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8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652" y="-6548"/>
      </p:cViewPr>
      <p:guideLst>
        <p:guide orient="horz" pos="13478"/>
        <p:guide pos="9533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36BC-B66A-467C-816F-20EB241687F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91C7F-478B-4B94-9435-7773F045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91C7F-478B-4B94-9435-7773F0450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7A48-4BE1-4525-A18F-EB894EA23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5C7C8-871F-4F0F-AC09-3ECA8433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CC27-1FCE-4FE0-9EF1-05B6B465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2BE7-47BC-479E-8454-1C99B049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E8B5-F508-4456-AA9B-C0C8CEB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6A18-CF40-4B5E-98CF-C41DA8E3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3FF2-EF95-43B5-8AB3-B1DC2E08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3BD7-C54D-4B58-97AD-7BC1C0C6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C21-7F33-4A1F-B852-F441A30E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D092-59B1-40CB-AE51-D0F8AAF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5C4C9-43C2-4AB7-ADE6-83FA104D9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33E6D-54B5-42B1-BA1E-D87A0AE6A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9DFC-0961-46F4-B382-0F64466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AC03-848C-43DD-97EB-42F6A435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AB62-3494-4FAE-9A72-8C76FF8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999-D038-40A1-95F0-DF7FCB4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C231-7DF8-4046-B267-697AA649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8ECF-6323-41FD-B010-68AC010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EC2E-A44B-4651-B1F9-FB289C98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318D-40DB-4E99-9238-798FEEC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C103-48D9-44D6-8438-72C8EAC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B68C-7F44-4012-B4FF-C45B7B1F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B2D9-353B-41C9-ADC3-795D21A1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A9AF-7C24-4461-92EF-E7041B9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56B7-B66D-4736-9D87-CFB3B997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B8D-1639-4F9E-BB80-87838E78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ADA5-FCF8-45A9-A2D6-D62980AC8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202B-BD64-4012-99CE-2713CB70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1FBA-BFEF-48A7-B8CE-7DA66C7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6C65-9E86-4CC7-B60B-5A4A5D3F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1FB4-2930-424D-ABD1-B4E15E3A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08C-AA72-4271-A923-EA74458E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5408-5E33-4F79-A343-53031046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CD6E-2D42-4DFD-AEF8-D1AD6DA9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F54DD-BF67-4939-9C1B-5FAC40C7A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B7EE-D9EA-44C6-A700-6EC532D2F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904D7-107D-4EFB-9357-81C1BFAF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322F-E6CC-4C14-9DBD-DBCF9470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E85F5-B143-47AD-B062-FA47F67D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B23F-A1A9-4974-8112-C3C26755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88072-D316-4E96-A991-EA9849AA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E7E3-BD41-4349-ACA7-074F11A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BE4B0-6BD5-4E74-9F8A-07916429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4ED53-1740-4237-B595-63459141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AA9D3-BEDD-4E92-BE83-CF2A34BF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19AB-4A1F-4DE4-B450-5AF61366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E218-46BC-489D-9DA9-15C32B8C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78-9DC2-4B52-A74A-31AC971D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77C9E-6BAF-48C5-A0DA-341A8572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63ADD-EEB7-4B4C-BEBF-52B60106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0D5E-2005-4691-908D-DA6FF7A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0F81-447A-4E21-9305-EF703FE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11B2-BB49-4F1A-B656-59E83DBB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BD55-1EB5-4126-AD73-793489EE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F72F8-60D9-48D4-9428-D78B6740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9F01-6AD0-4501-AC85-74B1F5B8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1749F-E7FE-45FB-926E-5EEF3539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1E00-29FB-4CDF-8B11-99F6A06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4786D-B0FC-48E3-9FE7-645E80E0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DDA5-1EEA-4117-946C-F7F1D733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6BFB-610A-47D7-A535-B81824579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1EE3-06E5-4387-9768-1C3B9FB452A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45CB-953B-4A5B-9975-DE5FC9767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1E60-DD97-4B79-926E-D8C3C5958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6E34-E186-407B-9891-B46A06A6E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8A2DB-9F0B-463E-9234-E6F638B56F33}"/>
              </a:ext>
            </a:extLst>
          </p:cNvPr>
          <p:cNvSpPr txBox="1"/>
          <p:nvPr/>
        </p:nvSpPr>
        <p:spPr>
          <a:xfrm>
            <a:off x="736600" y="0"/>
            <a:ext cx="28803600" cy="36966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45979" marR="64880" indent="-283849" algn="ctr">
              <a:lnSpc>
                <a:spcPct val="101600"/>
              </a:lnSpc>
              <a:spcBef>
                <a:spcPts val="160"/>
              </a:spcBef>
            </a:pPr>
            <a:r>
              <a:rPr lang="en-US" sz="7200" b="1">
                <a:solidFill>
                  <a:srgbClr val="FFFFFF"/>
                </a:solidFill>
                <a:latin typeface="Times New Roman"/>
                <a:cs typeface="Times New Roman"/>
              </a:rPr>
              <a:t>FedClust: Optimizing Federated Learning on Non-IID Data through Weight-Driven Client Clustering</a:t>
            </a:r>
            <a:endParaRPr lang="en-US" sz="7200">
              <a:latin typeface="Times New Roman"/>
              <a:cs typeface="Times New Roman"/>
            </a:endParaRPr>
          </a:p>
          <a:p>
            <a:pPr algn="ctr">
              <a:spcBef>
                <a:spcPts val="1394"/>
              </a:spcBef>
            </a:pP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Md Sirajul Islam</a:t>
            </a:r>
            <a:r>
              <a:rPr lang="en-US" sz="3600" baseline="2380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600" spc="-85">
                <a:solidFill>
                  <a:srgbClr val="FFFFFF"/>
                </a:solidFill>
                <a:latin typeface="Times New Roman"/>
                <a:cs typeface="Times New Roman"/>
              </a:rPr>
              <a:t> Simin</a:t>
            </a:r>
            <a:r>
              <a:rPr lang="en-US" sz="3600" spc="-1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spc="-75">
                <a:solidFill>
                  <a:srgbClr val="FFFFFF"/>
                </a:solidFill>
                <a:latin typeface="Times New Roman"/>
                <a:cs typeface="Times New Roman"/>
              </a:rPr>
              <a:t>Javaherian</a:t>
            </a:r>
            <a:r>
              <a:rPr lang="en-US" sz="3600" spc="-111" baseline="2380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3600" spc="-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600" spc="-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spc="-21">
                <a:solidFill>
                  <a:srgbClr val="FFFFFF"/>
                </a:solidFill>
                <a:latin typeface="Times New Roman"/>
                <a:cs typeface="Times New Roman"/>
              </a:rPr>
              <a:t>Fei Xu</a:t>
            </a:r>
            <a:r>
              <a:rPr lang="en-US" sz="3600" baseline="2380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spc="-21">
                <a:solidFill>
                  <a:srgbClr val="FFFFFF"/>
                </a:solidFill>
                <a:latin typeface="Times New Roman"/>
                <a:cs typeface="Times New Roman"/>
              </a:rPr>
              <a:t>Xu Yuan</a:t>
            </a:r>
            <a:r>
              <a:rPr lang="en-US" sz="3600" baseline="23809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lang="en-US" sz="36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Chen</a:t>
            </a:r>
            <a:r>
              <a:rPr lang="en-US" sz="3600" baseline="2380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spc="-43">
                <a:solidFill>
                  <a:srgbClr val="FFFFFF"/>
                </a:solidFill>
                <a:latin typeface="Times New Roman"/>
                <a:cs typeface="Times New Roman"/>
              </a:rPr>
              <a:t>Nian-</a:t>
            </a:r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Feng</a:t>
            </a:r>
            <a:r>
              <a:rPr lang="en-US" sz="3600" spc="-1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spc="-21">
                <a:solidFill>
                  <a:srgbClr val="FFFFFF"/>
                </a:solidFill>
                <a:latin typeface="Times New Roman"/>
                <a:cs typeface="Times New Roman"/>
              </a:rPr>
              <a:t>Tzeng</a:t>
            </a:r>
            <a:r>
              <a:rPr lang="en-US" sz="3600" spc="-32" baseline="2380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  <a:p>
            <a:pPr algn="ctr">
              <a:spcBef>
                <a:spcPts val="1394"/>
              </a:spcBef>
            </a:pPr>
            <a:r>
              <a:rPr lang="en-US" sz="2800" baseline="26143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280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lang="en-US" sz="2800" spc="10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lang="en-US" sz="2800" spc="106">
                <a:solidFill>
                  <a:srgbClr val="FFFFFF"/>
                </a:solidFill>
                <a:latin typeface="Times New Roman"/>
                <a:cs typeface="Times New Roman"/>
              </a:rPr>
              <a:t> Louisiana at Lafayette</a:t>
            </a:r>
            <a:r>
              <a:rPr lang="en-US" sz="28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lang="en-US" sz="2800" spc="1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baseline="26143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en-US" sz="2800">
                <a:solidFill>
                  <a:srgbClr val="FFFFFF"/>
                </a:solidFill>
                <a:latin typeface="Times New Roman"/>
                <a:cs typeface="Times New Roman"/>
              </a:rPr>
              <a:t>East China Normal University,</a:t>
            </a:r>
            <a:r>
              <a:rPr lang="en-US" sz="2800" spc="1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baseline="26143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en-US" sz="2800">
                <a:solidFill>
                  <a:srgbClr val="FFFFFF"/>
                </a:solidFill>
                <a:latin typeface="Times New Roman"/>
                <a:cs typeface="Times New Roman"/>
              </a:rPr>
              <a:t>University of Delaware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5" name="object 10">
            <a:extLst>
              <a:ext uri="{FF2B5EF4-FFF2-40B4-BE49-F238E27FC236}">
                <a16:creationId xmlns:a16="http://schemas.microsoft.com/office/drawing/2014/main" id="{F25CA1D7-0046-4C20-8069-CA44B4966A54}"/>
              </a:ext>
            </a:extLst>
          </p:cNvPr>
          <p:cNvGrpSpPr/>
          <p:nvPr/>
        </p:nvGrpSpPr>
        <p:grpSpPr>
          <a:xfrm>
            <a:off x="1230401" y="4482379"/>
            <a:ext cx="13423328" cy="4530133"/>
            <a:chOff x="657643" y="2105755"/>
            <a:chExt cx="6206490" cy="217614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E2741955-B38E-48BA-987D-B00A4ECDFA79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DA288684-2D9D-47E0-B315-882F6E5F5C95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3">
            <a:extLst>
              <a:ext uri="{FF2B5EF4-FFF2-40B4-BE49-F238E27FC236}">
                <a16:creationId xmlns:a16="http://schemas.microsoft.com/office/drawing/2014/main" id="{F7762F60-89C8-43CE-B32E-1C442CE44F11}"/>
              </a:ext>
            </a:extLst>
          </p:cNvPr>
          <p:cNvSpPr txBox="1"/>
          <p:nvPr/>
        </p:nvSpPr>
        <p:spPr>
          <a:xfrm>
            <a:off x="1284370" y="4971588"/>
            <a:ext cx="13341890" cy="3899301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912371" marR="540664" indent="-485246" algn="just">
              <a:lnSpc>
                <a:spcPct val="98800"/>
              </a:lnSpc>
              <a:spcBef>
                <a:spcPts val="894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Federated Learning (FL) enables collaborative training of  machine learning models over decentralized devices without exposing their local data.</a:t>
            </a:r>
          </a:p>
          <a:p>
            <a:pPr marL="912371" marR="540664" indent="-485246" algn="just">
              <a:lnSpc>
                <a:spcPct val="98800"/>
              </a:lnSpc>
              <a:spcBef>
                <a:spcPts val="894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One of the major challenges in FL is the presence of non-IID data across client devices.</a:t>
            </a:r>
            <a:endParaRPr sz="3406" dirty="0">
              <a:latin typeface="Times New Roman"/>
              <a:cs typeface="Times New Roman"/>
            </a:endParaRPr>
          </a:p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spc="-21" dirty="0">
                <a:solidFill>
                  <a:srgbClr val="003C71"/>
                </a:solidFill>
                <a:latin typeface="Times New Roman"/>
                <a:cs typeface="Times New Roman"/>
              </a:rPr>
              <a:t>Clustered federated learning (CFL) has gained significant attention as a promising solution to address data heterogeneity in FL.</a:t>
            </a:r>
            <a:endParaRPr sz="3406" dirty="0">
              <a:latin typeface="Times New Roman"/>
              <a:cs typeface="Times New Roman"/>
            </a:endParaRPr>
          </a:p>
        </p:txBody>
      </p:sp>
      <p:grpSp>
        <p:nvGrpSpPr>
          <p:cNvPr id="12" name="object 14">
            <a:extLst>
              <a:ext uri="{FF2B5EF4-FFF2-40B4-BE49-F238E27FC236}">
                <a16:creationId xmlns:a16="http://schemas.microsoft.com/office/drawing/2014/main" id="{6E89B37B-10CE-46D8-966A-B2AE6A770099}"/>
              </a:ext>
            </a:extLst>
          </p:cNvPr>
          <p:cNvGrpSpPr/>
          <p:nvPr/>
        </p:nvGrpSpPr>
        <p:grpSpPr>
          <a:xfrm>
            <a:off x="4837566" y="3915427"/>
            <a:ext cx="6128752" cy="1555892"/>
            <a:chOff x="2399331" y="1850623"/>
            <a:chExt cx="2879197" cy="730935"/>
          </a:xfrm>
        </p:grpSpPr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030B5DDA-50DC-4C02-9674-78E204B41C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9331" y="1903266"/>
              <a:ext cx="2879197" cy="550732"/>
            </a:xfrm>
            <a:prstGeom prst="rect">
              <a:avLst/>
            </a:prstGeom>
          </p:spPr>
        </p:pic>
        <p:pic>
          <p:nvPicPr>
            <p:cNvPr id="14" name="object 16">
              <a:extLst>
                <a:ext uri="{FF2B5EF4-FFF2-40B4-BE49-F238E27FC236}">
                  <a16:creationId xmlns:a16="http://schemas.microsoft.com/office/drawing/2014/main" id="{2A278D4B-C158-43F4-97F9-1E1BBD33DE1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583" y="1850623"/>
              <a:ext cx="1692692" cy="730935"/>
            </a:xfrm>
            <a:prstGeom prst="rect">
              <a:avLst/>
            </a:prstGeom>
          </p:spPr>
        </p:pic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774DD37F-D73B-4C79-A0C3-E94660B20D0C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2683342" y="0"/>
                  </a:moveTo>
                  <a:lnTo>
                    <a:pt x="0" y="0"/>
                  </a:lnTo>
                  <a:lnTo>
                    <a:pt x="0" y="355065"/>
                  </a:lnTo>
                  <a:lnTo>
                    <a:pt x="2683342" y="355065"/>
                  </a:lnTo>
                  <a:lnTo>
                    <a:pt x="2683342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994D31D1-DEC5-458F-ACF2-BC407595EFD7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0" y="0"/>
                  </a:moveTo>
                  <a:lnTo>
                    <a:pt x="2683342" y="0"/>
                  </a:lnTo>
                  <a:lnTo>
                    <a:pt x="2683342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0" name="object 9">
            <a:extLst>
              <a:ext uri="{FF2B5EF4-FFF2-40B4-BE49-F238E27FC236}">
                <a16:creationId xmlns:a16="http://schemas.microsoft.com/office/drawing/2014/main" id="{D6850D53-B6F9-43CC-8B27-EBF29AD3B313}"/>
              </a:ext>
            </a:extLst>
          </p:cNvPr>
          <p:cNvSpPr txBox="1"/>
          <p:nvPr/>
        </p:nvSpPr>
        <p:spPr>
          <a:xfrm>
            <a:off x="4944571" y="4143643"/>
            <a:ext cx="5712206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sz="447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38">
            <a:extLst>
              <a:ext uri="{FF2B5EF4-FFF2-40B4-BE49-F238E27FC236}">
                <a16:creationId xmlns:a16="http://schemas.microsoft.com/office/drawing/2014/main" id="{C51D3F7E-34CC-4CEC-88AC-75CBA0FAD6CB}"/>
              </a:ext>
            </a:extLst>
          </p:cNvPr>
          <p:cNvGrpSpPr/>
          <p:nvPr/>
        </p:nvGrpSpPr>
        <p:grpSpPr>
          <a:xfrm>
            <a:off x="1260202" y="9738518"/>
            <a:ext cx="13393527" cy="5348289"/>
            <a:chOff x="657643" y="8286041"/>
            <a:chExt cx="6206490" cy="1881505"/>
          </a:xfrm>
        </p:grpSpPr>
        <p:sp>
          <p:nvSpPr>
            <p:cNvPr id="22" name="object 39">
              <a:extLst>
                <a:ext uri="{FF2B5EF4-FFF2-40B4-BE49-F238E27FC236}">
                  <a16:creationId xmlns:a16="http://schemas.microsoft.com/office/drawing/2014/main" id="{51B64C37-B78C-4671-9423-B6E69B948D6C}"/>
                </a:ext>
              </a:extLst>
            </p:cNvPr>
            <p:cNvSpPr/>
            <p:nvPr/>
          </p:nvSpPr>
          <p:spPr>
            <a:xfrm>
              <a:off x="670343" y="8298741"/>
              <a:ext cx="6181090" cy="1856105"/>
            </a:xfrm>
            <a:custGeom>
              <a:avLst/>
              <a:gdLst/>
              <a:ahLst/>
              <a:cxnLst/>
              <a:rect l="l" t="t" r="r" b="b"/>
              <a:pathLst>
                <a:path w="6181090" h="1856104">
                  <a:moveTo>
                    <a:pt x="6180797" y="0"/>
                  </a:moveTo>
                  <a:lnTo>
                    <a:pt x="0" y="0"/>
                  </a:lnTo>
                  <a:lnTo>
                    <a:pt x="0" y="1855600"/>
                  </a:lnTo>
                  <a:lnTo>
                    <a:pt x="6180797" y="1855600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0">
              <a:extLst>
                <a:ext uri="{FF2B5EF4-FFF2-40B4-BE49-F238E27FC236}">
                  <a16:creationId xmlns:a16="http://schemas.microsoft.com/office/drawing/2014/main" id="{947C239F-475A-41FE-9C00-909622A29074}"/>
                </a:ext>
              </a:extLst>
            </p:cNvPr>
            <p:cNvSpPr/>
            <p:nvPr/>
          </p:nvSpPr>
          <p:spPr>
            <a:xfrm>
              <a:off x="670343" y="8298741"/>
              <a:ext cx="6181090" cy="1856105"/>
            </a:xfrm>
            <a:custGeom>
              <a:avLst/>
              <a:gdLst/>
              <a:ahLst/>
              <a:cxnLst/>
              <a:rect l="l" t="t" r="r" b="b"/>
              <a:pathLst>
                <a:path w="6181090" h="1856104">
                  <a:moveTo>
                    <a:pt x="0" y="0"/>
                  </a:moveTo>
                  <a:lnTo>
                    <a:pt x="6180798" y="0"/>
                  </a:lnTo>
                  <a:lnTo>
                    <a:pt x="6180798" y="1855602"/>
                  </a:lnTo>
                  <a:lnTo>
                    <a:pt x="0" y="1855602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41">
            <a:extLst>
              <a:ext uri="{FF2B5EF4-FFF2-40B4-BE49-F238E27FC236}">
                <a16:creationId xmlns:a16="http://schemas.microsoft.com/office/drawing/2014/main" id="{B28C4FBC-EB8A-4165-8249-F534F1D1CC27}"/>
              </a:ext>
            </a:extLst>
          </p:cNvPr>
          <p:cNvSpPr txBox="1"/>
          <p:nvPr/>
        </p:nvSpPr>
        <p:spPr>
          <a:xfrm>
            <a:off x="1192235" y="10245691"/>
            <a:ext cx="13434025" cy="5369703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Several existing CFL approaches require a </a:t>
            </a:r>
            <a:r>
              <a:rPr lang="en-US" sz="3406" b="1" dirty="0">
                <a:solidFill>
                  <a:srgbClr val="003C71"/>
                </a:solidFill>
                <a:latin typeface="Times New Roman"/>
                <a:cs typeface="Times New Roman"/>
              </a:rPr>
              <a:t>predetermined number of clusters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, which is challenging to determine without knowledge of the actual data distributions across clients.</a:t>
            </a:r>
            <a:endParaRPr lang="en-US" sz="3406" spc="-106" dirty="0">
              <a:solidFill>
                <a:srgbClr val="003C71"/>
              </a:solidFill>
              <a:latin typeface="Times New Roman"/>
              <a:cs typeface="Times New Roman"/>
            </a:endParaRP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spc="-21" dirty="0">
                <a:solidFill>
                  <a:srgbClr val="003C71"/>
                </a:solidFill>
                <a:latin typeface="Times New Roman"/>
                <a:cs typeface="Times New Roman"/>
              </a:rPr>
              <a:t>Some existing CFL methods (e.g., FMTL, IFCA) require </a:t>
            </a:r>
            <a:r>
              <a:rPr lang="en-US" sz="3406" b="1" spc="-21" dirty="0">
                <a:solidFill>
                  <a:srgbClr val="003C71"/>
                </a:solidFill>
                <a:latin typeface="Times New Roman"/>
                <a:cs typeface="Times New Roman"/>
              </a:rPr>
              <a:t>larger communication rounds</a:t>
            </a:r>
            <a:r>
              <a:rPr lang="en-US" sz="3406" spc="-21" dirty="0">
                <a:solidFill>
                  <a:srgbClr val="003C71"/>
                </a:solidFill>
                <a:latin typeface="Times New Roman"/>
                <a:cs typeface="Times New Roman"/>
              </a:rPr>
              <a:t>  to form stable clusters</a:t>
            </a: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spc="-43" dirty="0">
                <a:solidFill>
                  <a:srgbClr val="003C71"/>
                </a:solidFill>
                <a:latin typeface="Times New Roman"/>
                <a:cs typeface="Times New Roman"/>
              </a:rPr>
              <a:t>Many current CFL strategies leverage full model weights to calculate model similarity, imposing </a:t>
            </a:r>
            <a:r>
              <a:rPr lang="en-US" sz="3406" b="1" spc="-43" dirty="0">
                <a:solidFill>
                  <a:srgbClr val="003C71"/>
                </a:solidFill>
                <a:latin typeface="Times New Roman"/>
                <a:cs typeface="Times New Roman"/>
              </a:rPr>
              <a:t>significant pressure on the server</a:t>
            </a:r>
            <a:r>
              <a:rPr lang="en-US" sz="3406" spc="-43" dirty="0">
                <a:solidFill>
                  <a:srgbClr val="003C71"/>
                </a:solidFill>
                <a:latin typeface="Times New Roman"/>
                <a:cs typeface="Times New Roman"/>
              </a:rPr>
              <a:t>.</a:t>
            </a: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spc="-43" dirty="0">
                <a:solidFill>
                  <a:srgbClr val="003C71"/>
                </a:solidFill>
                <a:latin typeface="Times New Roman"/>
                <a:cs typeface="Times New Roman"/>
              </a:rPr>
              <a:t>Existing techniques incur </a:t>
            </a:r>
            <a:r>
              <a:rPr lang="en-US" sz="3406" b="1" spc="-43" dirty="0">
                <a:solidFill>
                  <a:srgbClr val="003C71"/>
                </a:solidFill>
                <a:latin typeface="Times New Roman"/>
                <a:cs typeface="Times New Roman"/>
              </a:rPr>
              <a:t>higher communication costs </a:t>
            </a:r>
            <a:r>
              <a:rPr lang="en-US" sz="3406" spc="-43" dirty="0">
                <a:solidFill>
                  <a:srgbClr val="003C71"/>
                </a:solidFill>
                <a:latin typeface="Times New Roman"/>
                <a:cs typeface="Times New Roman"/>
              </a:rPr>
              <a:t>to determine optimal number of clusters.</a:t>
            </a:r>
          </a:p>
          <a:p>
            <a:pPr marL="1012394" marR="720435" indent="-485246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endParaRPr sz="3406" dirty="0">
              <a:latin typeface="Times New Roman"/>
              <a:cs typeface="Times New Roman"/>
            </a:endParaRPr>
          </a:p>
        </p:txBody>
      </p:sp>
      <p:grpSp>
        <p:nvGrpSpPr>
          <p:cNvPr id="25" name="object 42">
            <a:extLst>
              <a:ext uri="{FF2B5EF4-FFF2-40B4-BE49-F238E27FC236}">
                <a16:creationId xmlns:a16="http://schemas.microsoft.com/office/drawing/2014/main" id="{8904A610-EA85-4EA5-81B7-C29C81CFB999}"/>
              </a:ext>
            </a:extLst>
          </p:cNvPr>
          <p:cNvGrpSpPr/>
          <p:nvPr/>
        </p:nvGrpSpPr>
        <p:grpSpPr>
          <a:xfrm>
            <a:off x="4440069" y="9171982"/>
            <a:ext cx="6883568" cy="1557137"/>
            <a:chOff x="1955910" y="8038265"/>
            <a:chExt cx="3681095" cy="731520"/>
          </a:xfrm>
        </p:grpSpPr>
        <p:pic>
          <p:nvPicPr>
            <p:cNvPr id="26" name="object 43">
              <a:extLst>
                <a:ext uri="{FF2B5EF4-FFF2-40B4-BE49-F238E27FC236}">
                  <a16:creationId xmlns:a16="http://schemas.microsoft.com/office/drawing/2014/main" id="{05481333-F2F5-4F01-AFAB-5E74F0F519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10" y="8090908"/>
              <a:ext cx="3680999" cy="550732"/>
            </a:xfrm>
            <a:prstGeom prst="rect">
              <a:avLst/>
            </a:prstGeom>
          </p:spPr>
        </p:pic>
        <p:pic>
          <p:nvPicPr>
            <p:cNvPr id="27" name="object 44">
              <a:extLst>
                <a:ext uri="{FF2B5EF4-FFF2-40B4-BE49-F238E27FC236}">
                  <a16:creationId xmlns:a16="http://schemas.microsoft.com/office/drawing/2014/main" id="{E424CB0B-12C8-48ED-A8D4-FAC98B59F0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707" y="8038265"/>
              <a:ext cx="1587405" cy="730935"/>
            </a:xfrm>
            <a:prstGeom prst="rect">
              <a:avLst/>
            </a:prstGeom>
          </p:spPr>
        </p:pic>
        <p:sp>
          <p:nvSpPr>
            <p:cNvPr id="28" name="object 45">
              <a:extLst>
                <a:ext uri="{FF2B5EF4-FFF2-40B4-BE49-F238E27FC236}">
                  <a16:creationId xmlns:a16="http://schemas.microsoft.com/office/drawing/2014/main" id="{F152ED8B-9B2A-4F6A-9C18-72ED4B243440}"/>
                </a:ext>
              </a:extLst>
            </p:cNvPr>
            <p:cNvSpPr/>
            <p:nvPr/>
          </p:nvSpPr>
          <p:spPr>
            <a:xfrm>
              <a:off x="2006789" y="8141401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3484626" y="0"/>
                  </a:moveTo>
                  <a:lnTo>
                    <a:pt x="0" y="0"/>
                  </a:lnTo>
                  <a:lnTo>
                    <a:pt x="0" y="355057"/>
                  </a:lnTo>
                  <a:lnTo>
                    <a:pt x="3484626" y="355057"/>
                  </a:lnTo>
                  <a:lnTo>
                    <a:pt x="3484626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9" name="object 46">
              <a:extLst>
                <a:ext uri="{FF2B5EF4-FFF2-40B4-BE49-F238E27FC236}">
                  <a16:creationId xmlns:a16="http://schemas.microsoft.com/office/drawing/2014/main" id="{B76A8789-463E-40BE-AFCA-7F292F3762E8}"/>
                </a:ext>
              </a:extLst>
            </p:cNvPr>
            <p:cNvSpPr/>
            <p:nvPr/>
          </p:nvSpPr>
          <p:spPr>
            <a:xfrm>
              <a:off x="2006789" y="8141400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0" y="0"/>
                  </a:moveTo>
                  <a:lnTo>
                    <a:pt x="3484626" y="0"/>
                  </a:lnTo>
                  <a:lnTo>
                    <a:pt x="3484626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64104E01-9ADA-4FF9-8780-DA2A42AB9EFD}"/>
              </a:ext>
            </a:extLst>
          </p:cNvPr>
          <p:cNvSpPr txBox="1"/>
          <p:nvPr/>
        </p:nvSpPr>
        <p:spPr>
          <a:xfrm>
            <a:off x="4535212" y="9391515"/>
            <a:ext cx="6516648" cy="747575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Research Gap</a:t>
            </a:r>
            <a:endParaRPr sz="4470" dirty="0">
              <a:latin typeface="Times New Roman"/>
              <a:cs typeface="Times New Roman"/>
            </a:endParaRPr>
          </a:p>
        </p:txBody>
      </p:sp>
      <p:grpSp>
        <p:nvGrpSpPr>
          <p:cNvPr id="31" name="object 435">
            <a:extLst>
              <a:ext uri="{FF2B5EF4-FFF2-40B4-BE49-F238E27FC236}">
                <a16:creationId xmlns:a16="http://schemas.microsoft.com/office/drawing/2014/main" id="{BA3293A5-9AC2-4DEC-B723-1CA2A5DE9E2C}"/>
              </a:ext>
            </a:extLst>
          </p:cNvPr>
          <p:cNvGrpSpPr/>
          <p:nvPr/>
        </p:nvGrpSpPr>
        <p:grpSpPr>
          <a:xfrm>
            <a:off x="714704" y="40302155"/>
            <a:ext cx="28803600" cy="2431469"/>
            <a:chOff x="331848" y="18933352"/>
            <a:chExt cx="13406119" cy="1142268"/>
          </a:xfrm>
        </p:grpSpPr>
        <p:sp>
          <p:nvSpPr>
            <p:cNvPr id="32" name="object 436">
              <a:extLst>
                <a:ext uri="{FF2B5EF4-FFF2-40B4-BE49-F238E27FC236}">
                  <a16:creationId xmlns:a16="http://schemas.microsoft.com/office/drawing/2014/main" id="{3FD80C73-E477-41CC-B1D0-924E7C7E9FDB}"/>
                </a:ext>
              </a:extLst>
            </p:cNvPr>
            <p:cNvSpPr/>
            <p:nvPr/>
          </p:nvSpPr>
          <p:spPr>
            <a:xfrm>
              <a:off x="331848" y="19012630"/>
              <a:ext cx="13406119" cy="1062990"/>
            </a:xfrm>
            <a:custGeom>
              <a:avLst/>
              <a:gdLst/>
              <a:ahLst/>
              <a:cxnLst/>
              <a:rect l="l" t="t" r="r" b="b"/>
              <a:pathLst>
                <a:path w="13406119" h="1062990">
                  <a:moveTo>
                    <a:pt x="0" y="1062994"/>
                  </a:moveTo>
                  <a:lnTo>
                    <a:pt x="13405883" y="1062994"/>
                  </a:lnTo>
                  <a:lnTo>
                    <a:pt x="13405883" y="0"/>
                  </a:lnTo>
                  <a:lnTo>
                    <a:pt x="0" y="0"/>
                  </a:lnTo>
                  <a:lnTo>
                    <a:pt x="0" y="1062994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37">
              <a:extLst>
                <a:ext uri="{FF2B5EF4-FFF2-40B4-BE49-F238E27FC236}">
                  <a16:creationId xmlns:a16="http://schemas.microsoft.com/office/drawing/2014/main" id="{04C94C71-385C-4B1F-9874-10047EE3ED1F}"/>
                </a:ext>
              </a:extLst>
            </p:cNvPr>
            <p:cNvSpPr/>
            <p:nvPr/>
          </p:nvSpPr>
          <p:spPr>
            <a:xfrm>
              <a:off x="331848" y="18933352"/>
              <a:ext cx="13406119" cy="79375"/>
            </a:xfrm>
            <a:custGeom>
              <a:avLst/>
              <a:gdLst/>
              <a:ahLst/>
              <a:cxnLst/>
              <a:rect l="l" t="t" r="r" b="b"/>
              <a:pathLst>
                <a:path w="13406119" h="79375">
                  <a:moveTo>
                    <a:pt x="13405883" y="0"/>
                  </a:moveTo>
                  <a:lnTo>
                    <a:pt x="0" y="0"/>
                  </a:lnTo>
                  <a:lnTo>
                    <a:pt x="0" y="79277"/>
                  </a:lnTo>
                  <a:lnTo>
                    <a:pt x="13405883" y="79277"/>
                  </a:lnTo>
                  <a:lnTo>
                    <a:pt x="13405883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438">
              <a:extLst>
                <a:ext uri="{FF2B5EF4-FFF2-40B4-BE49-F238E27FC236}">
                  <a16:creationId xmlns:a16="http://schemas.microsoft.com/office/drawing/2014/main" id="{0DC05C71-9BE6-467B-8BF6-4B55E8C0B9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1937" y="19061117"/>
              <a:ext cx="1324187" cy="971880"/>
            </a:xfrm>
            <a:prstGeom prst="rect">
              <a:avLst/>
            </a:prstGeom>
          </p:spPr>
        </p:pic>
      </p:grpSp>
      <p:pic>
        <p:nvPicPr>
          <p:cNvPr id="35" name="object 439">
            <a:extLst>
              <a:ext uri="{FF2B5EF4-FFF2-40B4-BE49-F238E27FC236}">
                <a16:creationId xmlns:a16="http://schemas.microsoft.com/office/drawing/2014/main" id="{221247CD-0EAD-4EE2-A4D6-C46282FC3E6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85778" y="40562744"/>
            <a:ext cx="2821059" cy="20801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DB1C14-3D91-409D-BE18-78C83AADCB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37" y="40559845"/>
            <a:ext cx="2855540" cy="2085950"/>
          </a:xfrm>
          <a:prstGeom prst="rect">
            <a:avLst/>
          </a:prstGeom>
        </p:spPr>
      </p:pic>
      <p:grpSp>
        <p:nvGrpSpPr>
          <p:cNvPr id="38" name="object 38">
            <a:extLst>
              <a:ext uri="{FF2B5EF4-FFF2-40B4-BE49-F238E27FC236}">
                <a16:creationId xmlns:a16="http://schemas.microsoft.com/office/drawing/2014/main" id="{AACB3626-74FB-4FB8-A9C7-0A8B19227B0B}"/>
              </a:ext>
            </a:extLst>
          </p:cNvPr>
          <p:cNvGrpSpPr/>
          <p:nvPr/>
        </p:nvGrpSpPr>
        <p:grpSpPr>
          <a:xfrm>
            <a:off x="1260202" y="15732918"/>
            <a:ext cx="13426218" cy="19092073"/>
            <a:chOff x="657643" y="8286041"/>
            <a:chExt cx="6206490" cy="1881505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545F77DC-BEF0-47C7-96C4-2115ED982EF2}"/>
                </a:ext>
              </a:extLst>
            </p:cNvPr>
            <p:cNvSpPr/>
            <p:nvPr/>
          </p:nvSpPr>
          <p:spPr>
            <a:xfrm>
              <a:off x="670343" y="8298741"/>
              <a:ext cx="6181090" cy="1856105"/>
            </a:xfrm>
            <a:custGeom>
              <a:avLst/>
              <a:gdLst/>
              <a:ahLst/>
              <a:cxnLst/>
              <a:rect l="l" t="t" r="r" b="b"/>
              <a:pathLst>
                <a:path w="6181090" h="1856104">
                  <a:moveTo>
                    <a:pt x="6180797" y="0"/>
                  </a:moveTo>
                  <a:lnTo>
                    <a:pt x="0" y="0"/>
                  </a:lnTo>
                  <a:lnTo>
                    <a:pt x="0" y="1855600"/>
                  </a:lnTo>
                  <a:lnTo>
                    <a:pt x="6180797" y="1855600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165C670F-35DE-41C0-A0E8-FD568533E45B}"/>
                </a:ext>
              </a:extLst>
            </p:cNvPr>
            <p:cNvSpPr/>
            <p:nvPr/>
          </p:nvSpPr>
          <p:spPr>
            <a:xfrm>
              <a:off x="670343" y="8298741"/>
              <a:ext cx="6181090" cy="1856105"/>
            </a:xfrm>
            <a:custGeom>
              <a:avLst/>
              <a:gdLst/>
              <a:ahLst/>
              <a:cxnLst/>
              <a:rect l="l" t="t" r="r" b="b"/>
              <a:pathLst>
                <a:path w="6181090" h="1856104">
                  <a:moveTo>
                    <a:pt x="0" y="0"/>
                  </a:moveTo>
                  <a:lnTo>
                    <a:pt x="6180798" y="0"/>
                  </a:lnTo>
                  <a:lnTo>
                    <a:pt x="6180798" y="1855602"/>
                  </a:lnTo>
                  <a:lnTo>
                    <a:pt x="0" y="1855602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>
            <a:extLst>
              <a:ext uri="{FF2B5EF4-FFF2-40B4-BE49-F238E27FC236}">
                <a16:creationId xmlns:a16="http://schemas.microsoft.com/office/drawing/2014/main" id="{34D105F8-8DA3-4076-88CB-54B322F634E7}"/>
              </a:ext>
            </a:extLst>
          </p:cNvPr>
          <p:cNvGrpSpPr/>
          <p:nvPr/>
        </p:nvGrpSpPr>
        <p:grpSpPr>
          <a:xfrm>
            <a:off x="4465469" y="15242582"/>
            <a:ext cx="6883568" cy="1557137"/>
            <a:chOff x="1955910" y="8038265"/>
            <a:chExt cx="3681095" cy="731520"/>
          </a:xfrm>
        </p:grpSpPr>
        <p:pic>
          <p:nvPicPr>
            <p:cNvPr id="43" name="object 43">
              <a:extLst>
                <a:ext uri="{FF2B5EF4-FFF2-40B4-BE49-F238E27FC236}">
                  <a16:creationId xmlns:a16="http://schemas.microsoft.com/office/drawing/2014/main" id="{EACE0B57-26BA-4D36-ADF2-7C80BB5E51B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10" y="8090908"/>
              <a:ext cx="3680999" cy="550732"/>
            </a:xfrm>
            <a:prstGeom prst="rect">
              <a:avLst/>
            </a:prstGeom>
          </p:spPr>
        </p:pic>
        <p:pic>
          <p:nvPicPr>
            <p:cNvPr id="44" name="object 44">
              <a:extLst>
                <a:ext uri="{FF2B5EF4-FFF2-40B4-BE49-F238E27FC236}">
                  <a16:creationId xmlns:a16="http://schemas.microsoft.com/office/drawing/2014/main" id="{1425C727-24DB-425B-9A8E-7EABF1889C1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707" y="8038265"/>
              <a:ext cx="1587405" cy="730935"/>
            </a:xfrm>
            <a:prstGeom prst="rect">
              <a:avLst/>
            </a:prstGeom>
          </p:spPr>
        </p:pic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8C617726-7CB7-465E-BD35-7C961EAF827B}"/>
                </a:ext>
              </a:extLst>
            </p:cNvPr>
            <p:cNvSpPr/>
            <p:nvPr/>
          </p:nvSpPr>
          <p:spPr>
            <a:xfrm>
              <a:off x="2006789" y="8141401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3484626" y="0"/>
                  </a:moveTo>
                  <a:lnTo>
                    <a:pt x="0" y="0"/>
                  </a:lnTo>
                  <a:lnTo>
                    <a:pt x="0" y="355057"/>
                  </a:lnTo>
                  <a:lnTo>
                    <a:pt x="3484626" y="355057"/>
                  </a:lnTo>
                  <a:lnTo>
                    <a:pt x="3484626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6BDA2901-63AE-44CF-B2A3-81282C5392C3}"/>
                </a:ext>
              </a:extLst>
            </p:cNvPr>
            <p:cNvSpPr/>
            <p:nvPr/>
          </p:nvSpPr>
          <p:spPr>
            <a:xfrm>
              <a:off x="2006789" y="8141400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0" y="0"/>
                  </a:moveTo>
                  <a:lnTo>
                    <a:pt x="3484626" y="0"/>
                  </a:lnTo>
                  <a:lnTo>
                    <a:pt x="3484626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47" name="object 9">
            <a:extLst>
              <a:ext uri="{FF2B5EF4-FFF2-40B4-BE49-F238E27FC236}">
                <a16:creationId xmlns:a16="http://schemas.microsoft.com/office/drawing/2014/main" id="{E76F8998-03B4-460F-A7C9-6018E74C2FD5}"/>
              </a:ext>
            </a:extLst>
          </p:cNvPr>
          <p:cNvSpPr txBox="1"/>
          <p:nvPr/>
        </p:nvSpPr>
        <p:spPr>
          <a:xfrm>
            <a:off x="4560612" y="15481312"/>
            <a:ext cx="6516647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Preliminary Insights</a:t>
            </a:r>
            <a:endParaRPr sz="4470" dirty="0">
              <a:latin typeface="Times New Roman"/>
              <a:cs typeface="Times New Roman"/>
            </a:endParaRPr>
          </a:p>
        </p:txBody>
      </p:sp>
      <p:grpSp>
        <p:nvGrpSpPr>
          <p:cNvPr id="56" name="object 10">
            <a:extLst>
              <a:ext uri="{FF2B5EF4-FFF2-40B4-BE49-F238E27FC236}">
                <a16:creationId xmlns:a16="http://schemas.microsoft.com/office/drawing/2014/main" id="{AADCCCE1-98A4-4C8C-9765-D0B574F4D82D}"/>
              </a:ext>
            </a:extLst>
          </p:cNvPr>
          <p:cNvGrpSpPr/>
          <p:nvPr/>
        </p:nvGrpSpPr>
        <p:grpSpPr>
          <a:xfrm>
            <a:off x="15650387" y="4481905"/>
            <a:ext cx="13461054" cy="8455769"/>
            <a:chOff x="657643" y="2105755"/>
            <a:chExt cx="6206490" cy="2176145"/>
          </a:xfrm>
        </p:grpSpPr>
        <p:sp>
          <p:nvSpPr>
            <p:cNvPr id="57" name="object 11">
              <a:extLst>
                <a:ext uri="{FF2B5EF4-FFF2-40B4-BE49-F238E27FC236}">
                  <a16:creationId xmlns:a16="http://schemas.microsoft.com/office/drawing/2014/main" id="{F4B49754-3439-4D90-9F4D-3DC5CB9ED4A2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">
              <a:extLst>
                <a:ext uri="{FF2B5EF4-FFF2-40B4-BE49-F238E27FC236}">
                  <a16:creationId xmlns:a16="http://schemas.microsoft.com/office/drawing/2014/main" id="{356A2803-9658-4883-9C52-7FA1EF0F4936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42">
            <a:extLst>
              <a:ext uri="{FF2B5EF4-FFF2-40B4-BE49-F238E27FC236}">
                <a16:creationId xmlns:a16="http://schemas.microsoft.com/office/drawing/2014/main" id="{2B73D3FF-42F4-4EB0-A81B-727B57B9EC07}"/>
              </a:ext>
            </a:extLst>
          </p:cNvPr>
          <p:cNvGrpSpPr/>
          <p:nvPr/>
        </p:nvGrpSpPr>
        <p:grpSpPr>
          <a:xfrm>
            <a:off x="17994834" y="3914182"/>
            <a:ext cx="9081566" cy="1557137"/>
            <a:chOff x="1955910" y="8038265"/>
            <a:chExt cx="3681095" cy="731520"/>
          </a:xfrm>
        </p:grpSpPr>
        <p:pic>
          <p:nvPicPr>
            <p:cNvPr id="60" name="object 43">
              <a:extLst>
                <a:ext uri="{FF2B5EF4-FFF2-40B4-BE49-F238E27FC236}">
                  <a16:creationId xmlns:a16="http://schemas.microsoft.com/office/drawing/2014/main" id="{7046632A-E596-469A-8A6E-85518FB9B27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10" y="8090908"/>
              <a:ext cx="3680999" cy="550732"/>
            </a:xfrm>
            <a:prstGeom prst="rect">
              <a:avLst/>
            </a:prstGeom>
          </p:spPr>
        </p:pic>
        <p:pic>
          <p:nvPicPr>
            <p:cNvPr id="61" name="object 44">
              <a:extLst>
                <a:ext uri="{FF2B5EF4-FFF2-40B4-BE49-F238E27FC236}">
                  <a16:creationId xmlns:a16="http://schemas.microsoft.com/office/drawing/2014/main" id="{3EAB7F34-2D2E-4835-A48C-74F3ECEC354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707" y="8038265"/>
              <a:ext cx="1587405" cy="730935"/>
            </a:xfrm>
            <a:prstGeom prst="rect">
              <a:avLst/>
            </a:prstGeom>
          </p:spPr>
        </p:pic>
        <p:sp>
          <p:nvSpPr>
            <p:cNvPr id="62" name="object 45">
              <a:extLst>
                <a:ext uri="{FF2B5EF4-FFF2-40B4-BE49-F238E27FC236}">
                  <a16:creationId xmlns:a16="http://schemas.microsoft.com/office/drawing/2014/main" id="{2F4BE135-3756-4BF7-AC35-42781C422570}"/>
                </a:ext>
              </a:extLst>
            </p:cNvPr>
            <p:cNvSpPr/>
            <p:nvPr/>
          </p:nvSpPr>
          <p:spPr>
            <a:xfrm>
              <a:off x="2006789" y="8141401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3484626" y="0"/>
                  </a:moveTo>
                  <a:lnTo>
                    <a:pt x="0" y="0"/>
                  </a:lnTo>
                  <a:lnTo>
                    <a:pt x="0" y="355057"/>
                  </a:lnTo>
                  <a:lnTo>
                    <a:pt x="3484626" y="355057"/>
                  </a:lnTo>
                  <a:lnTo>
                    <a:pt x="3484626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3" name="object 46">
              <a:extLst>
                <a:ext uri="{FF2B5EF4-FFF2-40B4-BE49-F238E27FC236}">
                  <a16:creationId xmlns:a16="http://schemas.microsoft.com/office/drawing/2014/main" id="{F31FF8D1-FA73-4472-8051-A54CA85DDAF8}"/>
                </a:ext>
              </a:extLst>
            </p:cNvPr>
            <p:cNvSpPr/>
            <p:nvPr/>
          </p:nvSpPr>
          <p:spPr>
            <a:xfrm>
              <a:off x="2006789" y="8141400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0" y="0"/>
                  </a:moveTo>
                  <a:lnTo>
                    <a:pt x="3484626" y="0"/>
                  </a:lnTo>
                  <a:lnTo>
                    <a:pt x="3484626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64" name="object 9">
            <a:extLst>
              <a:ext uri="{FF2B5EF4-FFF2-40B4-BE49-F238E27FC236}">
                <a16:creationId xmlns:a16="http://schemas.microsoft.com/office/drawing/2014/main" id="{DC642E38-065C-40CD-9C0B-09530AC9A52E}"/>
              </a:ext>
            </a:extLst>
          </p:cNvPr>
          <p:cNvSpPr txBox="1"/>
          <p:nvPr/>
        </p:nvSpPr>
        <p:spPr>
          <a:xfrm>
            <a:off x="18120357" y="4143643"/>
            <a:ext cx="8597485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Our Proposed Approach</a:t>
            </a:r>
            <a:endParaRPr sz="4470" dirty="0">
              <a:latin typeface="Times New Roman"/>
              <a:cs typeface="Times New Roman"/>
            </a:endParaRPr>
          </a:p>
        </p:txBody>
      </p:sp>
      <p:grpSp>
        <p:nvGrpSpPr>
          <p:cNvPr id="69" name="object 10">
            <a:extLst>
              <a:ext uri="{FF2B5EF4-FFF2-40B4-BE49-F238E27FC236}">
                <a16:creationId xmlns:a16="http://schemas.microsoft.com/office/drawing/2014/main" id="{4E76CFDE-07F6-422F-BB95-E9BAA632CD6D}"/>
              </a:ext>
            </a:extLst>
          </p:cNvPr>
          <p:cNvGrpSpPr/>
          <p:nvPr/>
        </p:nvGrpSpPr>
        <p:grpSpPr>
          <a:xfrm>
            <a:off x="15641187" y="13575105"/>
            <a:ext cx="13470254" cy="17197453"/>
            <a:chOff x="657643" y="2105755"/>
            <a:chExt cx="6206490" cy="2176145"/>
          </a:xfrm>
        </p:grpSpPr>
        <p:sp>
          <p:nvSpPr>
            <p:cNvPr id="70" name="object 11">
              <a:extLst>
                <a:ext uri="{FF2B5EF4-FFF2-40B4-BE49-F238E27FC236}">
                  <a16:creationId xmlns:a16="http://schemas.microsoft.com/office/drawing/2014/main" id="{14594367-8281-4E5B-8615-A034DC95FE3D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2">
              <a:extLst>
                <a:ext uri="{FF2B5EF4-FFF2-40B4-BE49-F238E27FC236}">
                  <a16:creationId xmlns:a16="http://schemas.microsoft.com/office/drawing/2014/main" id="{983DFC4E-E9C3-49A4-B278-656F15A0E153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42">
            <a:extLst>
              <a:ext uri="{FF2B5EF4-FFF2-40B4-BE49-F238E27FC236}">
                <a16:creationId xmlns:a16="http://schemas.microsoft.com/office/drawing/2014/main" id="{8A2E6C98-7DE0-4AE3-9A69-B9EC5AFA8CA9}"/>
              </a:ext>
            </a:extLst>
          </p:cNvPr>
          <p:cNvGrpSpPr/>
          <p:nvPr/>
        </p:nvGrpSpPr>
        <p:grpSpPr>
          <a:xfrm>
            <a:off x="18478914" y="13058182"/>
            <a:ext cx="8006864" cy="1557137"/>
            <a:chOff x="1955910" y="8038265"/>
            <a:chExt cx="3681095" cy="731520"/>
          </a:xfrm>
        </p:grpSpPr>
        <p:pic>
          <p:nvPicPr>
            <p:cNvPr id="73" name="object 43">
              <a:extLst>
                <a:ext uri="{FF2B5EF4-FFF2-40B4-BE49-F238E27FC236}">
                  <a16:creationId xmlns:a16="http://schemas.microsoft.com/office/drawing/2014/main" id="{CC04FFC4-7B86-49D6-BD45-57C6A6413C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10" y="8090908"/>
              <a:ext cx="3680999" cy="550732"/>
            </a:xfrm>
            <a:prstGeom prst="rect">
              <a:avLst/>
            </a:prstGeom>
          </p:spPr>
        </p:pic>
        <p:pic>
          <p:nvPicPr>
            <p:cNvPr id="74" name="object 44">
              <a:extLst>
                <a:ext uri="{FF2B5EF4-FFF2-40B4-BE49-F238E27FC236}">
                  <a16:creationId xmlns:a16="http://schemas.microsoft.com/office/drawing/2014/main" id="{528E73DE-7406-4EFF-835E-B8B5C1C2E46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707" y="8038265"/>
              <a:ext cx="1587405" cy="730935"/>
            </a:xfrm>
            <a:prstGeom prst="rect">
              <a:avLst/>
            </a:prstGeom>
          </p:spPr>
        </p:pic>
        <p:sp>
          <p:nvSpPr>
            <p:cNvPr id="75" name="object 45">
              <a:extLst>
                <a:ext uri="{FF2B5EF4-FFF2-40B4-BE49-F238E27FC236}">
                  <a16:creationId xmlns:a16="http://schemas.microsoft.com/office/drawing/2014/main" id="{523ACC04-400B-4944-97D6-30FCD214F3F8}"/>
                </a:ext>
              </a:extLst>
            </p:cNvPr>
            <p:cNvSpPr/>
            <p:nvPr/>
          </p:nvSpPr>
          <p:spPr>
            <a:xfrm>
              <a:off x="2006789" y="8141401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3484626" y="0"/>
                  </a:moveTo>
                  <a:lnTo>
                    <a:pt x="0" y="0"/>
                  </a:lnTo>
                  <a:lnTo>
                    <a:pt x="0" y="355057"/>
                  </a:lnTo>
                  <a:lnTo>
                    <a:pt x="3484626" y="355057"/>
                  </a:lnTo>
                  <a:lnTo>
                    <a:pt x="3484626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76" name="object 46">
              <a:extLst>
                <a:ext uri="{FF2B5EF4-FFF2-40B4-BE49-F238E27FC236}">
                  <a16:creationId xmlns:a16="http://schemas.microsoft.com/office/drawing/2014/main" id="{27762BB0-C68F-4381-96DB-E99FC0CF53FB}"/>
                </a:ext>
              </a:extLst>
            </p:cNvPr>
            <p:cNvSpPr/>
            <p:nvPr/>
          </p:nvSpPr>
          <p:spPr>
            <a:xfrm>
              <a:off x="2006789" y="8141400"/>
              <a:ext cx="3484879" cy="355600"/>
            </a:xfrm>
            <a:custGeom>
              <a:avLst/>
              <a:gdLst/>
              <a:ahLst/>
              <a:cxnLst/>
              <a:rect l="l" t="t" r="r" b="b"/>
              <a:pathLst>
                <a:path w="3484879" h="355600">
                  <a:moveTo>
                    <a:pt x="0" y="0"/>
                  </a:moveTo>
                  <a:lnTo>
                    <a:pt x="3484626" y="0"/>
                  </a:lnTo>
                  <a:lnTo>
                    <a:pt x="3484626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78" name="object 9">
            <a:extLst>
              <a:ext uri="{FF2B5EF4-FFF2-40B4-BE49-F238E27FC236}">
                <a16:creationId xmlns:a16="http://schemas.microsoft.com/office/drawing/2014/main" id="{087A69CE-A8E2-4220-A9A4-0F40BD3F3FFC}"/>
              </a:ext>
            </a:extLst>
          </p:cNvPr>
          <p:cNvSpPr txBox="1"/>
          <p:nvPr/>
        </p:nvSpPr>
        <p:spPr>
          <a:xfrm>
            <a:off x="18120357" y="13296769"/>
            <a:ext cx="8597485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Experimental Results</a:t>
            </a:r>
            <a:endParaRPr sz="4470" dirty="0">
              <a:latin typeface="Times New Roman"/>
              <a:cs typeface="Times New Roman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D7221F-0B48-4E09-A26F-3A6173071D12}"/>
              </a:ext>
            </a:extLst>
          </p:cNvPr>
          <p:cNvSpPr/>
          <p:nvPr/>
        </p:nvSpPr>
        <p:spPr>
          <a:xfrm>
            <a:off x="16107987" y="14282700"/>
            <a:ext cx="12546260" cy="7000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007E0F9-F08A-450F-B444-4C5C663F8FE6}"/>
              </a:ext>
            </a:extLst>
          </p:cNvPr>
          <p:cNvSpPr/>
          <p:nvPr/>
        </p:nvSpPr>
        <p:spPr>
          <a:xfrm>
            <a:off x="16107987" y="21538441"/>
            <a:ext cx="12535252" cy="889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bject 422">
            <a:extLst>
              <a:ext uri="{FF2B5EF4-FFF2-40B4-BE49-F238E27FC236}">
                <a16:creationId xmlns:a16="http://schemas.microsoft.com/office/drawing/2014/main" id="{68711B75-6D93-432A-9F39-BD3F2248FDAA}"/>
              </a:ext>
            </a:extLst>
          </p:cNvPr>
          <p:cNvSpPr txBox="1"/>
          <p:nvPr/>
        </p:nvSpPr>
        <p:spPr>
          <a:xfrm>
            <a:off x="20498676" y="14233447"/>
            <a:ext cx="4294915" cy="588120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>
              <a:spcBef>
                <a:spcPts val="266"/>
              </a:spcBef>
            </a:pPr>
            <a:r>
              <a:rPr sz="3600" b="1" dirty="0">
                <a:solidFill>
                  <a:srgbClr val="003C71"/>
                </a:solidFill>
                <a:latin typeface="Times New Roman"/>
                <a:cs typeface="Times New Roman"/>
              </a:rPr>
              <a:t>Overall</a:t>
            </a:r>
            <a:r>
              <a:rPr sz="3600" b="1" spc="128" dirty="0">
                <a:solidFill>
                  <a:srgbClr val="003C71"/>
                </a:solidFill>
                <a:latin typeface="Times New Roman"/>
                <a:cs typeface="Times New Roman"/>
              </a:rPr>
              <a:t> </a:t>
            </a:r>
            <a:r>
              <a:rPr sz="3600" b="1" spc="-21" dirty="0">
                <a:solidFill>
                  <a:srgbClr val="003C71"/>
                </a:solidFill>
                <a:latin typeface="Times New Roman"/>
                <a:cs typeface="Times New Roman"/>
              </a:rPr>
              <a:t>Performance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94" name="object 10">
            <a:extLst>
              <a:ext uri="{FF2B5EF4-FFF2-40B4-BE49-F238E27FC236}">
                <a16:creationId xmlns:a16="http://schemas.microsoft.com/office/drawing/2014/main" id="{EE2F75A8-BA46-4638-8BC2-54042CC2DF6B}"/>
              </a:ext>
            </a:extLst>
          </p:cNvPr>
          <p:cNvGrpSpPr/>
          <p:nvPr/>
        </p:nvGrpSpPr>
        <p:grpSpPr>
          <a:xfrm>
            <a:off x="15650386" y="31476576"/>
            <a:ext cx="13426218" cy="5882761"/>
            <a:chOff x="670343" y="2118455"/>
            <a:chExt cx="6181090" cy="2150746"/>
          </a:xfrm>
        </p:grpSpPr>
        <p:sp>
          <p:nvSpPr>
            <p:cNvPr id="95" name="object 11">
              <a:extLst>
                <a:ext uri="{FF2B5EF4-FFF2-40B4-BE49-F238E27FC236}">
                  <a16:creationId xmlns:a16="http://schemas.microsoft.com/office/drawing/2014/main" id="{42555B27-F3B3-4254-B4A1-A5E1F91BB575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6" name="object 12">
              <a:extLst>
                <a:ext uri="{FF2B5EF4-FFF2-40B4-BE49-F238E27FC236}">
                  <a16:creationId xmlns:a16="http://schemas.microsoft.com/office/drawing/2014/main" id="{323ED1CD-6FA7-47B7-A681-330CF87F5C7E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4">
            <a:extLst>
              <a:ext uri="{FF2B5EF4-FFF2-40B4-BE49-F238E27FC236}">
                <a16:creationId xmlns:a16="http://schemas.microsoft.com/office/drawing/2014/main" id="{23C8424C-7CE5-4337-BEFC-712B709FC98C}"/>
              </a:ext>
            </a:extLst>
          </p:cNvPr>
          <p:cNvGrpSpPr/>
          <p:nvPr/>
        </p:nvGrpSpPr>
        <p:grpSpPr>
          <a:xfrm>
            <a:off x="19315240" y="30866465"/>
            <a:ext cx="6128752" cy="1555892"/>
            <a:chOff x="2399331" y="1850623"/>
            <a:chExt cx="2879197" cy="730935"/>
          </a:xfrm>
        </p:grpSpPr>
        <p:pic>
          <p:nvPicPr>
            <p:cNvPr id="98" name="object 15">
              <a:extLst>
                <a:ext uri="{FF2B5EF4-FFF2-40B4-BE49-F238E27FC236}">
                  <a16:creationId xmlns:a16="http://schemas.microsoft.com/office/drawing/2014/main" id="{FDD1BA17-D8FC-49DD-998C-6C12FAB7AD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9331" y="1903266"/>
              <a:ext cx="2879197" cy="550732"/>
            </a:xfrm>
            <a:prstGeom prst="rect">
              <a:avLst/>
            </a:prstGeom>
          </p:spPr>
        </p:pic>
        <p:pic>
          <p:nvPicPr>
            <p:cNvPr id="99" name="object 16">
              <a:extLst>
                <a:ext uri="{FF2B5EF4-FFF2-40B4-BE49-F238E27FC236}">
                  <a16:creationId xmlns:a16="http://schemas.microsoft.com/office/drawing/2014/main" id="{ED7C2F64-AE88-4ECA-90CF-E022ECC281D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583" y="1850623"/>
              <a:ext cx="1692692" cy="730935"/>
            </a:xfrm>
            <a:prstGeom prst="rect">
              <a:avLst/>
            </a:prstGeom>
          </p:spPr>
        </p:pic>
        <p:sp>
          <p:nvSpPr>
            <p:cNvPr id="100" name="object 17">
              <a:extLst>
                <a:ext uri="{FF2B5EF4-FFF2-40B4-BE49-F238E27FC236}">
                  <a16:creationId xmlns:a16="http://schemas.microsoft.com/office/drawing/2014/main" id="{7C2994E6-F79E-4F29-BA54-D830511E1E76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2683342" y="0"/>
                  </a:moveTo>
                  <a:lnTo>
                    <a:pt x="0" y="0"/>
                  </a:lnTo>
                  <a:lnTo>
                    <a:pt x="0" y="355065"/>
                  </a:lnTo>
                  <a:lnTo>
                    <a:pt x="2683342" y="355065"/>
                  </a:lnTo>
                  <a:lnTo>
                    <a:pt x="2683342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8">
              <a:extLst>
                <a:ext uri="{FF2B5EF4-FFF2-40B4-BE49-F238E27FC236}">
                  <a16:creationId xmlns:a16="http://schemas.microsoft.com/office/drawing/2014/main" id="{51B40448-AC16-4749-8063-31D7FD0EC104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0" y="0"/>
                  </a:moveTo>
                  <a:lnTo>
                    <a:pt x="2683342" y="0"/>
                  </a:lnTo>
                  <a:lnTo>
                    <a:pt x="2683342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41">
            <a:extLst>
              <a:ext uri="{FF2B5EF4-FFF2-40B4-BE49-F238E27FC236}">
                <a16:creationId xmlns:a16="http://schemas.microsoft.com/office/drawing/2014/main" id="{B686F211-BBE6-4E06-B70A-431A597D6AFF}"/>
              </a:ext>
            </a:extLst>
          </p:cNvPr>
          <p:cNvSpPr txBox="1"/>
          <p:nvPr/>
        </p:nvSpPr>
        <p:spPr>
          <a:xfrm>
            <a:off x="15549187" y="31909287"/>
            <a:ext cx="13559213" cy="6443587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This</a:t>
            </a:r>
            <a:r>
              <a:rPr lang="en-US" sz="3406" spc="64" dirty="0">
                <a:solidFill>
                  <a:srgbClr val="003C71"/>
                </a:solidFill>
                <a:latin typeface="Times New Roman"/>
                <a:cs typeface="Times New Roman"/>
              </a:rPr>
              <a:t> 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work</a:t>
            </a:r>
            <a:r>
              <a:rPr lang="en-US" sz="3406" spc="75" dirty="0">
                <a:solidFill>
                  <a:srgbClr val="003C71"/>
                </a:solidFill>
                <a:latin typeface="Times New Roman"/>
                <a:cs typeface="Times New Roman"/>
              </a:rPr>
              <a:t> 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introduces </a:t>
            </a:r>
            <a:r>
              <a:rPr lang="en-US" sz="3406" dirty="0" err="1">
                <a:solidFill>
                  <a:srgbClr val="003C71"/>
                </a:solidFill>
                <a:latin typeface="Times New Roman"/>
                <a:cs typeface="Times New Roman"/>
              </a:rPr>
              <a:t>FedClust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, a</a:t>
            </a:r>
            <a:r>
              <a:rPr lang="en-US" sz="3406" spc="75" dirty="0">
                <a:solidFill>
                  <a:srgbClr val="003C71"/>
                </a:solidFill>
                <a:latin typeface="Times New Roman"/>
                <a:cs typeface="Times New Roman"/>
              </a:rPr>
              <a:t> novel 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clustered federated learning framework designed to address the data heterogeneity issue.</a:t>
            </a: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dirty="0" err="1">
                <a:solidFill>
                  <a:srgbClr val="003C71"/>
                </a:solidFill>
                <a:latin typeface="Times New Roman"/>
                <a:cs typeface="Times New Roman"/>
              </a:rPr>
              <a:t>FedClust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 leverages the implicit correlation between local model weights and the underlying data distribution of clients.</a:t>
            </a:r>
            <a:endParaRPr lang="en-US" sz="3406" spc="-21" dirty="0">
              <a:solidFill>
                <a:srgbClr val="003C71"/>
              </a:solidFill>
              <a:latin typeface="Times New Roman"/>
              <a:cs typeface="Times New Roman"/>
            </a:endParaRP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It efficiently groups clients with non-IID data into an appropriate number of clusters based on the similarity among strategically selected partial weights of locally trained models.</a:t>
            </a: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The effectiveness of </a:t>
            </a:r>
            <a:r>
              <a:rPr lang="en-US" sz="3406" dirty="0" err="1">
                <a:solidFill>
                  <a:srgbClr val="003C71"/>
                </a:solidFill>
                <a:latin typeface="Times New Roman"/>
                <a:cs typeface="Times New Roman"/>
              </a:rPr>
              <a:t>FedClust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 has been demonstrated through experimental evaluations over four popular datasets with a broad range of performance metrics.</a:t>
            </a: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endParaRPr lang="en-US" sz="3406" dirty="0">
              <a:solidFill>
                <a:srgbClr val="003C71"/>
              </a:solidFill>
              <a:latin typeface="Times New Roman"/>
              <a:cs typeface="Times New Roman"/>
            </a:endParaRPr>
          </a:p>
          <a:p>
            <a:pPr marL="1012394" marR="720435" indent="-485246" algn="just">
              <a:spcBef>
                <a:spcPts val="202"/>
              </a:spcBef>
              <a:buFont typeface="Arial MT"/>
              <a:buChar char="•"/>
              <a:tabLst>
                <a:tab pos="1012394" algn="l"/>
              </a:tabLst>
            </a:pPr>
            <a:endParaRPr lang="en-US" sz="3406" dirty="0">
              <a:solidFill>
                <a:srgbClr val="003C7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object 422">
            <a:extLst>
              <a:ext uri="{FF2B5EF4-FFF2-40B4-BE49-F238E27FC236}">
                <a16:creationId xmlns:a16="http://schemas.microsoft.com/office/drawing/2014/main" id="{7D734772-838E-45C1-96D6-92EE03390F72}"/>
              </a:ext>
            </a:extLst>
          </p:cNvPr>
          <p:cNvSpPr txBox="1"/>
          <p:nvPr/>
        </p:nvSpPr>
        <p:spPr>
          <a:xfrm>
            <a:off x="2438401" y="22383575"/>
            <a:ext cx="5030838" cy="588120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algn="ctr">
              <a:spcBef>
                <a:spcPts val="266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(a) Layer 1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3" name="object 422">
            <a:extLst>
              <a:ext uri="{FF2B5EF4-FFF2-40B4-BE49-F238E27FC236}">
                <a16:creationId xmlns:a16="http://schemas.microsoft.com/office/drawing/2014/main" id="{6225EEE9-24BC-4197-96BD-F7339E20DF86}"/>
              </a:ext>
            </a:extLst>
          </p:cNvPr>
          <p:cNvSpPr txBox="1"/>
          <p:nvPr/>
        </p:nvSpPr>
        <p:spPr>
          <a:xfrm>
            <a:off x="8712201" y="22408975"/>
            <a:ext cx="5030838" cy="588120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algn="ctr">
              <a:spcBef>
                <a:spcPts val="266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(b) Layer 7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5" name="object 422">
            <a:extLst>
              <a:ext uri="{FF2B5EF4-FFF2-40B4-BE49-F238E27FC236}">
                <a16:creationId xmlns:a16="http://schemas.microsoft.com/office/drawing/2014/main" id="{44588596-EF2D-4000-9C9E-72D471B42A16}"/>
              </a:ext>
            </a:extLst>
          </p:cNvPr>
          <p:cNvSpPr txBox="1"/>
          <p:nvPr/>
        </p:nvSpPr>
        <p:spPr>
          <a:xfrm>
            <a:off x="2438401" y="29038375"/>
            <a:ext cx="5030838" cy="588120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algn="ctr">
              <a:spcBef>
                <a:spcPts val="266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(c) Layer 14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7" name="object 422">
            <a:extLst>
              <a:ext uri="{FF2B5EF4-FFF2-40B4-BE49-F238E27FC236}">
                <a16:creationId xmlns:a16="http://schemas.microsoft.com/office/drawing/2014/main" id="{EDF302B5-239A-47E3-86D5-5AD5BF5BF60D}"/>
              </a:ext>
            </a:extLst>
          </p:cNvPr>
          <p:cNvSpPr txBox="1"/>
          <p:nvPr/>
        </p:nvSpPr>
        <p:spPr>
          <a:xfrm>
            <a:off x="8737601" y="29063775"/>
            <a:ext cx="5030838" cy="588120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algn="ctr">
              <a:spcBef>
                <a:spcPts val="266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(d) Layer 16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ED07AF97-AC30-470C-BF27-474E6D3DCF22}"/>
              </a:ext>
            </a:extLst>
          </p:cNvPr>
          <p:cNvSpPr txBox="1"/>
          <p:nvPr/>
        </p:nvSpPr>
        <p:spPr>
          <a:xfrm>
            <a:off x="1284370" y="29888988"/>
            <a:ext cx="13369359" cy="5204658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Investigate the implications of different layer model weights  on the underlying data distribution</a:t>
            </a:r>
          </a:p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Above figure illustrates distance matrices calculated using different layer weights of the VGG-16 model</a:t>
            </a:r>
          </a:p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Final layer weights implicitly represent the underlying data distribution of clients</a:t>
            </a:r>
          </a:p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Final layer or the layer with the classifier function reflects the model differences caused by non-IID data</a:t>
            </a:r>
          </a:p>
          <a:p>
            <a:pPr marL="912371" marR="740710" indent="-485246" algn="just">
              <a:spcBef>
                <a:spcPts val="871"/>
              </a:spcBef>
              <a:buFont typeface="Arial MT"/>
              <a:buChar char="•"/>
              <a:tabLst>
                <a:tab pos="912371" algn="l"/>
              </a:tabLst>
            </a:pPr>
            <a:endParaRPr sz="3406" dirty="0">
              <a:latin typeface="Times New Roman"/>
              <a:cs typeface="Times New Roman"/>
            </a:endParaRPr>
          </a:p>
        </p:txBody>
      </p:sp>
      <p:grpSp>
        <p:nvGrpSpPr>
          <p:cNvPr id="125" name="object 10">
            <a:extLst>
              <a:ext uri="{FF2B5EF4-FFF2-40B4-BE49-F238E27FC236}">
                <a16:creationId xmlns:a16="http://schemas.microsoft.com/office/drawing/2014/main" id="{5FB02F0A-01F3-48AC-B953-32937256AB42}"/>
              </a:ext>
            </a:extLst>
          </p:cNvPr>
          <p:cNvGrpSpPr/>
          <p:nvPr/>
        </p:nvGrpSpPr>
        <p:grpSpPr>
          <a:xfrm>
            <a:off x="1255801" y="35407601"/>
            <a:ext cx="13452070" cy="4380666"/>
            <a:chOff x="657643" y="2105755"/>
            <a:chExt cx="6206490" cy="2176145"/>
          </a:xfrm>
        </p:grpSpPr>
        <p:sp>
          <p:nvSpPr>
            <p:cNvPr id="126" name="object 11">
              <a:extLst>
                <a:ext uri="{FF2B5EF4-FFF2-40B4-BE49-F238E27FC236}">
                  <a16:creationId xmlns:a16="http://schemas.microsoft.com/office/drawing/2014/main" id="{DBE6C00E-785A-45F0-9DBC-8B0A34CDFA50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">
              <a:extLst>
                <a:ext uri="{FF2B5EF4-FFF2-40B4-BE49-F238E27FC236}">
                  <a16:creationId xmlns:a16="http://schemas.microsoft.com/office/drawing/2014/main" id="{353E9C00-6975-47DC-9347-6DAA391245A6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4">
            <a:extLst>
              <a:ext uri="{FF2B5EF4-FFF2-40B4-BE49-F238E27FC236}">
                <a16:creationId xmlns:a16="http://schemas.microsoft.com/office/drawing/2014/main" id="{2F40E3F3-80B4-4549-B2FF-484CFD591811}"/>
              </a:ext>
            </a:extLst>
          </p:cNvPr>
          <p:cNvGrpSpPr/>
          <p:nvPr/>
        </p:nvGrpSpPr>
        <p:grpSpPr>
          <a:xfrm>
            <a:off x="4837566" y="34827227"/>
            <a:ext cx="6128752" cy="1555892"/>
            <a:chOff x="2399331" y="1850623"/>
            <a:chExt cx="2879197" cy="730935"/>
          </a:xfrm>
        </p:grpSpPr>
        <p:pic>
          <p:nvPicPr>
            <p:cNvPr id="130" name="object 15">
              <a:extLst>
                <a:ext uri="{FF2B5EF4-FFF2-40B4-BE49-F238E27FC236}">
                  <a16:creationId xmlns:a16="http://schemas.microsoft.com/office/drawing/2014/main" id="{5B4E2BAA-3339-49EA-84D1-1E1AB0604A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9331" y="1903266"/>
              <a:ext cx="2879197" cy="550732"/>
            </a:xfrm>
            <a:prstGeom prst="rect">
              <a:avLst/>
            </a:prstGeom>
          </p:spPr>
        </p:pic>
        <p:pic>
          <p:nvPicPr>
            <p:cNvPr id="131" name="object 16">
              <a:extLst>
                <a:ext uri="{FF2B5EF4-FFF2-40B4-BE49-F238E27FC236}">
                  <a16:creationId xmlns:a16="http://schemas.microsoft.com/office/drawing/2014/main" id="{6283F87B-7592-4A21-B6AF-8E461E58B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583" y="1850623"/>
              <a:ext cx="1692692" cy="730935"/>
            </a:xfrm>
            <a:prstGeom prst="rect">
              <a:avLst/>
            </a:prstGeom>
          </p:spPr>
        </p:pic>
        <p:sp>
          <p:nvSpPr>
            <p:cNvPr id="132" name="object 17">
              <a:extLst>
                <a:ext uri="{FF2B5EF4-FFF2-40B4-BE49-F238E27FC236}">
                  <a16:creationId xmlns:a16="http://schemas.microsoft.com/office/drawing/2014/main" id="{5BAED7AE-F887-441E-AF56-7B4609B904A4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2683342" y="0"/>
                  </a:moveTo>
                  <a:lnTo>
                    <a:pt x="0" y="0"/>
                  </a:lnTo>
                  <a:lnTo>
                    <a:pt x="0" y="355065"/>
                  </a:lnTo>
                  <a:lnTo>
                    <a:pt x="2683342" y="355065"/>
                  </a:lnTo>
                  <a:lnTo>
                    <a:pt x="2683342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8">
              <a:extLst>
                <a:ext uri="{FF2B5EF4-FFF2-40B4-BE49-F238E27FC236}">
                  <a16:creationId xmlns:a16="http://schemas.microsoft.com/office/drawing/2014/main" id="{4A9DAEF4-0B1F-410B-9690-05FB995B02F8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0" y="0"/>
                  </a:moveTo>
                  <a:lnTo>
                    <a:pt x="2683342" y="0"/>
                  </a:lnTo>
                  <a:lnTo>
                    <a:pt x="2683342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9">
            <a:extLst>
              <a:ext uri="{FF2B5EF4-FFF2-40B4-BE49-F238E27FC236}">
                <a16:creationId xmlns:a16="http://schemas.microsoft.com/office/drawing/2014/main" id="{260C2DF1-040E-46B9-98A9-BD88264AC9F4}"/>
              </a:ext>
            </a:extLst>
          </p:cNvPr>
          <p:cNvSpPr txBox="1"/>
          <p:nvPr/>
        </p:nvSpPr>
        <p:spPr>
          <a:xfrm>
            <a:off x="4944570" y="35074489"/>
            <a:ext cx="5712205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endParaRPr lang="en-US" sz="4470" dirty="0">
              <a:latin typeface="Times New Roman"/>
              <a:cs typeface="Times New Roman"/>
            </a:endParaRPr>
          </a:p>
        </p:txBody>
      </p:sp>
      <p:sp>
        <p:nvSpPr>
          <p:cNvPr id="135" name="object 13">
            <a:extLst>
              <a:ext uri="{FF2B5EF4-FFF2-40B4-BE49-F238E27FC236}">
                <a16:creationId xmlns:a16="http://schemas.microsoft.com/office/drawing/2014/main" id="{CBDCF5C4-7448-43D3-9ECE-E55365104EF0}"/>
              </a:ext>
            </a:extLst>
          </p:cNvPr>
          <p:cNvSpPr txBox="1"/>
          <p:nvPr/>
        </p:nvSpPr>
        <p:spPr>
          <a:xfrm>
            <a:off x="1284371" y="35857988"/>
            <a:ext cx="14506440" cy="3746054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912371" marR="1805819" indent="-485246" algn="just">
              <a:spcBef>
                <a:spcPts val="202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Identifying data distribution similarity among clients without exposing any sensitive information</a:t>
            </a:r>
          </a:p>
          <a:p>
            <a:pPr marL="912371" marR="1805819" indent="-485246" algn="just">
              <a:spcBef>
                <a:spcPts val="202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spc="-21" dirty="0">
                <a:solidFill>
                  <a:srgbClr val="003C71"/>
                </a:solidFill>
                <a:latin typeface="Times New Roman"/>
                <a:cs typeface="Times New Roman"/>
              </a:rPr>
              <a:t>Forming an optimal number of clusters while minimizing communication costs</a:t>
            </a:r>
          </a:p>
          <a:p>
            <a:pPr marL="912371" marR="1805819" indent="-485246" algn="just">
              <a:spcBef>
                <a:spcPts val="202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spc="-21" dirty="0">
                <a:solidFill>
                  <a:srgbClr val="003C71"/>
                </a:solidFill>
                <a:latin typeface="Times New Roman"/>
                <a:cs typeface="Times New Roman"/>
              </a:rPr>
              <a:t>Developing an effective weight selection strategy to reduce the communication and computation overhead to determine the similarity </a:t>
            </a:r>
          </a:p>
        </p:txBody>
      </p:sp>
      <p:sp>
        <p:nvSpPr>
          <p:cNvPr id="144" name="object 9">
            <a:extLst>
              <a:ext uri="{FF2B5EF4-FFF2-40B4-BE49-F238E27FC236}">
                <a16:creationId xmlns:a16="http://schemas.microsoft.com/office/drawing/2014/main" id="{B22F2E64-1185-4446-BE0A-6ABDDD30D6DC}"/>
              </a:ext>
            </a:extLst>
          </p:cNvPr>
          <p:cNvSpPr txBox="1"/>
          <p:nvPr/>
        </p:nvSpPr>
        <p:spPr>
          <a:xfrm>
            <a:off x="19518389" y="31104190"/>
            <a:ext cx="5503802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4470" dirty="0">
              <a:latin typeface="Times New Roman"/>
              <a:cs typeface="Times New Roman"/>
            </a:endParaRPr>
          </a:p>
        </p:txBody>
      </p:sp>
      <p:grpSp>
        <p:nvGrpSpPr>
          <p:cNvPr id="145" name="object 10">
            <a:extLst>
              <a:ext uri="{FF2B5EF4-FFF2-40B4-BE49-F238E27FC236}">
                <a16:creationId xmlns:a16="http://schemas.microsoft.com/office/drawing/2014/main" id="{31922676-7959-4523-8638-A91888662820}"/>
              </a:ext>
            </a:extLst>
          </p:cNvPr>
          <p:cNvGrpSpPr/>
          <p:nvPr/>
        </p:nvGrpSpPr>
        <p:grpSpPr>
          <a:xfrm>
            <a:off x="15613547" y="38163708"/>
            <a:ext cx="13507349" cy="1598993"/>
            <a:chOff x="657643" y="2105755"/>
            <a:chExt cx="6206490" cy="2176145"/>
          </a:xfrm>
        </p:grpSpPr>
        <p:sp>
          <p:nvSpPr>
            <p:cNvPr id="146" name="object 11">
              <a:extLst>
                <a:ext uri="{FF2B5EF4-FFF2-40B4-BE49-F238E27FC236}">
                  <a16:creationId xmlns:a16="http://schemas.microsoft.com/office/drawing/2014/main" id="{BF51E206-90EE-4C3B-BB6D-542245021F8E}"/>
                </a:ext>
              </a:extLst>
            </p:cNvPr>
            <p:cNvSpPr/>
            <p:nvPr/>
          </p:nvSpPr>
          <p:spPr>
            <a:xfrm>
              <a:off x="670343" y="2118456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6180797" y="0"/>
                  </a:moveTo>
                  <a:lnTo>
                    <a:pt x="0" y="0"/>
                  </a:lnTo>
                  <a:lnTo>
                    <a:pt x="0" y="2150581"/>
                  </a:lnTo>
                  <a:lnTo>
                    <a:pt x="6180797" y="2150581"/>
                  </a:lnTo>
                  <a:lnTo>
                    <a:pt x="6180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2">
              <a:extLst>
                <a:ext uri="{FF2B5EF4-FFF2-40B4-BE49-F238E27FC236}">
                  <a16:creationId xmlns:a16="http://schemas.microsoft.com/office/drawing/2014/main" id="{BD988DD7-E594-474A-BC56-F5EC65E9702F}"/>
                </a:ext>
              </a:extLst>
            </p:cNvPr>
            <p:cNvSpPr/>
            <p:nvPr/>
          </p:nvSpPr>
          <p:spPr>
            <a:xfrm>
              <a:off x="670343" y="2118455"/>
              <a:ext cx="6181090" cy="2150745"/>
            </a:xfrm>
            <a:custGeom>
              <a:avLst/>
              <a:gdLst/>
              <a:ahLst/>
              <a:cxnLst/>
              <a:rect l="l" t="t" r="r" b="b"/>
              <a:pathLst>
                <a:path w="6181090" h="2150745">
                  <a:moveTo>
                    <a:pt x="0" y="0"/>
                  </a:moveTo>
                  <a:lnTo>
                    <a:pt x="6180798" y="0"/>
                  </a:lnTo>
                  <a:lnTo>
                    <a:pt x="6180798" y="2150586"/>
                  </a:lnTo>
                  <a:lnTo>
                    <a:pt x="0" y="2150586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">
            <a:extLst>
              <a:ext uri="{FF2B5EF4-FFF2-40B4-BE49-F238E27FC236}">
                <a16:creationId xmlns:a16="http://schemas.microsoft.com/office/drawing/2014/main" id="{F662E514-408B-4442-A21B-E88D079D140F}"/>
              </a:ext>
            </a:extLst>
          </p:cNvPr>
          <p:cNvGrpSpPr/>
          <p:nvPr/>
        </p:nvGrpSpPr>
        <p:grpSpPr>
          <a:xfrm>
            <a:off x="19315240" y="37584765"/>
            <a:ext cx="6128752" cy="1555892"/>
            <a:chOff x="2399331" y="1850623"/>
            <a:chExt cx="2879197" cy="730935"/>
          </a:xfrm>
        </p:grpSpPr>
        <p:pic>
          <p:nvPicPr>
            <p:cNvPr id="149" name="object 15">
              <a:extLst>
                <a:ext uri="{FF2B5EF4-FFF2-40B4-BE49-F238E27FC236}">
                  <a16:creationId xmlns:a16="http://schemas.microsoft.com/office/drawing/2014/main" id="{3BA710FA-70EF-4AD8-BA63-D13FB38E23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9331" y="1903266"/>
              <a:ext cx="2879197" cy="550732"/>
            </a:xfrm>
            <a:prstGeom prst="rect">
              <a:avLst/>
            </a:prstGeom>
          </p:spPr>
        </p:pic>
        <p:pic>
          <p:nvPicPr>
            <p:cNvPr id="150" name="object 16">
              <a:extLst>
                <a:ext uri="{FF2B5EF4-FFF2-40B4-BE49-F238E27FC236}">
                  <a16:creationId xmlns:a16="http://schemas.microsoft.com/office/drawing/2014/main" id="{D7D4DEB6-5042-4950-9266-F07858B5E3E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583" y="1850623"/>
              <a:ext cx="1692692" cy="730935"/>
            </a:xfrm>
            <a:prstGeom prst="rect">
              <a:avLst/>
            </a:prstGeom>
          </p:spPr>
        </p:pic>
        <p:sp>
          <p:nvSpPr>
            <p:cNvPr id="151" name="object 17">
              <a:extLst>
                <a:ext uri="{FF2B5EF4-FFF2-40B4-BE49-F238E27FC236}">
                  <a16:creationId xmlns:a16="http://schemas.microsoft.com/office/drawing/2014/main" id="{959131F7-5774-4156-957A-313D25BB3F53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2683342" y="0"/>
                  </a:moveTo>
                  <a:lnTo>
                    <a:pt x="0" y="0"/>
                  </a:lnTo>
                  <a:lnTo>
                    <a:pt x="0" y="355065"/>
                  </a:lnTo>
                  <a:lnTo>
                    <a:pt x="2683342" y="355065"/>
                  </a:lnTo>
                  <a:lnTo>
                    <a:pt x="2683342" y="0"/>
                  </a:lnTo>
                  <a:close/>
                </a:path>
              </a:pathLst>
            </a:custGeom>
            <a:solidFill>
              <a:srgbClr val="0053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8">
              <a:extLst>
                <a:ext uri="{FF2B5EF4-FFF2-40B4-BE49-F238E27FC236}">
                  <a16:creationId xmlns:a16="http://schemas.microsoft.com/office/drawing/2014/main" id="{FD14F243-22ED-472B-A7C7-6B58E97B5746}"/>
                </a:ext>
              </a:extLst>
            </p:cNvPr>
            <p:cNvSpPr/>
            <p:nvPr/>
          </p:nvSpPr>
          <p:spPr>
            <a:xfrm>
              <a:off x="2449600" y="1954096"/>
              <a:ext cx="2683510" cy="355600"/>
            </a:xfrm>
            <a:custGeom>
              <a:avLst/>
              <a:gdLst/>
              <a:ahLst/>
              <a:cxnLst/>
              <a:rect l="l" t="t" r="r" b="b"/>
              <a:pathLst>
                <a:path w="2683510" h="355600">
                  <a:moveTo>
                    <a:pt x="0" y="0"/>
                  </a:moveTo>
                  <a:lnTo>
                    <a:pt x="2683342" y="0"/>
                  </a:lnTo>
                  <a:lnTo>
                    <a:pt x="2683342" y="355064"/>
                  </a:lnTo>
                  <a:lnTo>
                    <a:pt x="0" y="355064"/>
                  </a:lnTo>
                  <a:lnTo>
                    <a:pt x="0" y="0"/>
                  </a:lnTo>
                  <a:close/>
                </a:path>
              </a:pathLst>
            </a:custGeom>
            <a:ln w="2530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9">
            <a:extLst>
              <a:ext uri="{FF2B5EF4-FFF2-40B4-BE49-F238E27FC236}">
                <a16:creationId xmlns:a16="http://schemas.microsoft.com/office/drawing/2014/main" id="{BB24A895-33FE-43A9-94C6-DCFBFCA1EC9C}"/>
              </a:ext>
            </a:extLst>
          </p:cNvPr>
          <p:cNvSpPr txBox="1"/>
          <p:nvPr/>
        </p:nvSpPr>
        <p:spPr>
          <a:xfrm>
            <a:off x="19467589" y="37829040"/>
            <a:ext cx="5503802" cy="722003"/>
          </a:xfrm>
          <a:prstGeom prst="rect">
            <a:avLst/>
          </a:prstGeom>
        </p:spPr>
        <p:txBody>
          <a:bodyPr vert="horz" wrap="square" lIns="0" tIns="33792" rIns="0" bIns="0" rtlCol="0">
            <a:spAutoFit/>
          </a:bodyPr>
          <a:lstStyle/>
          <a:p>
            <a:pPr marL="27033" algn="ctr">
              <a:spcBef>
                <a:spcPts val="266"/>
              </a:spcBef>
            </a:pPr>
            <a:r>
              <a:rPr lang="en-US" sz="4470" dirty="0">
                <a:solidFill>
                  <a:srgbClr val="FFFFFF"/>
                </a:solidFill>
                <a:latin typeface="Times New Roman"/>
                <a:cs typeface="Times New Roman"/>
              </a:rPr>
              <a:t>Future Work</a:t>
            </a:r>
            <a:endParaRPr sz="4470" dirty="0">
              <a:latin typeface="Times New Roman"/>
              <a:cs typeface="Times New Roman"/>
            </a:endParaRPr>
          </a:p>
        </p:txBody>
      </p:sp>
      <p:sp>
        <p:nvSpPr>
          <p:cNvPr id="154" name="object 13">
            <a:extLst>
              <a:ext uri="{FF2B5EF4-FFF2-40B4-BE49-F238E27FC236}">
                <a16:creationId xmlns:a16="http://schemas.microsoft.com/office/drawing/2014/main" id="{ED5C9EB8-D5F8-4A24-8904-B722B03EDD06}"/>
              </a:ext>
            </a:extLst>
          </p:cNvPr>
          <p:cNvSpPr txBox="1"/>
          <p:nvPr/>
        </p:nvSpPr>
        <p:spPr>
          <a:xfrm>
            <a:off x="15660769" y="38608000"/>
            <a:ext cx="14606506" cy="1074168"/>
          </a:xfrm>
          <a:prstGeom prst="rect">
            <a:avLst/>
          </a:prstGeom>
        </p:spPr>
        <p:txBody>
          <a:bodyPr vert="horz" wrap="square" lIns="0" tIns="25682" rIns="0" bIns="0" rtlCol="0">
            <a:spAutoFit/>
          </a:bodyPr>
          <a:lstStyle/>
          <a:p>
            <a:pPr marL="912371" marR="1805819" indent="-485246" algn="just">
              <a:spcBef>
                <a:spcPts val="202"/>
              </a:spcBef>
              <a:buFont typeface="Arial MT"/>
              <a:buChar char="•"/>
              <a:tabLst>
                <a:tab pos="912371" algn="l"/>
              </a:tabLst>
            </a:pP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This article includes a statistical analysis of </a:t>
            </a:r>
            <a:r>
              <a:rPr lang="en-US" sz="3406" dirty="0" err="1">
                <a:solidFill>
                  <a:srgbClr val="003C71"/>
                </a:solidFill>
                <a:latin typeface="Times New Roman"/>
                <a:cs typeface="Times New Roman"/>
              </a:rPr>
              <a:t>FedClust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. The convergence analysis of </a:t>
            </a:r>
            <a:r>
              <a:rPr lang="en-US" sz="3406" dirty="0" err="1">
                <a:solidFill>
                  <a:srgbClr val="003C71"/>
                </a:solidFill>
                <a:latin typeface="Times New Roman"/>
                <a:cs typeface="Times New Roman"/>
              </a:rPr>
              <a:t>FedClust</a:t>
            </a:r>
            <a:r>
              <a:rPr lang="en-US" sz="3406" dirty="0">
                <a:solidFill>
                  <a:srgbClr val="003C71"/>
                </a:solidFill>
                <a:latin typeface="Times New Roman"/>
                <a:cs typeface="Times New Roman"/>
              </a:rPr>
              <a:t> is left for future work. </a:t>
            </a:r>
          </a:p>
        </p:txBody>
      </p:sp>
      <p:sp>
        <p:nvSpPr>
          <p:cNvPr id="107" name="object 441">
            <a:extLst>
              <a:ext uri="{FF2B5EF4-FFF2-40B4-BE49-F238E27FC236}">
                <a16:creationId xmlns:a16="http://schemas.microsoft.com/office/drawing/2014/main" id="{59FEEC1B-A162-4D66-A24E-A08A435DE6A9}"/>
              </a:ext>
            </a:extLst>
          </p:cNvPr>
          <p:cNvSpPr txBox="1"/>
          <p:nvPr/>
        </p:nvSpPr>
        <p:spPr>
          <a:xfrm>
            <a:off x="3164093" y="40895078"/>
            <a:ext cx="11029773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5614">
              <a:lnSpc>
                <a:spcPct val="100000"/>
              </a:lnSpc>
              <a:spcBef>
                <a:spcPts val="95"/>
              </a:spcBef>
            </a:pPr>
            <a:r>
              <a:rPr lang="en-US" sz="3600" b="1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picture to </a:t>
            </a:r>
          </a:p>
          <a:p>
            <a:pPr marL="1745614">
              <a:lnSpc>
                <a:spcPct val="100000"/>
              </a:lnSpc>
              <a:spcBef>
                <a:spcPts val="95"/>
              </a:spcBef>
            </a:pPr>
            <a:r>
              <a:rPr lang="en-US" sz="3600" b="1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full paper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443">
            <a:extLst>
              <a:ext uri="{FF2B5EF4-FFF2-40B4-BE49-F238E27FC236}">
                <a16:creationId xmlns:a16="http://schemas.microsoft.com/office/drawing/2014/main" id="{8D04D05A-24A7-4F87-A201-7FAA24EB323A}"/>
              </a:ext>
            </a:extLst>
          </p:cNvPr>
          <p:cNvSpPr/>
          <p:nvPr/>
        </p:nvSpPr>
        <p:spPr>
          <a:xfrm>
            <a:off x="3337299" y="41345501"/>
            <a:ext cx="1336302" cy="325746"/>
          </a:xfrm>
          <a:custGeom>
            <a:avLst/>
            <a:gdLst/>
            <a:ahLst/>
            <a:cxnLst/>
            <a:rect l="l" t="t" r="r" b="b"/>
            <a:pathLst>
              <a:path w="463550" h="76200">
                <a:moveTo>
                  <a:pt x="463377" y="25308"/>
                </a:moveTo>
                <a:lnTo>
                  <a:pt x="438067" y="25308"/>
                </a:lnTo>
                <a:lnTo>
                  <a:pt x="438067" y="50618"/>
                </a:lnTo>
                <a:lnTo>
                  <a:pt x="463377" y="50618"/>
                </a:lnTo>
                <a:lnTo>
                  <a:pt x="463377" y="25308"/>
                </a:lnTo>
                <a:close/>
              </a:path>
              <a:path w="463550" h="76200">
                <a:moveTo>
                  <a:pt x="412758" y="25308"/>
                </a:moveTo>
                <a:lnTo>
                  <a:pt x="387448" y="25308"/>
                </a:lnTo>
                <a:lnTo>
                  <a:pt x="387448" y="50618"/>
                </a:lnTo>
                <a:lnTo>
                  <a:pt x="412758" y="50618"/>
                </a:lnTo>
                <a:lnTo>
                  <a:pt x="412758" y="25308"/>
                </a:lnTo>
                <a:close/>
              </a:path>
              <a:path w="463550" h="76200">
                <a:moveTo>
                  <a:pt x="362139" y="25308"/>
                </a:moveTo>
                <a:lnTo>
                  <a:pt x="336830" y="25308"/>
                </a:lnTo>
                <a:lnTo>
                  <a:pt x="336830" y="50618"/>
                </a:lnTo>
                <a:lnTo>
                  <a:pt x="362139" y="50618"/>
                </a:lnTo>
                <a:lnTo>
                  <a:pt x="362139" y="25308"/>
                </a:lnTo>
                <a:close/>
              </a:path>
              <a:path w="463550" h="76200">
                <a:moveTo>
                  <a:pt x="311520" y="25309"/>
                </a:moveTo>
                <a:lnTo>
                  <a:pt x="286211" y="25309"/>
                </a:lnTo>
                <a:lnTo>
                  <a:pt x="286211" y="50618"/>
                </a:lnTo>
                <a:lnTo>
                  <a:pt x="311520" y="50618"/>
                </a:lnTo>
                <a:lnTo>
                  <a:pt x="311520" y="25309"/>
                </a:lnTo>
                <a:close/>
              </a:path>
              <a:path w="463550" h="76200">
                <a:moveTo>
                  <a:pt x="260901" y="25309"/>
                </a:moveTo>
                <a:lnTo>
                  <a:pt x="235592" y="25309"/>
                </a:lnTo>
                <a:lnTo>
                  <a:pt x="235592" y="50618"/>
                </a:lnTo>
                <a:lnTo>
                  <a:pt x="260901" y="50618"/>
                </a:lnTo>
                <a:lnTo>
                  <a:pt x="260901" y="25309"/>
                </a:lnTo>
                <a:close/>
              </a:path>
              <a:path w="463550" h="76200">
                <a:moveTo>
                  <a:pt x="210283" y="25309"/>
                </a:moveTo>
                <a:lnTo>
                  <a:pt x="184973" y="25309"/>
                </a:lnTo>
                <a:lnTo>
                  <a:pt x="184973" y="50618"/>
                </a:lnTo>
                <a:lnTo>
                  <a:pt x="210283" y="50618"/>
                </a:lnTo>
                <a:lnTo>
                  <a:pt x="210283" y="25309"/>
                </a:lnTo>
                <a:close/>
              </a:path>
              <a:path w="463550" h="76200">
                <a:moveTo>
                  <a:pt x="159664" y="25309"/>
                </a:moveTo>
                <a:lnTo>
                  <a:pt x="134354" y="25309"/>
                </a:lnTo>
                <a:lnTo>
                  <a:pt x="134354" y="50618"/>
                </a:lnTo>
                <a:lnTo>
                  <a:pt x="159664" y="50618"/>
                </a:lnTo>
                <a:lnTo>
                  <a:pt x="159664" y="25309"/>
                </a:lnTo>
                <a:close/>
              </a:path>
              <a:path w="463550" h="76200">
                <a:moveTo>
                  <a:pt x="109045" y="25309"/>
                </a:moveTo>
                <a:lnTo>
                  <a:pt x="83736" y="25309"/>
                </a:lnTo>
                <a:lnTo>
                  <a:pt x="83736" y="50618"/>
                </a:lnTo>
                <a:lnTo>
                  <a:pt x="109045" y="50618"/>
                </a:lnTo>
                <a:lnTo>
                  <a:pt x="109045" y="25309"/>
                </a:lnTo>
                <a:close/>
              </a:path>
              <a:path w="463550" h="76200">
                <a:moveTo>
                  <a:pt x="75928" y="0"/>
                </a:moveTo>
                <a:lnTo>
                  <a:pt x="0" y="37964"/>
                </a:lnTo>
                <a:lnTo>
                  <a:pt x="75928" y="75928"/>
                </a:lnTo>
                <a:lnTo>
                  <a:pt x="75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A5BA39-86ED-47F8-8BB6-A3965337C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94801" y="5258006"/>
            <a:ext cx="13273064" cy="734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708C9-9937-4910-B8C4-BE71837B8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55664" y="14757385"/>
            <a:ext cx="10713224" cy="64847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BCD4B1-96EB-4273-9695-0B5A5C1CB5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56261" y="21769111"/>
            <a:ext cx="11077199" cy="41551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81EF968-755A-4ACF-991F-FCAEDD5C3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05541" y="26044485"/>
            <a:ext cx="11077199" cy="41395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6EA24CF-9C96-434E-9A71-FB73A84AA5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2338" y="16681031"/>
            <a:ext cx="5976326" cy="572334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26DB240-B1A6-40E6-92DD-D764C36ABD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6945" y="23260520"/>
            <a:ext cx="5976326" cy="578378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0CA7A59-3CDE-4B6D-9CA3-893D2F8DB6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8822" y="16670313"/>
            <a:ext cx="5976326" cy="575208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EAFEDFF-1828-4F8F-A3FA-B3CA910136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92875" y="23285067"/>
            <a:ext cx="5955789" cy="575833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15A6634-1CC0-4450-982F-A603E98A10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89933" y="40573869"/>
            <a:ext cx="2792102" cy="2083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1B91CA-D25B-48A2-816D-1DAB100CAD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4303" y="40545569"/>
            <a:ext cx="2104374" cy="20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426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Sirajul Islam Abdullah</dc:creator>
  <cp:lastModifiedBy>Sirajul Islam Abdullah</cp:lastModifiedBy>
  <cp:revision>48</cp:revision>
  <dcterms:created xsi:type="dcterms:W3CDTF">2024-05-19T00:24:42Z</dcterms:created>
  <dcterms:modified xsi:type="dcterms:W3CDTF">2024-06-04T18:02:37Z</dcterms:modified>
</cp:coreProperties>
</file>