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20" r:id="rId1"/>
  </p:sldMasterIdLst>
  <p:notesMasterIdLst>
    <p:notesMasterId r:id="rId32"/>
  </p:notesMasterIdLst>
  <p:handoutMasterIdLst>
    <p:handoutMasterId r:id="rId33"/>
  </p:handout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70" r:id="rId14"/>
    <p:sldId id="271" r:id="rId15"/>
    <p:sldId id="272" r:id="rId16"/>
    <p:sldId id="273" r:id="rId17"/>
    <p:sldId id="274" r:id="rId18"/>
    <p:sldId id="275" r:id="rId19"/>
    <p:sldId id="276" r:id="rId20"/>
    <p:sldId id="269" r:id="rId21"/>
    <p:sldId id="28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31C0DB4-8FAF-4E94-9B0A-C9B345178263}">
          <p14:sldIdLst>
            <p14:sldId id="256"/>
            <p14:sldId id="257"/>
          </p14:sldIdLst>
        </p14:section>
        <p14:section name="Introduction" id="{9002F2B2-EACB-4248-AB47-1ABE2EF8AF0D}">
          <p14:sldIdLst>
            <p14:sldId id="258"/>
            <p14:sldId id="259"/>
          </p14:sldIdLst>
        </p14:section>
        <p14:section name="EDA" id="{278E8D28-D118-4769-9EC2-5DF1B1D3F417}">
          <p14:sldIdLst>
            <p14:sldId id="260"/>
            <p14:sldId id="262"/>
            <p14:sldId id="263"/>
            <p14:sldId id="264"/>
            <p14:sldId id="265"/>
            <p14:sldId id="266"/>
            <p14:sldId id="267"/>
            <p14:sldId id="268"/>
            <p14:sldId id="270"/>
            <p14:sldId id="271"/>
            <p14:sldId id="272"/>
            <p14:sldId id="273"/>
            <p14:sldId id="274"/>
            <p14:sldId id="275"/>
            <p14:sldId id="276"/>
            <p14:sldId id="269"/>
            <p14:sldId id="286"/>
            <p14:sldId id="277"/>
            <p14:sldId id="278"/>
            <p14:sldId id="279"/>
            <p14:sldId id="280"/>
            <p14:sldId id="281"/>
            <p14:sldId id="282"/>
            <p14:sldId id="283"/>
          </p14:sldIdLst>
        </p14:section>
        <p14:section name="Conclusion" id="{5E0971C5-1598-4617-A8A9-9A3DDD543F7F}">
          <p14:sldIdLst>
            <p14:sldId id="284"/>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snapToGrid="0">
      <p:cViewPr varScale="1">
        <p:scale>
          <a:sx n="72" d="100"/>
          <a:sy n="72" d="100"/>
        </p:scale>
        <p:origin x="57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B53AB7-5D51-4B29-9310-87D0A95486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BACA4363-9A02-4FE5-8CD2-2948B34FE98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A81C-3132-42C1-AC25-58024B3990E1}" type="datetimeFigureOut">
              <a:rPr lang="en-CA" smtClean="0"/>
              <a:t>2020-07-10</a:t>
            </a:fld>
            <a:endParaRPr lang="en-CA"/>
          </a:p>
        </p:txBody>
      </p:sp>
      <p:sp>
        <p:nvSpPr>
          <p:cNvPr id="4" name="Footer Placeholder 3">
            <a:extLst>
              <a:ext uri="{FF2B5EF4-FFF2-40B4-BE49-F238E27FC236}">
                <a16:creationId xmlns:a16="http://schemas.microsoft.com/office/drawing/2014/main" id="{F1839CCD-05E8-4EBF-A84E-0E50D222473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BFD5740C-8265-4AD5-8799-5A584884E4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76FE0E-5BCD-403D-854E-FCE17435B9B5}" type="slidenum">
              <a:rPr lang="en-CA" smtClean="0"/>
              <a:t>‹#›</a:t>
            </a:fld>
            <a:endParaRPr lang="en-CA"/>
          </a:p>
        </p:txBody>
      </p:sp>
    </p:spTree>
    <p:extLst>
      <p:ext uri="{BB962C8B-B14F-4D97-AF65-F5344CB8AC3E}">
        <p14:creationId xmlns:p14="http://schemas.microsoft.com/office/powerpoint/2010/main" val="228165096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7CC69A-C3A2-49CA-81D7-F13A5A2D03DC}" type="datetimeFigureOut">
              <a:rPr lang="en-CA" smtClean="0"/>
              <a:t>2020-07-10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FA8C70-3781-4F1B-A859-430B6F09CA45}" type="slidenum">
              <a:rPr lang="en-CA" smtClean="0"/>
              <a:t>‹#›</a:t>
            </a:fld>
            <a:endParaRPr lang="en-CA"/>
          </a:p>
        </p:txBody>
      </p:sp>
    </p:spTree>
    <p:extLst>
      <p:ext uri="{BB962C8B-B14F-4D97-AF65-F5344CB8AC3E}">
        <p14:creationId xmlns:p14="http://schemas.microsoft.com/office/powerpoint/2010/main" val="117916451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1E5DC4-1F89-4CDE-9729-72A14D6381F5}" type="datetime1">
              <a:rPr lang="en-CA" smtClean="0"/>
              <a:t>2020-07-10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CB82EAB-37AB-4C8B-83B2-E41DEE5D2973}"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18500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6D8A3A-DDA9-4C62-8A6D-C870F17A6B09}" type="datetime1">
              <a:rPr lang="en-CA" smtClean="0"/>
              <a:t>2020-07-10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CB82EAB-37AB-4C8B-83B2-E41DEE5D2973}" type="slidenum">
              <a:rPr lang="en-CA" smtClean="0"/>
              <a:t>‹#›</a:t>
            </a:fld>
            <a:endParaRPr lang="en-CA"/>
          </a:p>
        </p:txBody>
      </p:sp>
    </p:spTree>
    <p:extLst>
      <p:ext uri="{BB962C8B-B14F-4D97-AF65-F5344CB8AC3E}">
        <p14:creationId xmlns:p14="http://schemas.microsoft.com/office/powerpoint/2010/main" val="1906383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2047E9-7A0B-4BF3-9873-74E2C4904414}" type="datetime1">
              <a:rPr lang="en-CA" smtClean="0"/>
              <a:t>2020-07-10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CB82EAB-37AB-4C8B-83B2-E41DEE5D2973}" type="slidenum">
              <a:rPr lang="en-CA" smtClean="0"/>
              <a:t>‹#›</a:t>
            </a:fld>
            <a:endParaRPr lang="en-CA"/>
          </a:p>
        </p:txBody>
      </p:sp>
    </p:spTree>
    <p:extLst>
      <p:ext uri="{BB962C8B-B14F-4D97-AF65-F5344CB8AC3E}">
        <p14:creationId xmlns:p14="http://schemas.microsoft.com/office/powerpoint/2010/main" val="331043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1551FA-6860-4565-A93B-0A813227E51E}" type="datetime1">
              <a:rPr lang="en-CA" smtClean="0"/>
              <a:t>2020-07-10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CB82EAB-37AB-4C8B-83B2-E41DEE5D2973}" type="slidenum">
              <a:rPr lang="en-CA" smtClean="0"/>
              <a:t>‹#›</a:t>
            </a:fld>
            <a:endParaRPr lang="en-CA"/>
          </a:p>
        </p:txBody>
      </p:sp>
    </p:spTree>
    <p:extLst>
      <p:ext uri="{BB962C8B-B14F-4D97-AF65-F5344CB8AC3E}">
        <p14:creationId xmlns:p14="http://schemas.microsoft.com/office/powerpoint/2010/main" val="4104534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83A383-4020-40EA-834A-AC8E3A9E7801}" type="datetime1">
              <a:rPr lang="en-CA" smtClean="0"/>
              <a:t>2020-07-10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CB82EAB-37AB-4C8B-83B2-E41DEE5D2973}"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2081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E9991F-E924-4E8E-AD96-DB37AA3DE081}" type="datetime1">
              <a:rPr lang="en-CA" smtClean="0"/>
              <a:t>2020-07-10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CB82EAB-37AB-4C8B-83B2-E41DEE5D2973}" type="slidenum">
              <a:rPr lang="en-CA" smtClean="0"/>
              <a:t>‹#›</a:t>
            </a:fld>
            <a:endParaRPr lang="en-CA" dirty="0"/>
          </a:p>
        </p:txBody>
      </p:sp>
    </p:spTree>
    <p:extLst>
      <p:ext uri="{BB962C8B-B14F-4D97-AF65-F5344CB8AC3E}">
        <p14:creationId xmlns:p14="http://schemas.microsoft.com/office/powerpoint/2010/main" val="1770913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20742D-5A5A-4FE7-97F1-B1FC8DB473BC}" type="datetime1">
              <a:rPr lang="en-CA" smtClean="0"/>
              <a:t>2020-07-10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CB82EAB-37AB-4C8B-83B2-E41DEE5D2973}" type="slidenum">
              <a:rPr lang="en-CA" smtClean="0"/>
              <a:t>‹#›</a:t>
            </a:fld>
            <a:endParaRPr lang="en-CA"/>
          </a:p>
        </p:txBody>
      </p:sp>
    </p:spTree>
    <p:extLst>
      <p:ext uri="{BB962C8B-B14F-4D97-AF65-F5344CB8AC3E}">
        <p14:creationId xmlns:p14="http://schemas.microsoft.com/office/powerpoint/2010/main" val="3675070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4ECA3E-AF42-4B8A-B280-33D1C99CE6DE}" type="datetime1">
              <a:rPr lang="en-CA" smtClean="0"/>
              <a:t>2020-07-10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CB82EAB-37AB-4C8B-83B2-E41DEE5D2973}" type="slidenum">
              <a:rPr lang="en-CA" smtClean="0"/>
              <a:t>‹#›</a:t>
            </a:fld>
            <a:endParaRPr lang="en-CA"/>
          </a:p>
        </p:txBody>
      </p:sp>
    </p:spTree>
    <p:extLst>
      <p:ext uri="{BB962C8B-B14F-4D97-AF65-F5344CB8AC3E}">
        <p14:creationId xmlns:p14="http://schemas.microsoft.com/office/powerpoint/2010/main" val="2749871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A92053F-5CCF-4B81-A822-8EA7C1B99434}" type="datetime1">
              <a:rPr lang="en-CA" smtClean="0"/>
              <a:t>2020-07-10</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CA"/>
          </a:p>
        </p:txBody>
      </p:sp>
      <p:sp>
        <p:nvSpPr>
          <p:cNvPr id="9" name="Slide Number Placeholder 8"/>
          <p:cNvSpPr>
            <a:spLocks noGrp="1"/>
          </p:cNvSpPr>
          <p:nvPr>
            <p:ph type="sldNum" sz="quarter" idx="12"/>
          </p:nvPr>
        </p:nvSpPr>
        <p:spPr/>
        <p:txBody>
          <a:bodyPr/>
          <a:lstStyle/>
          <a:p>
            <a:fld id="{2CB82EAB-37AB-4C8B-83B2-E41DEE5D2973}" type="slidenum">
              <a:rPr lang="en-CA" smtClean="0"/>
              <a:t>‹#›</a:t>
            </a:fld>
            <a:endParaRPr lang="en-CA"/>
          </a:p>
        </p:txBody>
      </p:sp>
    </p:spTree>
    <p:extLst>
      <p:ext uri="{BB962C8B-B14F-4D97-AF65-F5344CB8AC3E}">
        <p14:creationId xmlns:p14="http://schemas.microsoft.com/office/powerpoint/2010/main" val="178573042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82799A5-BE3F-4B02-8823-0C976D134F5D}" type="datetime1">
              <a:rPr lang="en-CA" smtClean="0"/>
              <a:t>2020-07-10</a:t>
            </a:fld>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B82EAB-37AB-4C8B-83B2-E41DEE5D2973}" type="slidenum">
              <a:rPr lang="en-CA" smtClean="0"/>
              <a:t>‹#›</a:t>
            </a:fld>
            <a:endParaRPr lang="en-CA"/>
          </a:p>
        </p:txBody>
      </p:sp>
    </p:spTree>
    <p:extLst>
      <p:ext uri="{BB962C8B-B14F-4D97-AF65-F5344CB8AC3E}">
        <p14:creationId xmlns:p14="http://schemas.microsoft.com/office/powerpoint/2010/main" val="4094881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93D67A-4D1B-45AD-A462-913EA353C35F}" type="datetime1">
              <a:rPr lang="en-CA" smtClean="0"/>
              <a:t>2020-07-10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CB82EAB-37AB-4C8B-83B2-E41DEE5D2973}" type="slidenum">
              <a:rPr lang="en-CA" smtClean="0"/>
              <a:t>‹#›</a:t>
            </a:fld>
            <a:endParaRPr lang="en-CA"/>
          </a:p>
        </p:txBody>
      </p:sp>
    </p:spTree>
    <p:extLst>
      <p:ext uri="{BB962C8B-B14F-4D97-AF65-F5344CB8AC3E}">
        <p14:creationId xmlns:p14="http://schemas.microsoft.com/office/powerpoint/2010/main" val="2903507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8569F95-FC21-496F-A286-69483F702874}" type="datetime1">
              <a:rPr lang="en-CA" smtClean="0"/>
              <a:t>2020-07-10</a:t>
            </a:fld>
            <a:endParaRPr lang="en-C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C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CB82EAB-37AB-4C8B-83B2-E41DEE5D2973}" type="slidenum">
              <a:rPr lang="en-CA" smtClean="0"/>
              <a:t>‹#›</a:t>
            </a:fld>
            <a:endParaRPr lang="en-C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6596727"/>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E220058-3FCE-496E-ADF2-D8A6961F3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E193F809-7E50-4AAD-8E26-878207931C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5C47FEF-E133-4D87-AFF7-BEE1EBBE264F}"/>
              </a:ext>
            </a:extLst>
          </p:cNvPr>
          <p:cNvSpPr>
            <a:spLocks noGrp="1"/>
          </p:cNvSpPr>
          <p:nvPr>
            <p:ph type="ctrTitle"/>
          </p:nvPr>
        </p:nvSpPr>
        <p:spPr>
          <a:xfrm>
            <a:off x="3836504" y="758952"/>
            <a:ext cx="7319175" cy="3566160"/>
          </a:xfrm>
        </p:spPr>
        <p:txBody>
          <a:bodyPr>
            <a:normAutofit/>
          </a:bodyPr>
          <a:lstStyle/>
          <a:p>
            <a:r>
              <a:rPr lang="en-CA" dirty="0"/>
              <a:t>Campus Placement Data Analysis</a:t>
            </a:r>
          </a:p>
        </p:txBody>
      </p:sp>
      <p:sp>
        <p:nvSpPr>
          <p:cNvPr id="3" name="Subtitle 2">
            <a:extLst>
              <a:ext uri="{FF2B5EF4-FFF2-40B4-BE49-F238E27FC236}">
                <a16:creationId xmlns:a16="http://schemas.microsoft.com/office/drawing/2014/main" id="{829F21C9-006C-4DAE-BC97-788F295A9532}"/>
              </a:ext>
            </a:extLst>
          </p:cNvPr>
          <p:cNvSpPr>
            <a:spLocks noGrp="1"/>
          </p:cNvSpPr>
          <p:nvPr>
            <p:ph type="subTitle" idx="1"/>
          </p:nvPr>
        </p:nvSpPr>
        <p:spPr>
          <a:xfrm>
            <a:off x="3836504" y="4455620"/>
            <a:ext cx="7321946" cy="1143000"/>
          </a:xfrm>
        </p:spPr>
        <p:txBody>
          <a:bodyPr>
            <a:normAutofit/>
          </a:bodyPr>
          <a:lstStyle/>
          <a:p>
            <a:r>
              <a:rPr lang="en-CA" dirty="0"/>
              <a:t>Sia </a:t>
            </a:r>
            <a:r>
              <a:rPr lang="en-CA" dirty="0" err="1"/>
              <a:t>bhowmick</a:t>
            </a:r>
            <a:endParaRPr lang="en-CA" dirty="0"/>
          </a:p>
        </p:txBody>
      </p:sp>
      <p:pic>
        <p:nvPicPr>
          <p:cNvPr id="7" name="Graphic 6" descr="Bar chart">
            <a:extLst>
              <a:ext uri="{FF2B5EF4-FFF2-40B4-BE49-F238E27FC236}">
                <a16:creationId xmlns:a16="http://schemas.microsoft.com/office/drawing/2014/main" id="{7F52D549-C6BA-437A-9510-B7D804ED48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9818" y="1944907"/>
            <a:ext cx="2449486" cy="2449486"/>
          </a:xfrm>
          <a:prstGeom prst="rect">
            <a:avLst/>
          </a:prstGeom>
        </p:spPr>
      </p:pic>
      <p:sp>
        <p:nvSpPr>
          <p:cNvPr id="14" name="Rectangle 13">
            <a:extLst>
              <a:ext uri="{FF2B5EF4-FFF2-40B4-BE49-F238E27FC236}">
                <a16:creationId xmlns:a16="http://schemas.microsoft.com/office/drawing/2014/main" id="{3E9C5090-7D25-41E3-A6D3-CCAEE505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5">
            <a:extLst>
              <a:ext uri="{FF2B5EF4-FFF2-40B4-BE49-F238E27FC236}">
                <a16:creationId xmlns:a16="http://schemas.microsoft.com/office/drawing/2014/main" id="{11BF8809-0DAC-41E5-A212-ACB4A01BE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16148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6894EE-4D90-4949-AE80-A7520677DF20}"/>
              </a:ext>
            </a:extLst>
          </p:cNvPr>
          <p:cNvSpPr>
            <a:spLocks noGrp="1"/>
          </p:cNvSpPr>
          <p:nvPr>
            <p:ph type="sldNum" sz="quarter" idx="12"/>
          </p:nvPr>
        </p:nvSpPr>
        <p:spPr/>
        <p:txBody>
          <a:bodyPr/>
          <a:lstStyle/>
          <a:p>
            <a:fld id="{2CB82EAB-37AB-4C8B-83B2-E41DEE5D2973}" type="slidenum">
              <a:rPr lang="en-CA" smtClean="0"/>
              <a:t>10</a:t>
            </a:fld>
            <a:endParaRPr lang="en-CA"/>
          </a:p>
        </p:txBody>
      </p:sp>
      <p:pic>
        <p:nvPicPr>
          <p:cNvPr id="3" name="Picture 2">
            <a:extLst>
              <a:ext uri="{FF2B5EF4-FFF2-40B4-BE49-F238E27FC236}">
                <a16:creationId xmlns:a16="http://schemas.microsoft.com/office/drawing/2014/main" id="{1A5E8B6D-3125-4FD8-9B8D-35F5B0137598}"/>
              </a:ext>
            </a:extLst>
          </p:cNvPr>
          <p:cNvPicPr/>
          <p:nvPr/>
        </p:nvPicPr>
        <p:blipFill>
          <a:blip r:embed="rId2"/>
          <a:stretch>
            <a:fillRect/>
          </a:stretch>
        </p:blipFill>
        <p:spPr>
          <a:xfrm>
            <a:off x="545711" y="362733"/>
            <a:ext cx="5368990" cy="4633338"/>
          </a:xfrm>
          <a:prstGeom prst="rect">
            <a:avLst/>
          </a:prstGeom>
        </p:spPr>
      </p:pic>
      <p:sp>
        <p:nvSpPr>
          <p:cNvPr id="4" name="TextBox 3">
            <a:extLst>
              <a:ext uri="{FF2B5EF4-FFF2-40B4-BE49-F238E27FC236}">
                <a16:creationId xmlns:a16="http://schemas.microsoft.com/office/drawing/2014/main" id="{0F026A5D-FFF3-40B4-9E88-0A74C64D761A}"/>
              </a:ext>
            </a:extLst>
          </p:cNvPr>
          <p:cNvSpPr txBox="1"/>
          <p:nvPr/>
        </p:nvSpPr>
        <p:spPr>
          <a:xfrm>
            <a:off x="1475223" y="5259456"/>
            <a:ext cx="8878956" cy="1200329"/>
          </a:xfrm>
          <a:prstGeom prst="rect">
            <a:avLst/>
          </a:prstGeom>
          <a:noFill/>
        </p:spPr>
        <p:txBody>
          <a:bodyPr wrap="square" rtlCol="0">
            <a:spAutoFit/>
          </a:bodyPr>
          <a:lstStyle/>
          <a:p>
            <a:pPr marL="285750" indent="-285750">
              <a:buFont typeface="Arial" panose="020B0604020202020204" pitchFamily="34" charset="0"/>
              <a:buChar char="•"/>
            </a:pPr>
            <a:r>
              <a:rPr lang="en-CA" dirty="0"/>
              <a:t>Significantly more students without previous work experience.</a:t>
            </a:r>
          </a:p>
          <a:p>
            <a:pPr marL="285750" indent="-285750">
              <a:buFont typeface="Arial" panose="020B0604020202020204" pitchFamily="34" charset="0"/>
              <a:buChar char="•"/>
            </a:pPr>
            <a:r>
              <a:rPr lang="en-CA" sz="1800" dirty="0">
                <a:effectLst/>
                <a:latin typeface="Calibri" panose="020F0502020204030204" pitchFamily="34" charset="0"/>
                <a:ea typeface="Calibri" panose="020F0502020204030204" pitchFamily="34" charset="0"/>
                <a:cs typeface="Times New Roman" panose="02020603050405020304" pitchFamily="18" charset="0"/>
              </a:rPr>
              <a:t>90% of students with previous work experience got placement.</a:t>
            </a:r>
          </a:p>
          <a:p>
            <a:pPr marL="285750" indent="-285750">
              <a:buFont typeface="Arial" panose="020B0604020202020204" pitchFamily="34" charset="0"/>
              <a:buChar char="•"/>
            </a:pPr>
            <a:r>
              <a:rPr lang="en-CA" sz="1800" dirty="0">
                <a:effectLst/>
                <a:latin typeface="Calibri" panose="020F0502020204030204" pitchFamily="34" charset="0"/>
                <a:ea typeface="Calibri" panose="020F0502020204030204" pitchFamily="34" charset="0"/>
                <a:cs typeface="Times New Roman" panose="02020603050405020304" pitchFamily="18" charset="0"/>
              </a:rPr>
              <a:t>60% of students without work experience were placed.</a:t>
            </a:r>
            <a:endParaRPr lang="en-CA" dirty="0"/>
          </a:p>
          <a:p>
            <a:pPr marL="285750" indent="-285750">
              <a:buFont typeface="Arial" panose="020B0604020202020204" pitchFamily="34" charset="0"/>
              <a:buChar char="•"/>
            </a:pPr>
            <a:endParaRPr lang="en-CA" dirty="0"/>
          </a:p>
        </p:txBody>
      </p:sp>
      <p:pic>
        <p:nvPicPr>
          <p:cNvPr id="8" name="Picture 7">
            <a:extLst>
              <a:ext uri="{FF2B5EF4-FFF2-40B4-BE49-F238E27FC236}">
                <a16:creationId xmlns:a16="http://schemas.microsoft.com/office/drawing/2014/main" id="{F87AC4A0-72D4-4DA2-8750-3400F9DBF165}"/>
              </a:ext>
            </a:extLst>
          </p:cNvPr>
          <p:cNvPicPr>
            <a:picLocks noChangeAspect="1"/>
          </p:cNvPicPr>
          <p:nvPr/>
        </p:nvPicPr>
        <p:blipFill>
          <a:blip r:embed="rId3"/>
          <a:stretch>
            <a:fillRect/>
          </a:stretch>
        </p:blipFill>
        <p:spPr>
          <a:xfrm>
            <a:off x="5852672" y="362731"/>
            <a:ext cx="6285964" cy="4633339"/>
          </a:xfrm>
          <a:prstGeom prst="rect">
            <a:avLst/>
          </a:prstGeom>
        </p:spPr>
      </p:pic>
    </p:spTree>
    <p:extLst>
      <p:ext uri="{BB962C8B-B14F-4D97-AF65-F5344CB8AC3E}">
        <p14:creationId xmlns:p14="http://schemas.microsoft.com/office/powerpoint/2010/main" val="1612944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6894EE-4D90-4949-AE80-A7520677DF20}"/>
              </a:ext>
            </a:extLst>
          </p:cNvPr>
          <p:cNvSpPr>
            <a:spLocks noGrp="1"/>
          </p:cNvSpPr>
          <p:nvPr>
            <p:ph type="sldNum" sz="quarter" idx="12"/>
          </p:nvPr>
        </p:nvSpPr>
        <p:spPr/>
        <p:txBody>
          <a:bodyPr/>
          <a:lstStyle/>
          <a:p>
            <a:fld id="{2CB82EAB-37AB-4C8B-83B2-E41DEE5D2973}" type="slidenum">
              <a:rPr lang="en-CA" smtClean="0"/>
              <a:t>11</a:t>
            </a:fld>
            <a:endParaRPr lang="en-CA"/>
          </a:p>
        </p:txBody>
      </p:sp>
      <p:sp>
        <p:nvSpPr>
          <p:cNvPr id="4" name="TextBox 3">
            <a:extLst>
              <a:ext uri="{FF2B5EF4-FFF2-40B4-BE49-F238E27FC236}">
                <a16:creationId xmlns:a16="http://schemas.microsoft.com/office/drawing/2014/main" id="{0F026A5D-FFF3-40B4-9E88-0A74C64D761A}"/>
              </a:ext>
            </a:extLst>
          </p:cNvPr>
          <p:cNvSpPr txBox="1"/>
          <p:nvPr/>
        </p:nvSpPr>
        <p:spPr>
          <a:xfrm>
            <a:off x="7326429" y="2136338"/>
            <a:ext cx="3687011" cy="2308324"/>
          </a:xfrm>
          <a:prstGeom prst="rect">
            <a:avLst/>
          </a:prstGeom>
          <a:noFill/>
        </p:spPr>
        <p:txBody>
          <a:bodyPr wrap="square" rtlCol="0">
            <a:spAutoFit/>
          </a:bodyPr>
          <a:lstStyle/>
          <a:p>
            <a:pPr marL="285750" indent="-285750">
              <a:buFont typeface="Arial" panose="020B0604020202020204" pitchFamily="34" charset="0"/>
              <a:buChar char="•"/>
            </a:pPr>
            <a:r>
              <a:rPr lang="en-CA" dirty="0"/>
              <a:t>Students with work experience who were not placed definitely have lower employment test score.</a:t>
            </a:r>
          </a:p>
          <a:p>
            <a:pPr marL="285750" indent="-285750">
              <a:buFont typeface="Arial" panose="020B0604020202020204" pitchFamily="34" charset="0"/>
              <a:buChar char="•"/>
            </a:pPr>
            <a:r>
              <a:rPr lang="en-CA" sz="1800" dirty="0">
                <a:effectLst/>
                <a:latin typeface="Calibri" panose="020F0502020204030204" pitchFamily="34" charset="0"/>
                <a:ea typeface="Calibri" panose="020F0502020204030204" pitchFamily="34" charset="0"/>
                <a:cs typeface="Times New Roman" panose="02020603050405020304" pitchFamily="18" charset="0"/>
              </a:rPr>
              <a:t>However, for the students who were placed, </a:t>
            </a:r>
            <a:r>
              <a:rPr lang="en-CA" sz="1800" dirty="0" err="1">
                <a:effectLst/>
                <a:latin typeface="Calibri" panose="020F0502020204030204" pitchFamily="34" charset="0"/>
                <a:ea typeface="Calibri" panose="020F0502020204030204" pitchFamily="34" charset="0"/>
                <a:cs typeface="Times New Roman" panose="02020603050405020304" pitchFamily="18" charset="0"/>
              </a:rPr>
              <a:t>etest_p</a:t>
            </a:r>
            <a:r>
              <a:rPr lang="en-CA" sz="1800" dirty="0">
                <a:effectLst/>
                <a:latin typeface="Calibri" panose="020F0502020204030204" pitchFamily="34" charset="0"/>
                <a:ea typeface="Calibri" panose="020F0502020204030204" pitchFamily="34" charset="0"/>
                <a:cs typeface="Times New Roman" panose="02020603050405020304" pitchFamily="18" charset="0"/>
              </a:rPr>
              <a:t> scores do not seem to have any effect on the placement decision.</a:t>
            </a:r>
            <a:endParaRPr lang="en-CA" dirty="0"/>
          </a:p>
        </p:txBody>
      </p:sp>
      <p:pic>
        <p:nvPicPr>
          <p:cNvPr id="5" name="Picture 4">
            <a:extLst>
              <a:ext uri="{FF2B5EF4-FFF2-40B4-BE49-F238E27FC236}">
                <a16:creationId xmlns:a16="http://schemas.microsoft.com/office/drawing/2014/main" id="{23482A4F-94C9-40B4-8211-D16DE77CC497}"/>
              </a:ext>
            </a:extLst>
          </p:cNvPr>
          <p:cNvPicPr/>
          <p:nvPr/>
        </p:nvPicPr>
        <p:blipFill>
          <a:blip r:embed="rId2"/>
          <a:stretch>
            <a:fillRect/>
          </a:stretch>
        </p:blipFill>
        <p:spPr>
          <a:xfrm>
            <a:off x="731520" y="812800"/>
            <a:ext cx="6400800" cy="5222240"/>
          </a:xfrm>
          <a:prstGeom prst="rect">
            <a:avLst/>
          </a:prstGeom>
        </p:spPr>
      </p:pic>
    </p:spTree>
    <p:extLst>
      <p:ext uri="{BB962C8B-B14F-4D97-AF65-F5344CB8AC3E}">
        <p14:creationId xmlns:p14="http://schemas.microsoft.com/office/powerpoint/2010/main" val="412223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6894EE-4D90-4949-AE80-A7520677DF20}"/>
              </a:ext>
            </a:extLst>
          </p:cNvPr>
          <p:cNvSpPr>
            <a:spLocks noGrp="1"/>
          </p:cNvSpPr>
          <p:nvPr>
            <p:ph type="sldNum" sz="quarter" idx="12"/>
          </p:nvPr>
        </p:nvSpPr>
        <p:spPr/>
        <p:txBody>
          <a:bodyPr/>
          <a:lstStyle/>
          <a:p>
            <a:fld id="{2CB82EAB-37AB-4C8B-83B2-E41DEE5D2973}" type="slidenum">
              <a:rPr lang="en-CA" smtClean="0"/>
              <a:t>12</a:t>
            </a:fld>
            <a:endParaRPr lang="en-CA"/>
          </a:p>
        </p:txBody>
      </p:sp>
      <p:sp>
        <p:nvSpPr>
          <p:cNvPr id="4" name="TextBox 3">
            <a:extLst>
              <a:ext uri="{FF2B5EF4-FFF2-40B4-BE49-F238E27FC236}">
                <a16:creationId xmlns:a16="http://schemas.microsoft.com/office/drawing/2014/main" id="{0F026A5D-FFF3-40B4-9E88-0A74C64D761A}"/>
              </a:ext>
            </a:extLst>
          </p:cNvPr>
          <p:cNvSpPr txBox="1"/>
          <p:nvPr/>
        </p:nvSpPr>
        <p:spPr>
          <a:xfrm>
            <a:off x="7857909" y="2116018"/>
            <a:ext cx="3687011" cy="2031325"/>
          </a:xfrm>
          <a:prstGeom prst="rect">
            <a:avLst/>
          </a:prstGeom>
          <a:noFill/>
        </p:spPr>
        <p:txBody>
          <a:bodyPr wrap="square" rtlCol="0">
            <a:spAutoFit/>
          </a:bodyPr>
          <a:lstStyle/>
          <a:p>
            <a:pPr marL="285750" indent="-285750">
              <a:buFont typeface="Arial" panose="020B0604020202020204" pitchFamily="34" charset="0"/>
              <a:buChar char="•"/>
            </a:pPr>
            <a:r>
              <a:rPr lang="en-CA" dirty="0"/>
              <a:t>The initial hypothesis for MBA exam grade holds true for the lowest and highest range of scores.</a:t>
            </a:r>
          </a:p>
          <a:p>
            <a:pPr marL="285750" indent="-285750">
              <a:buFont typeface="Arial" panose="020B0604020202020204" pitchFamily="34" charset="0"/>
              <a:buChar char="•"/>
            </a:pPr>
            <a:r>
              <a:rPr lang="en-CA" sz="1800" dirty="0">
                <a:effectLst/>
                <a:latin typeface="Calibri" panose="020F0502020204030204" pitchFamily="34" charset="0"/>
                <a:ea typeface="Calibri" panose="020F0502020204030204" pitchFamily="34" charset="0"/>
                <a:cs typeface="Times New Roman" panose="02020603050405020304" pitchFamily="18" charset="0"/>
              </a:rPr>
              <a:t>But the visual evidence is not strong for the scores in the middle.</a:t>
            </a:r>
            <a:endParaRPr lang="en-CA" dirty="0"/>
          </a:p>
        </p:txBody>
      </p:sp>
      <p:pic>
        <p:nvPicPr>
          <p:cNvPr id="6" name="Picture 5">
            <a:extLst>
              <a:ext uri="{FF2B5EF4-FFF2-40B4-BE49-F238E27FC236}">
                <a16:creationId xmlns:a16="http://schemas.microsoft.com/office/drawing/2014/main" id="{73B74A90-294B-49F4-BCA3-79AB42FA9ED2}"/>
              </a:ext>
            </a:extLst>
          </p:cNvPr>
          <p:cNvPicPr/>
          <p:nvPr/>
        </p:nvPicPr>
        <p:blipFill>
          <a:blip r:embed="rId2"/>
          <a:stretch>
            <a:fillRect/>
          </a:stretch>
        </p:blipFill>
        <p:spPr>
          <a:xfrm>
            <a:off x="427354" y="455492"/>
            <a:ext cx="6745605" cy="5477947"/>
          </a:xfrm>
          <a:prstGeom prst="rect">
            <a:avLst/>
          </a:prstGeom>
        </p:spPr>
      </p:pic>
    </p:spTree>
    <p:extLst>
      <p:ext uri="{BB962C8B-B14F-4D97-AF65-F5344CB8AC3E}">
        <p14:creationId xmlns:p14="http://schemas.microsoft.com/office/powerpoint/2010/main" val="2563369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6894EE-4D90-4949-AE80-A7520677DF20}"/>
              </a:ext>
            </a:extLst>
          </p:cNvPr>
          <p:cNvSpPr>
            <a:spLocks noGrp="1"/>
          </p:cNvSpPr>
          <p:nvPr>
            <p:ph type="sldNum" sz="quarter" idx="12"/>
          </p:nvPr>
        </p:nvSpPr>
        <p:spPr/>
        <p:txBody>
          <a:bodyPr/>
          <a:lstStyle/>
          <a:p>
            <a:fld id="{2CB82EAB-37AB-4C8B-83B2-E41DEE5D2973}" type="slidenum">
              <a:rPr lang="en-CA" smtClean="0"/>
              <a:t>13</a:t>
            </a:fld>
            <a:endParaRPr lang="en-CA"/>
          </a:p>
        </p:txBody>
      </p:sp>
      <p:sp>
        <p:nvSpPr>
          <p:cNvPr id="4" name="TextBox 3">
            <a:extLst>
              <a:ext uri="{FF2B5EF4-FFF2-40B4-BE49-F238E27FC236}">
                <a16:creationId xmlns:a16="http://schemas.microsoft.com/office/drawing/2014/main" id="{0F026A5D-FFF3-40B4-9E88-0A74C64D761A}"/>
              </a:ext>
            </a:extLst>
          </p:cNvPr>
          <p:cNvSpPr txBox="1"/>
          <p:nvPr/>
        </p:nvSpPr>
        <p:spPr>
          <a:xfrm>
            <a:off x="1842052" y="5259456"/>
            <a:ext cx="6824869" cy="646331"/>
          </a:xfrm>
          <a:prstGeom prst="rect">
            <a:avLst/>
          </a:prstGeom>
          <a:noFill/>
        </p:spPr>
        <p:txBody>
          <a:bodyPr wrap="square" rtlCol="0">
            <a:spAutoFit/>
          </a:bodyPr>
          <a:lstStyle/>
          <a:p>
            <a:pPr marL="285750" indent="-285750">
              <a:buFont typeface="Arial" panose="020B0604020202020204" pitchFamily="34" charset="0"/>
              <a:buChar char="•"/>
            </a:pPr>
            <a:r>
              <a:rPr lang="en-CA" dirty="0">
                <a:latin typeface="Calibri" panose="020F0502020204030204" pitchFamily="34" charset="0"/>
                <a:ea typeface="Calibri" panose="020F0502020204030204" pitchFamily="34" charset="0"/>
                <a:cs typeface="Times New Roman" panose="02020603050405020304" pitchFamily="18" charset="0"/>
              </a:rPr>
              <a:t>M</a:t>
            </a:r>
            <a:r>
              <a:rPr lang="en-CA" sz="1800" dirty="0">
                <a:effectLst/>
                <a:latin typeface="Calibri" panose="020F0502020204030204" pitchFamily="34" charset="0"/>
                <a:ea typeface="Calibri" panose="020F0502020204030204" pitchFamily="34" charset="0"/>
                <a:cs typeface="Times New Roman" panose="02020603050405020304" pitchFamily="18" charset="0"/>
              </a:rPr>
              <a:t>ore students specialized in </a:t>
            </a:r>
            <a:r>
              <a:rPr lang="en-CA" sz="1800" dirty="0" err="1">
                <a:effectLst/>
                <a:latin typeface="Calibri" panose="020F0502020204030204" pitchFamily="34" charset="0"/>
                <a:ea typeface="Calibri" panose="020F0502020204030204" pitchFamily="34" charset="0"/>
                <a:cs typeface="Times New Roman" panose="02020603050405020304" pitchFamily="18" charset="0"/>
              </a:rPr>
              <a:t>Mkt&amp;Fin</a:t>
            </a:r>
            <a:r>
              <a:rPr lang="en-CA" sz="1800" dirty="0">
                <a:effectLst/>
                <a:latin typeface="Calibri" panose="020F0502020204030204" pitchFamily="34" charset="0"/>
                <a:ea typeface="Calibri" panose="020F0502020204030204" pitchFamily="34" charset="0"/>
                <a:cs typeface="Times New Roman" panose="02020603050405020304" pitchFamily="18" charset="0"/>
              </a:rPr>
              <a:t> than </a:t>
            </a:r>
            <a:r>
              <a:rPr lang="en-CA" sz="1800" dirty="0" err="1">
                <a:effectLst/>
                <a:latin typeface="Calibri" panose="020F0502020204030204" pitchFamily="34" charset="0"/>
                <a:ea typeface="Calibri" panose="020F0502020204030204" pitchFamily="34" charset="0"/>
                <a:cs typeface="Times New Roman" panose="02020603050405020304" pitchFamily="18" charset="0"/>
              </a:rPr>
              <a:t>Mkt&amp;HR</a:t>
            </a:r>
            <a:r>
              <a:rPr lang="en-CA" sz="1800" dirty="0">
                <a:effectLst/>
                <a:latin typeface="Calibri" panose="020F0502020204030204" pitchFamily="34" charset="0"/>
                <a:ea typeface="Calibri" panose="020F0502020204030204" pitchFamily="34" charset="0"/>
                <a:cs typeface="Times New Roman" panose="02020603050405020304" pitchFamily="18" charset="0"/>
              </a:rPr>
              <a:t>.</a:t>
            </a:r>
          </a:p>
          <a:p>
            <a:pPr marL="285750" indent="-285750">
              <a:buFont typeface="Arial" panose="020B0604020202020204" pitchFamily="34" charset="0"/>
              <a:buChar char="•"/>
            </a:pPr>
            <a:r>
              <a:rPr lang="en-CA" sz="1800" dirty="0">
                <a:effectLst/>
                <a:latin typeface="Calibri" panose="020F0502020204030204" pitchFamily="34" charset="0"/>
                <a:ea typeface="Calibri" panose="020F0502020204030204" pitchFamily="34" charset="0"/>
                <a:cs typeface="Times New Roman" panose="02020603050405020304" pitchFamily="18" charset="0"/>
              </a:rPr>
              <a:t>More candidates with </a:t>
            </a:r>
            <a:r>
              <a:rPr lang="en-CA" sz="1800" dirty="0" err="1">
                <a:effectLst/>
                <a:latin typeface="Calibri" panose="020F0502020204030204" pitchFamily="34" charset="0"/>
                <a:ea typeface="Calibri" panose="020F0502020204030204" pitchFamily="34" charset="0"/>
                <a:cs typeface="Times New Roman" panose="02020603050405020304" pitchFamily="18" charset="0"/>
              </a:rPr>
              <a:t>Mkt&amp;Fin</a:t>
            </a:r>
            <a:r>
              <a:rPr lang="en-CA" sz="1800" dirty="0">
                <a:effectLst/>
                <a:latin typeface="Calibri" panose="020F0502020204030204" pitchFamily="34" charset="0"/>
                <a:ea typeface="Calibri" panose="020F0502020204030204" pitchFamily="34" charset="0"/>
                <a:cs typeface="Times New Roman" panose="02020603050405020304" pitchFamily="18" charset="0"/>
              </a:rPr>
              <a:t> were hired.</a:t>
            </a:r>
            <a:endParaRPr lang="en-CA" dirty="0"/>
          </a:p>
        </p:txBody>
      </p:sp>
      <p:pic>
        <p:nvPicPr>
          <p:cNvPr id="5" name="Picture 4">
            <a:extLst>
              <a:ext uri="{FF2B5EF4-FFF2-40B4-BE49-F238E27FC236}">
                <a16:creationId xmlns:a16="http://schemas.microsoft.com/office/drawing/2014/main" id="{0FE1FF21-22C2-4FB4-BF5F-2864958AD101}"/>
              </a:ext>
            </a:extLst>
          </p:cNvPr>
          <p:cNvPicPr/>
          <p:nvPr/>
        </p:nvPicPr>
        <p:blipFill>
          <a:blip r:embed="rId2"/>
          <a:stretch>
            <a:fillRect/>
          </a:stretch>
        </p:blipFill>
        <p:spPr>
          <a:xfrm>
            <a:off x="647080" y="636104"/>
            <a:ext cx="5621198" cy="4399723"/>
          </a:xfrm>
          <a:prstGeom prst="rect">
            <a:avLst/>
          </a:prstGeom>
        </p:spPr>
      </p:pic>
      <p:pic>
        <p:nvPicPr>
          <p:cNvPr id="6" name="Picture 5">
            <a:extLst>
              <a:ext uri="{FF2B5EF4-FFF2-40B4-BE49-F238E27FC236}">
                <a16:creationId xmlns:a16="http://schemas.microsoft.com/office/drawing/2014/main" id="{5A77A3AC-D23D-4D12-830B-4E63DEF4C739}"/>
              </a:ext>
            </a:extLst>
          </p:cNvPr>
          <p:cNvPicPr>
            <a:picLocks noChangeAspect="1"/>
          </p:cNvPicPr>
          <p:nvPr/>
        </p:nvPicPr>
        <p:blipFill>
          <a:blip r:embed="rId3"/>
          <a:stretch>
            <a:fillRect/>
          </a:stretch>
        </p:blipFill>
        <p:spPr>
          <a:xfrm>
            <a:off x="5936261" y="636104"/>
            <a:ext cx="5514759" cy="4260574"/>
          </a:xfrm>
          <a:prstGeom prst="rect">
            <a:avLst/>
          </a:prstGeom>
        </p:spPr>
      </p:pic>
    </p:spTree>
    <p:extLst>
      <p:ext uri="{BB962C8B-B14F-4D97-AF65-F5344CB8AC3E}">
        <p14:creationId xmlns:p14="http://schemas.microsoft.com/office/powerpoint/2010/main" val="1696811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6894EE-4D90-4949-AE80-A7520677DF20}"/>
              </a:ext>
            </a:extLst>
          </p:cNvPr>
          <p:cNvSpPr>
            <a:spLocks noGrp="1"/>
          </p:cNvSpPr>
          <p:nvPr>
            <p:ph type="sldNum" sz="quarter" idx="12"/>
          </p:nvPr>
        </p:nvSpPr>
        <p:spPr/>
        <p:txBody>
          <a:bodyPr/>
          <a:lstStyle/>
          <a:p>
            <a:fld id="{2CB82EAB-37AB-4C8B-83B2-E41DEE5D2973}" type="slidenum">
              <a:rPr lang="en-CA" smtClean="0"/>
              <a:t>14</a:t>
            </a:fld>
            <a:endParaRPr lang="en-CA"/>
          </a:p>
        </p:txBody>
      </p:sp>
      <p:sp>
        <p:nvSpPr>
          <p:cNvPr id="4" name="TextBox 3">
            <a:extLst>
              <a:ext uri="{FF2B5EF4-FFF2-40B4-BE49-F238E27FC236}">
                <a16:creationId xmlns:a16="http://schemas.microsoft.com/office/drawing/2014/main" id="{0F026A5D-FFF3-40B4-9E88-0A74C64D761A}"/>
              </a:ext>
            </a:extLst>
          </p:cNvPr>
          <p:cNvSpPr txBox="1"/>
          <p:nvPr/>
        </p:nvSpPr>
        <p:spPr>
          <a:xfrm>
            <a:off x="2279375" y="5117347"/>
            <a:ext cx="7198206" cy="646331"/>
          </a:xfrm>
          <a:prstGeom prst="rect">
            <a:avLst/>
          </a:prstGeom>
          <a:noFill/>
        </p:spPr>
        <p:txBody>
          <a:bodyPr wrap="square" rtlCol="0">
            <a:spAutoFit/>
          </a:bodyPr>
          <a:lstStyle/>
          <a:p>
            <a:pPr marL="285750" indent="-285750">
              <a:buFont typeface="Arial" panose="020B0604020202020204" pitchFamily="34" charset="0"/>
              <a:buChar char="•"/>
            </a:pPr>
            <a:r>
              <a:rPr lang="en-CA" dirty="0">
                <a:latin typeface="Calibri" panose="020F0502020204030204" pitchFamily="34" charset="0"/>
                <a:ea typeface="Calibri" panose="020F0502020204030204" pitchFamily="34" charset="0"/>
                <a:cs typeface="Times New Roman" panose="02020603050405020304" pitchFamily="18" charset="0"/>
              </a:rPr>
              <a:t>Roughly 70% of students from </a:t>
            </a:r>
            <a:r>
              <a:rPr lang="en-CA" dirty="0" err="1">
                <a:latin typeface="Calibri" panose="020F0502020204030204" pitchFamily="34" charset="0"/>
                <a:ea typeface="Calibri" panose="020F0502020204030204" pitchFamily="34" charset="0"/>
                <a:cs typeface="Times New Roman" panose="02020603050405020304" pitchFamily="18" charset="0"/>
              </a:rPr>
              <a:t>Comm&amp;Mgmt</a:t>
            </a:r>
            <a:r>
              <a:rPr lang="en-CA" dirty="0">
                <a:latin typeface="Calibri" panose="020F0502020204030204" pitchFamily="34" charset="0"/>
                <a:ea typeface="Calibri" panose="020F0502020204030204" pitchFamily="34" charset="0"/>
                <a:cs typeface="Times New Roman" panose="02020603050405020304" pitchFamily="18" charset="0"/>
              </a:rPr>
              <a:t> and </a:t>
            </a:r>
            <a:r>
              <a:rPr lang="en-CA" dirty="0" err="1">
                <a:latin typeface="Calibri" panose="020F0502020204030204" pitchFamily="34" charset="0"/>
                <a:ea typeface="Calibri" panose="020F0502020204030204" pitchFamily="34" charset="0"/>
                <a:cs typeface="Times New Roman" panose="02020603050405020304" pitchFamily="18" charset="0"/>
              </a:rPr>
              <a:t>Sci&amp;Tech</a:t>
            </a:r>
            <a:r>
              <a:rPr lang="en-CA" dirty="0">
                <a:latin typeface="Calibri" panose="020F0502020204030204" pitchFamily="34" charset="0"/>
                <a:ea typeface="Calibri" panose="020F0502020204030204" pitchFamily="34" charset="0"/>
                <a:cs typeface="Times New Roman" panose="02020603050405020304" pitchFamily="18" charset="0"/>
              </a:rPr>
              <a:t> were placed.</a:t>
            </a:r>
          </a:p>
          <a:p>
            <a:pPr marL="285750" indent="-285750">
              <a:buFont typeface="Arial" panose="020B0604020202020204" pitchFamily="34" charset="0"/>
              <a:buChar char="•"/>
            </a:pPr>
            <a:r>
              <a:rPr lang="en-CA" dirty="0">
                <a:latin typeface="Calibri" panose="020F0502020204030204" pitchFamily="34" charset="0"/>
                <a:ea typeface="Calibri" panose="020F0502020204030204" pitchFamily="34" charset="0"/>
                <a:cs typeface="Times New Roman" panose="02020603050405020304" pitchFamily="18" charset="0"/>
              </a:rPr>
              <a:t>Less than 50% of students from other degree streams were placed.</a:t>
            </a:r>
          </a:p>
        </p:txBody>
      </p:sp>
      <p:pic>
        <p:nvPicPr>
          <p:cNvPr id="6" name="Picture 5">
            <a:extLst>
              <a:ext uri="{FF2B5EF4-FFF2-40B4-BE49-F238E27FC236}">
                <a16:creationId xmlns:a16="http://schemas.microsoft.com/office/drawing/2014/main" id="{B2DF288E-C627-4E64-B56F-A5187BF6FEBC}"/>
              </a:ext>
            </a:extLst>
          </p:cNvPr>
          <p:cNvPicPr/>
          <p:nvPr/>
        </p:nvPicPr>
        <p:blipFill>
          <a:blip r:embed="rId2"/>
          <a:stretch>
            <a:fillRect/>
          </a:stretch>
        </p:blipFill>
        <p:spPr>
          <a:xfrm>
            <a:off x="487169" y="516413"/>
            <a:ext cx="5264274" cy="4270115"/>
          </a:xfrm>
          <a:prstGeom prst="rect">
            <a:avLst/>
          </a:prstGeom>
        </p:spPr>
      </p:pic>
      <p:pic>
        <p:nvPicPr>
          <p:cNvPr id="5" name="Picture 4">
            <a:extLst>
              <a:ext uri="{FF2B5EF4-FFF2-40B4-BE49-F238E27FC236}">
                <a16:creationId xmlns:a16="http://schemas.microsoft.com/office/drawing/2014/main" id="{958D6AB1-6C18-427F-BFC6-132AA5940173}"/>
              </a:ext>
            </a:extLst>
          </p:cNvPr>
          <p:cNvPicPr>
            <a:picLocks noChangeAspect="1"/>
          </p:cNvPicPr>
          <p:nvPr/>
        </p:nvPicPr>
        <p:blipFill>
          <a:blip r:embed="rId3"/>
          <a:stretch>
            <a:fillRect/>
          </a:stretch>
        </p:blipFill>
        <p:spPr>
          <a:xfrm>
            <a:off x="6200895" y="516415"/>
            <a:ext cx="5264274" cy="4121846"/>
          </a:xfrm>
          <a:prstGeom prst="rect">
            <a:avLst/>
          </a:prstGeom>
        </p:spPr>
      </p:pic>
    </p:spTree>
    <p:extLst>
      <p:ext uri="{BB962C8B-B14F-4D97-AF65-F5344CB8AC3E}">
        <p14:creationId xmlns:p14="http://schemas.microsoft.com/office/powerpoint/2010/main" val="3326364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6894EE-4D90-4949-AE80-A7520677DF20}"/>
              </a:ext>
            </a:extLst>
          </p:cNvPr>
          <p:cNvSpPr>
            <a:spLocks noGrp="1"/>
          </p:cNvSpPr>
          <p:nvPr>
            <p:ph type="sldNum" sz="quarter" idx="12"/>
          </p:nvPr>
        </p:nvSpPr>
        <p:spPr/>
        <p:txBody>
          <a:bodyPr/>
          <a:lstStyle/>
          <a:p>
            <a:fld id="{2CB82EAB-37AB-4C8B-83B2-E41DEE5D2973}" type="slidenum">
              <a:rPr lang="en-CA" smtClean="0"/>
              <a:t>15</a:t>
            </a:fld>
            <a:endParaRPr lang="en-CA"/>
          </a:p>
        </p:txBody>
      </p:sp>
      <p:sp>
        <p:nvSpPr>
          <p:cNvPr id="4" name="TextBox 3">
            <a:extLst>
              <a:ext uri="{FF2B5EF4-FFF2-40B4-BE49-F238E27FC236}">
                <a16:creationId xmlns:a16="http://schemas.microsoft.com/office/drawing/2014/main" id="{0F026A5D-FFF3-40B4-9E88-0A74C64D761A}"/>
              </a:ext>
            </a:extLst>
          </p:cNvPr>
          <p:cNvSpPr txBox="1"/>
          <p:nvPr/>
        </p:nvSpPr>
        <p:spPr>
          <a:xfrm>
            <a:off x="7857909" y="2116018"/>
            <a:ext cx="3687011" cy="923330"/>
          </a:xfrm>
          <a:prstGeom prst="rect">
            <a:avLst/>
          </a:prstGeom>
          <a:noFill/>
        </p:spPr>
        <p:txBody>
          <a:bodyPr wrap="square" rtlCol="0">
            <a:spAutoFit/>
          </a:bodyPr>
          <a:lstStyle/>
          <a:p>
            <a:pPr marL="285750" indent="-285750">
              <a:buFont typeface="Arial" panose="020B0604020202020204" pitchFamily="34" charset="0"/>
              <a:buChar char="•"/>
            </a:pPr>
            <a:r>
              <a:rPr lang="en-CA" dirty="0">
                <a:latin typeface="Calibri" panose="020F0502020204030204" pitchFamily="34" charset="0"/>
                <a:ea typeface="Calibri" panose="020F0502020204030204" pitchFamily="34" charset="0"/>
                <a:cs typeface="Times New Roman" panose="02020603050405020304" pitchFamily="18" charset="0"/>
              </a:rPr>
              <a:t>Regardless of the stream, students with higher degree percentages were preferred.</a:t>
            </a:r>
          </a:p>
        </p:txBody>
      </p:sp>
      <p:pic>
        <p:nvPicPr>
          <p:cNvPr id="5" name="Picture 4">
            <a:extLst>
              <a:ext uri="{FF2B5EF4-FFF2-40B4-BE49-F238E27FC236}">
                <a16:creationId xmlns:a16="http://schemas.microsoft.com/office/drawing/2014/main" id="{BB11E846-6C40-45F0-9FB9-E4CE8D5E2D29}"/>
              </a:ext>
            </a:extLst>
          </p:cNvPr>
          <p:cNvPicPr/>
          <p:nvPr/>
        </p:nvPicPr>
        <p:blipFill>
          <a:blip r:embed="rId2"/>
          <a:stretch>
            <a:fillRect/>
          </a:stretch>
        </p:blipFill>
        <p:spPr>
          <a:xfrm>
            <a:off x="392747" y="435172"/>
            <a:ext cx="7465162" cy="5742107"/>
          </a:xfrm>
          <a:prstGeom prst="rect">
            <a:avLst/>
          </a:prstGeom>
        </p:spPr>
      </p:pic>
    </p:spTree>
    <p:extLst>
      <p:ext uri="{BB962C8B-B14F-4D97-AF65-F5344CB8AC3E}">
        <p14:creationId xmlns:p14="http://schemas.microsoft.com/office/powerpoint/2010/main" val="749813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44C5A9E5-0F35-4AA6-AF26-B90A2D47B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E758B3D-5969-472F-88E2-C2DC02CC0BA4}"/>
              </a:ext>
            </a:extLst>
          </p:cNvPr>
          <p:cNvPicPr/>
          <p:nvPr/>
        </p:nvPicPr>
        <p:blipFill>
          <a:blip r:embed="rId2"/>
          <a:stretch>
            <a:fillRect/>
          </a:stretch>
        </p:blipFill>
        <p:spPr>
          <a:xfrm>
            <a:off x="643467" y="836450"/>
            <a:ext cx="5291666" cy="3851459"/>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B83D112D-237A-46F7-B7E1-7EBC44A4FE75}"/>
              </a:ext>
            </a:extLst>
          </p:cNvPr>
          <p:cNvPicPr/>
          <p:nvPr/>
        </p:nvPicPr>
        <p:blipFill>
          <a:blip r:embed="rId3"/>
          <a:stretch>
            <a:fillRect/>
          </a:stretch>
        </p:blipFill>
        <p:spPr>
          <a:xfrm>
            <a:off x="6256866" y="836450"/>
            <a:ext cx="5291666" cy="3851459"/>
          </a:xfrm>
          <a:prstGeom prst="rect">
            <a:avLst/>
          </a:prstGeom>
        </p:spPr>
      </p:pic>
      <p:sp>
        <p:nvSpPr>
          <p:cNvPr id="19" name="Rectangle 13">
            <a:extLst>
              <a:ext uri="{FF2B5EF4-FFF2-40B4-BE49-F238E27FC236}">
                <a16:creationId xmlns:a16="http://schemas.microsoft.com/office/drawing/2014/main" id="{4D9DB69D-7E48-4FDF-806E-F0B4BF00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5">
            <a:extLst>
              <a:ext uri="{FF2B5EF4-FFF2-40B4-BE49-F238E27FC236}">
                <a16:creationId xmlns:a16="http://schemas.microsoft.com/office/drawing/2014/main" id="{846BF69C-4724-4F8D-8EA6-1487E9C9C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Slide Number Placeholder 1">
            <a:extLst>
              <a:ext uri="{FF2B5EF4-FFF2-40B4-BE49-F238E27FC236}">
                <a16:creationId xmlns:a16="http://schemas.microsoft.com/office/drawing/2014/main" id="{2F6894EE-4D90-4949-AE80-A7520677DF20}"/>
              </a:ext>
            </a:extLst>
          </p:cNvPr>
          <p:cNvSpPr>
            <a:spLocks noGrp="1"/>
          </p:cNvSpPr>
          <p:nvPr>
            <p:ph type="sldNum" sz="quarter" idx="12"/>
          </p:nvPr>
        </p:nvSpPr>
        <p:spPr>
          <a:xfrm>
            <a:off x="9900458" y="6459785"/>
            <a:ext cx="1312025" cy="365125"/>
          </a:xfrm>
        </p:spPr>
        <p:txBody>
          <a:bodyPr>
            <a:normAutofit/>
          </a:bodyPr>
          <a:lstStyle/>
          <a:p>
            <a:pPr>
              <a:spcAft>
                <a:spcPts val="600"/>
              </a:spcAft>
            </a:pPr>
            <a:fld id="{2CB82EAB-37AB-4C8B-83B2-E41DEE5D2973}" type="slidenum">
              <a:rPr lang="en-CA" smtClean="0"/>
              <a:pPr>
                <a:spcAft>
                  <a:spcPts val="600"/>
                </a:spcAft>
              </a:pPr>
              <a:t>16</a:t>
            </a:fld>
            <a:endParaRPr lang="en-CA"/>
          </a:p>
        </p:txBody>
      </p:sp>
      <p:sp>
        <p:nvSpPr>
          <p:cNvPr id="3" name="TextBox 2">
            <a:extLst>
              <a:ext uri="{FF2B5EF4-FFF2-40B4-BE49-F238E27FC236}">
                <a16:creationId xmlns:a16="http://schemas.microsoft.com/office/drawing/2014/main" id="{EAE7A868-C878-4E1D-97E6-76044F1B1F74}"/>
              </a:ext>
            </a:extLst>
          </p:cNvPr>
          <p:cNvSpPr txBox="1"/>
          <p:nvPr/>
        </p:nvSpPr>
        <p:spPr>
          <a:xfrm>
            <a:off x="1483360" y="5201920"/>
            <a:ext cx="8900160" cy="707886"/>
          </a:xfrm>
          <a:prstGeom prst="rect">
            <a:avLst/>
          </a:prstGeom>
          <a:noFill/>
        </p:spPr>
        <p:txBody>
          <a:bodyPr wrap="square" rtlCol="0">
            <a:spAutoFit/>
          </a:bodyPr>
          <a:lstStyle/>
          <a:p>
            <a:pPr marL="285750" indent="-285750">
              <a:buFont typeface="Arial" panose="020B0604020202020204" pitchFamily="34" charset="0"/>
              <a:buChar char="•"/>
            </a:pPr>
            <a:r>
              <a:rPr lang="en-CA" sz="2000" dirty="0"/>
              <a:t>Students with higher secondary and higher secondary percentages were preferred for placement.</a:t>
            </a:r>
          </a:p>
        </p:txBody>
      </p:sp>
    </p:spTree>
    <p:extLst>
      <p:ext uri="{BB962C8B-B14F-4D97-AF65-F5344CB8AC3E}">
        <p14:creationId xmlns:p14="http://schemas.microsoft.com/office/powerpoint/2010/main" val="1812539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6894EE-4D90-4949-AE80-A7520677DF20}"/>
              </a:ext>
            </a:extLst>
          </p:cNvPr>
          <p:cNvSpPr>
            <a:spLocks noGrp="1"/>
          </p:cNvSpPr>
          <p:nvPr>
            <p:ph type="sldNum" sz="quarter" idx="12"/>
          </p:nvPr>
        </p:nvSpPr>
        <p:spPr/>
        <p:txBody>
          <a:bodyPr/>
          <a:lstStyle/>
          <a:p>
            <a:fld id="{2CB82EAB-37AB-4C8B-83B2-E41DEE5D2973}" type="slidenum">
              <a:rPr lang="en-CA" smtClean="0"/>
              <a:t>17</a:t>
            </a:fld>
            <a:endParaRPr lang="en-CA"/>
          </a:p>
        </p:txBody>
      </p:sp>
      <p:sp>
        <p:nvSpPr>
          <p:cNvPr id="4" name="TextBox 3">
            <a:extLst>
              <a:ext uri="{FF2B5EF4-FFF2-40B4-BE49-F238E27FC236}">
                <a16:creationId xmlns:a16="http://schemas.microsoft.com/office/drawing/2014/main" id="{0F026A5D-FFF3-40B4-9E88-0A74C64D761A}"/>
              </a:ext>
            </a:extLst>
          </p:cNvPr>
          <p:cNvSpPr txBox="1"/>
          <p:nvPr/>
        </p:nvSpPr>
        <p:spPr>
          <a:xfrm>
            <a:off x="2755475" y="5516756"/>
            <a:ext cx="7473909" cy="369332"/>
          </a:xfrm>
          <a:prstGeom prst="rect">
            <a:avLst/>
          </a:prstGeom>
          <a:noFill/>
        </p:spPr>
        <p:txBody>
          <a:bodyPr wrap="square" rtlCol="0">
            <a:spAutoFit/>
          </a:bodyPr>
          <a:lstStyle/>
          <a:p>
            <a:pPr marL="285750" indent="-285750">
              <a:buFont typeface="Arial" panose="020B0604020202020204" pitchFamily="34" charset="0"/>
              <a:buChar char="•"/>
            </a:pPr>
            <a:r>
              <a:rPr lang="en-CA" dirty="0">
                <a:latin typeface="Calibri" panose="020F0502020204030204" pitchFamily="34" charset="0"/>
                <a:ea typeface="Calibri" panose="020F0502020204030204" pitchFamily="34" charset="0"/>
                <a:cs typeface="Times New Roman" panose="02020603050405020304" pitchFamily="18" charset="0"/>
              </a:rPr>
              <a:t>Trend here is similar to what was observed for the degree streams</a:t>
            </a:r>
          </a:p>
        </p:txBody>
      </p:sp>
      <p:pic>
        <p:nvPicPr>
          <p:cNvPr id="6" name="Picture 5">
            <a:extLst>
              <a:ext uri="{FF2B5EF4-FFF2-40B4-BE49-F238E27FC236}">
                <a16:creationId xmlns:a16="http://schemas.microsoft.com/office/drawing/2014/main" id="{60EA86AE-D35E-4A29-9407-6F54C9C42832}"/>
              </a:ext>
            </a:extLst>
          </p:cNvPr>
          <p:cNvPicPr/>
          <p:nvPr/>
        </p:nvPicPr>
        <p:blipFill>
          <a:blip r:embed="rId2"/>
          <a:stretch>
            <a:fillRect/>
          </a:stretch>
        </p:blipFill>
        <p:spPr>
          <a:xfrm>
            <a:off x="647507" y="896837"/>
            <a:ext cx="5554512" cy="4046223"/>
          </a:xfrm>
          <a:prstGeom prst="rect">
            <a:avLst/>
          </a:prstGeom>
        </p:spPr>
      </p:pic>
      <p:pic>
        <p:nvPicPr>
          <p:cNvPr id="5" name="Picture 4">
            <a:extLst>
              <a:ext uri="{FF2B5EF4-FFF2-40B4-BE49-F238E27FC236}">
                <a16:creationId xmlns:a16="http://schemas.microsoft.com/office/drawing/2014/main" id="{8983D88C-142B-4AD2-968E-B3E5766C9A22}"/>
              </a:ext>
            </a:extLst>
          </p:cNvPr>
          <p:cNvPicPr>
            <a:picLocks noChangeAspect="1"/>
          </p:cNvPicPr>
          <p:nvPr/>
        </p:nvPicPr>
        <p:blipFill>
          <a:blip r:embed="rId3"/>
          <a:stretch>
            <a:fillRect/>
          </a:stretch>
        </p:blipFill>
        <p:spPr>
          <a:xfrm>
            <a:off x="6492430" y="896838"/>
            <a:ext cx="5156231" cy="4046223"/>
          </a:xfrm>
          <a:prstGeom prst="rect">
            <a:avLst/>
          </a:prstGeom>
        </p:spPr>
      </p:pic>
    </p:spTree>
    <p:extLst>
      <p:ext uri="{BB962C8B-B14F-4D97-AF65-F5344CB8AC3E}">
        <p14:creationId xmlns:p14="http://schemas.microsoft.com/office/powerpoint/2010/main" val="3189447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6894EE-4D90-4949-AE80-A7520677DF20}"/>
              </a:ext>
            </a:extLst>
          </p:cNvPr>
          <p:cNvSpPr>
            <a:spLocks noGrp="1"/>
          </p:cNvSpPr>
          <p:nvPr>
            <p:ph type="sldNum" sz="quarter" idx="12"/>
          </p:nvPr>
        </p:nvSpPr>
        <p:spPr/>
        <p:txBody>
          <a:bodyPr/>
          <a:lstStyle/>
          <a:p>
            <a:fld id="{2CB82EAB-37AB-4C8B-83B2-E41DEE5D2973}" type="slidenum">
              <a:rPr lang="en-CA" smtClean="0"/>
              <a:t>18</a:t>
            </a:fld>
            <a:endParaRPr lang="en-CA"/>
          </a:p>
        </p:txBody>
      </p:sp>
      <p:sp>
        <p:nvSpPr>
          <p:cNvPr id="4" name="TextBox 3">
            <a:extLst>
              <a:ext uri="{FF2B5EF4-FFF2-40B4-BE49-F238E27FC236}">
                <a16:creationId xmlns:a16="http://schemas.microsoft.com/office/drawing/2014/main" id="{0F026A5D-FFF3-40B4-9E88-0A74C64D761A}"/>
              </a:ext>
            </a:extLst>
          </p:cNvPr>
          <p:cNvSpPr txBox="1"/>
          <p:nvPr/>
        </p:nvSpPr>
        <p:spPr>
          <a:xfrm>
            <a:off x="8389389" y="2074058"/>
            <a:ext cx="3155531" cy="2031325"/>
          </a:xfrm>
          <a:prstGeom prst="rect">
            <a:avLst/>
          </a:prstGeom>
          <a:noFill/>
        </p:spPr>
        <p:txBody>
          <a:bodyPr wrap="square" rtlCol="0">
            <a:spAutoFit/>
          </a:bodyPr>
          <a:lstStyle/>
          <a:p>
            <a:pPr marL="285750" indent="-285750">
              <a:buFont typeface="Arial" panose="020B0604020202020204" pitchFamily="34" charset="0"/>
              <a:buChar char="•"/>
            </a:pPr>
            <a:r>
              <a:rPr lang="en-CA" dirty="0">
                <a:latin typeface="Calibri" panose="020F0502020204030204" pitchFamily="34" charset="0"/>
                <a:ea typeface="Calibri" panose="020F0502020204030204" pitchFamily="34" charset="0"/>
                <a:cs typeface="Times New Roman" panose="02020603050405020304" pitchFamily="18" charset="0"/>
              </a:rPr>
              <a:t>Trend here is similar to what was observed for the degree streams and percentages</a:t>
            </a:r>
          </a:p>
          <a:p>
            <a:pPr marL="285750" indent="-285750">
              <a:buFont typeface="Arial" panose="020B0604020202020204" pitchFamily="34" charset="0"/>
              <a:buChar char="•"/>
            </a:pPr>
            <a:r>
              <a:rPr lang="en-CA" dirty="0">
                <a:latin typeface="Calibri" panose="020F0502020204030204" pitchFamily="34" charset="0"/>
                <a:ea typeface="Calibri" panose="020F0502020204030204" pitchFamily="34" charset="0"/>
                <a:cs typeface="Times New Roman" panose="02020603050405020304" pitchFamily="18" charset="0"/>
              </a:rPr>
              <a:t>Students with higher </a:t>
            </a:r>
            <a:r>
              <a:rPr lang="en-CA" dirty="0" err="1">
                <a:latin typeface="Calibri" panose="020F0502020204030204" pitchFamily="34" charset="0"/>
                <a:ea typeface="Calibri" panose="020F0502020204030204" pitchFamily="34" charset="0"/>
                <a:cs typeface="Times New Roman" panose="02020603050405020304" pitchFamily="18" charset="0"/>
              </a:rPr>
              <a:t>hsc</a:t>
            </a:r>
            <a:r>
              <a:rPr lang="en-CA" dirty="0">
                <a:latin typeface="Calibri" panose="020F0502020204030204" pitchFamily="34" charset="0"/>
                <a:ea typeface="Calibri" panose="020F0502020204030204" pitchFamily="34" charset="0"/>
                <a:cs typeface="Times New Roman" panose="02020603050405020304" pitchFamily="18" charset="0"/>
              </a:rPr>
              <a:t> scores, regardless of the stream, were preferred for placement.</a:t>
            </a:r>
          </a:p>
        </p:txBody>
      </p:sp>
      <p:pic>
        <p:nvPicPr>
          <p:cNvPr id="3" name="Picture 2">
            <a:extLst>
              <a:ext uri="{FF2B5EF4-FFF2-40B4-BE49-F238E27FC236}">
                <a16:creationId xmlns:a16="http://schemas.microsoft.com/office/drawing/2014/main" id="{56E63940-3B82-4342-9A36-7E7438A6AA2F}"/>
              </a:ext>
            </a:extLst>
          </p:cNvPr>
          <p:cNvPicPr>
            <a:picLocks noChangeAspect="1"/>
          </p:cNvPicPr>
          <p:nvPr/>
        </p:nvPicPr>
        <p:blipFill>
          <a:blip r:embed="rId2"/>
          <a:stretch>
            <a:fillRect/>
          </a:stretch>
        </p:blipFill>
        <p:spPr>
          <a:xfrm>
            <a:off x="647080" y="624897"/>
            <a:ext cx="7742309" cy="5288223"/>
          </a:xfrm>
          <a:prstGeom prst="rect">
            <a:avLst/>
          </a:prstGeom>
        </p:spPr>
      </p:pic>
    </p:spTree>
    <p:extLst>
      <p:ext uri="{BB962C8B-B14F-4D97-AF65-F5344CB8AC3E}">
        <p14:creationId xmlns:p14="http://schemas.microsoft.com/office/powerpoint/2010/main" val="2862561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6894EE-4D90-4949-AE80-A7520677DF20}"/>
              </a:ext>
            </a:extLst>
          </p:cNvPr>
          <p:cNvSpPr>
            <a:spLocks noGrp="1"/>
          </p:cNvSpPr>
          <p:nvPr>
            <p:ph type="sldNum" sz="quarter" idx="12"/>
          </p:nvPr>
        </p:nvSpPr>
        <p:spPr>
          <a:xfrm>
            <a:off x="9900458" y="6459785"/>
            <a:ext cx="1312025" cy="365125"/>
          </a:xfrm>
        </p:spPr>
        <p:txBody>
          <a:bodyPr>
            <a:normAutofit/>
          </a:bodyPr>
          <a:lstStyle/>
          <a:p>
            <a:pPr>
              <a:spcAft>
                <a:spcPts val="600"/>
              </a:spcAft>
            </a:pPr>
            <a:fld id="{2CB82EAB-37AB-4C8B-83B2-E41DEE5D2973}" type="slidenum">
              <a:rPr lang="en-CA" smtClean="0"/>
              <a:pPr>
                <a:spcAft>
                  <a:spcPts val="600"/>
                </a:spcAft>
              </a:pPr>
              <a:t>19</a:t>
            </a:fld>
            <a:endParaRPr lang="en-CA"/>
          </a:p>
        </p:txBody>
      </p:sp>
      <p:sp>
        <p:nvSpPr>
          <p:cNvPr id="3" name="TextBox 2">
            <a:extLst>
              <a:ext uri="{FF2B5EF4-FFF2-40B4-BE49-F238E27FC236}">
                <a16:creationId xmlns:a16="http://schemas.microsoft.com/office/drawing/2014/main" id="{EAE7A868-C878-4E1D-97E6-76044F1B1F74}"/>
              </a:ext>
            </a:extLst>
          </p:cNvPr>
          <p:cNvSpPr txBox="1"/>
          <p:nvPr/>
        </p:nvSpPr>
        <p:spPr>
          <a:xfrm>
            <a:off x="1483360" y="5201920"/>
            <a:ext cx="8900160" cy="707886"/>
          </a:xfrm>
          <a:prstGeom prst="rect">
            <a:avLst/>
          </a:prstGeom>
          <a:noFill/>
        </p:spPr>
        <p:txBody>
          <a:bodyPr wrap="square" rtlCol="0">
            <a:spAutoFit/>
          </a:bodyPr>
          <a:lstStyle/>
          <a:p>
            <a:pPr marL="285750" indent="-285750">
              <a:buFont typeface="Arial" panose="020B0604020202020204" pitchFamily="34" charset="0"/>
              <a:buChar char="•"/>
            </a:pPr>
            <a:r>
              <a:rPr lang="en-CA" sz="2000" dirty="0">
                <a:effectLst/>
                <a:latin typeface="Calibri" panose="020F0502020204030204" pitchFamily="34" charset="0"/>
                <a:ea typeface="Calibri" panose="020F0502020204030204" pitchFamily="34" charset="0"/>
                <a:cs typeface="Times New Roman" panose="02020603050405020304" pitchFamily="18" charset="0"/>
              </a:rPr>
              <a:t>There does not seem to be any evidence to suggest one board is preferred than the other.</a:t>
            </a:r>
          </a:p>
        </p:txBody>
      </p:sp>
      <p:pic>
        <p:nvPicPr>
          <p:cNvPr id="9" name="Picture 8">
            <a:extLst>
              <a:ext uri="{FF2B5EF4-FFF2-40B4-BE49-F238E27FC236}">
                <a16:creationId xmlns:a16="http://schemas.microsoft.com/office/drawing/2014/main" id="{5242B215-1906-4237-A2CF-C8016C76FB69}"/>
              </a:ext>
            </a:extLst>
          </p:cNvPr>
          <p:cNvPicPr/>
          <p:nvPr/>
        </p:nvPicPr>
        <p:blipFill>
          <a:blip r:embed="rId2"/>
          <a:stretch>
            <a:fillRect/>
          </a:stretch>
        </p:blipFill>
        <p:spPr>
          <a:xfrm>
            <a:off x="643468" y="1142294"/>
            <a:ext cx="4638040" cy="3361690"/>
          </a:xfrm>
          <a:prstGeom prst="rect">
            <a:avLst/>
          </a:prstGeom>
        </p:spPr>
      </p:pic>
      <p:pic>
        <p:nvPicPr>
          <p:cNvPr id="10" name="Picture 9">
            <a:extLst>
              <a:ext uri="{FF2B5EF4-FFF2-40B4-BE49-F238E27FC236}">
                <a16:creationId xmlns:a16="http://schemas.microsoft.com/office/drawing/2014/main" id="{C7469B50-1487-49DB-9DC9-555F5DDC5EA6}"/>
              </a:ext>
            </a:extLst>
          </p:cNvPr>
          <p:cNvPicPr/>
          <p:nvPr/>
        </p:nvPicPr>
        <p:blipFill>
          <a:blip r:embed="rId3"/>
          <a:stretch>
            <a:fillRect/>
          </a:stretch>
        </p:blipFill>
        <p:spPr>
          <a:xfrm>
            <a:off x="6594763" y="1142294"/>
            <a:ext cx="4638040" cy="3361690"/>
          </a:xfrm>
          <a:prstGeom prst="rect">
            <a:avLst/>
          </a:prstGeom>
        </p:spPr>
      </p:pic>
    </p:spTree>
    <p:extLst>
      <p:ext uri="{BB962C8B-B14F-4D97-AF65-F5344CB8AC3E}">
        <p14:creationId xmlns:p14="http://schemas.microsoft.com/office/powerpoint/2010/main" val="1421008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970DC-D04E-49D6-887C-AF0DF6F354D2}"/>
              </a:ext>
            </a:extLst>
          </p:cNvPr>
          <p:cNvSpPr>
            <a:spLocks noGrp="1"/>
          </p:cNvSpPr>
          <p:nvPr>
            <p:ph type="title"/>
          </p:nvPr>
        </p:nvSpPr>
        <p:spPr>
          <a:xfrm>
            <a:off x="1219200" y="286604"/>
            <a:ext cx="9936480" cy="1250648"/>
          </a:xfrm>
        </p:spPr>
        <p:txBody>
          <a:bodyPr/>
          <a:lstStyle/>
          <a:p>
            <a:r>
              <a:rPr lang="en-CA" dirty="0"/>
              <a:t>Contents	</a:t>
            </a:r>
          </a:p>
        </p:txBody>
      </p:sp>
      <p:sp>
        <p:nvSpPr>
          <p:cNvPr id="3" name="Content Placeholder 2">
            <a:extLst>
              <a:ext uri="{FF2B5EF4-FFF2-40B4-BE49-F238E27FC236}">
                <a16:creationId xmlns:a16="http://schemas.microsoft.com/office/drawing/2014/main" id="{0A7B0479-8CFD-44CB-AF61-304F9328CA1A}"/>
              </a:ext>
            </a:extLst>
          </p:cNvPr>
          <p:cNvSpPr>
            <a:spLocks noGrp="1"/>
          </p:cNvSpPr>
          <p:nvPr>
            <p:ph idx="1"/>
          </p:nvPr>
        </p:nvSpPr>
        <p:spPr>
          <a:xfrm>
            <a:off x="1097280" y="1974574"/>
            <a:ext cx="10058400" cy="4214190"/>
          </a:xfrm>
        </p:spPr>
        <p:txBody>
          <a:bodyPr/>
          <a:lstStyle/>
          <a:p>
            <a:pPr>
              <a:buFont typeface="Wingdings" panose="05000000000000000000" pitchFamily="2" charset="2"/>
              <a:buChar char="v"/>
            </a:pPr>
            <a:r>
              <a:rPr lang="en-CA" dirty="0"/>
              <a:t> Background</a:t>
            </a:r>
          </a:p>
          <a:p>
            <a:pPr>
              <a:buFont typeface="Wingdings" panose="05000000000000000000" pitchFamily="2" charset="2"/>
              <a:buChar char="v"/>
            </a:pPr>
            <a:r>
              <a:rPr lang="en-CA" dirty="0"/>
              <a:t> EDA</a:t>
            </a:r>
          </a:p>
          <a:p>
            <a:pPr>
              <a:buFont typeface="Wingdings" panose="05000000000000000000" pitchFamily="2" charset="2"/>
              <a:buChar char="v"/>
            </a:pPr>
            <a:r>
              <a:rPr lang="en-CA" dirty="0"/>
              <a:t> Conclusion</a:t>
            </a:r>
          </a:p>
        </p:txBody>
      </p:sp>
      <p:sp>
        <p:nvSpPr>
          <p:cNvPr id="7" name="Slide Number Placeholder 6">
            <a:extLst>
              <a:ext uri="{FF2B5EF4-FFF2-40B4-BE49-F238E27FC236}">
                <a16:creationId xmlns:a16="http://schemas.microsoft.com/office/drawing/2014/main" id="{00CBFAF3-894F-44FD-9176-BABA9882F8E3}"/>
              </a:ext>
            </a:extLst>
          </p:cNvPr>
          <p:cNvSpPr>
            <a:spLocks noGrp="1"/>
          </p:cNvSpPr>
          <p:nvPr>
            <p:ph type="sldNum" sz="quarter" idx="12"/>
          </p:nvPr>
        </p:nvSpPr>
        <p:spPr/>
        <p:txBody>
          <a:bodyPr/>
          <a:lstStyle/>
          <a:p>
            <a:fld id="{2CB82EAB-37AB-4C8B-83B2-E41DEE5D2973}" type="slidenum">
              <a:rPr lang="en-CA" smtClean="0"/>
              <a:t>2</a:t>
            </a:fld>
            <a:endParaRPr lang="en-CA"/>
          </a:p>
        </p:txBody>
      </p:sp>
    </p:spTree>
    <p:extLst>
      <p:ext uri="{BB962C8B-B14F-4D97-AF65-F5344CB8AC3E}">
        <p14:creationId xmlns:p14="http://schemas.microsoft.com/office/powerpoint/2010/main" val="1897233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6894EE-4D90-4949-AE80-A7520677DF20}"/>
              </a:ext>
            </a:extLst>
          </p:cNvPr>
          <p:cNvSpPr>
            <a:spLocks noGrp="1"/>
          </p:cNvSpPr>
          <p:nvPr>
            <p:ph type="sldNum" sz="quarter" idx="12"/>
          </p:nvPr>
        </p:nvSpPr>
        <p:spPr/>
        <p:txBody>
          <a:bodyPr/>
          <a:lstStyle/>
          <a:p>
            <a:fld id="{2CB82EAB-37AB-4C8B-83B2-E41DEE5D2973}" type="slidenum">
              <a:rPr lang="en-CA" smtClean="0"/>
              <a:t>20</a:t>
            </a:fld>
            <a:endParaRPr lang="en-CA"/>
          </a:p>
        </p:txBody>
      </p:sp>
      <p:sp>
        <p:nvSpPr>
          <p:cNvPr id="4" name="TextBox 3">
            <a:extLst>
              <a:ext uri="{FF2B5EF4-FFF2-40B4-BE49-F238E27FC236}">
                <a16:creationId xmlns:a16="http://schemas.microsoft.com/office/drawing/2014/main" id="{0F026A5D-FFF3-40B4-9E88-0A74C64D761A}"/>
              </a:ext>
            </a:extLst>
          </p:cNvPr>
          <p:cNvSpPr txBox="1"/>
          <p:nvPr/>
        </p:nvSpPr>
        <p:spPr>
          <a:xfrm>
            <a:off x="2597428" y="5028763"/>
            <a:ext cx="6375748" cy="646331"/>
          </a:xfrm>
          <a:prstGeom prst="rect">
            <a:avLst/>
          </a:prstGeom>
          <a:noFill/>
        </p:spPr>
        <p:txBody>
          <a:bodyPr wrap="square" rtlCol="0">
            <a:spAutoFit/>
          </a:bodyPr>
          <a:lstStyle/>
          <a:p>
            <a:pPr marL="285750" indent="-285750">
              <a:buFont typeface="Arial" panose="020B0604020202020204" pitchFamily="34" charset="0"/>
              <a:buChar char="•"/>
            </a:pPr>
            <a:r>
              <a:rPr lang="en-CA" dirty="0"/>
              <a:t>More male students than female.</a:t>
            </a:r>
          </a:p>
          <a:p>
            <a:pPr marL="285750" indent="-285750">
              <a:buFont typeface="Arial" panose="020B0604020202020204" pitchFamily="34" charset="0"/>
              <a:buChar char="•"/>
            </a:pPr>
            <a:r>
              <a:rPr lang="en-CA" dirty="0"/>
              <a:t>Similar percentage of placement for male and female students.</a:t>
            </a:r>
          </a:p>
        </p:txBody>
      </p:sp>
      <p:pic>
        <p:nvPicPr>
          <p:cNvPr id="5" name="Picture 4">
            <a:extLst>
              <a:ext uri="{FF2B5EF4-FFF2-40B4-BE49-F238E27FC236}">
                <a16:creationId xmlns:a16="http://schemas.microsoft.com/office/drawing/2014/main" id="{243D7327-A480-4577-8F75-E7C9E725E2BF}"/>
              </a:ext>
            </a:extLst>
          </p:cNvPr>
          <p:cNvPicPr/>
          <p:nvPr/>
        </p:nvPicPr>
        <p:blipFill>
          <a:blip r:embed="rId2"/>
          <a:stretch>
            <a:fillRect/>
          </a:stretch>
        </p:blipFill>
        <p:spPr>
          <a:xfrm>
            <a:off x="809640" y="609600"/>
            <a:ext cx="4835786" cy="3962401"/>
          </a:xfrm>
          <a:prstGeom prst="rect">
            <a:avLst/>
          </a:prstGeom>
        </p:spPr>
      </p:pic>
      <p:pic>
        <p:nvPicPr>
          <p:cNvPr id="6" name="Picture 5">
            <a:extLst>
              <a:ext uri="{FF2B5EF4-FFF2-40B4-BE49-F238E27FC236}">
                <a16:creationId xmlns:a16="http://schemas.microsoft.com/office/drawing/2014/main" id="{5C3E7665-FE79-4F17-AD85-2B08E866CF7A}"/>
              </a:ext>
            </a:extLst>
          </p:cNvPr>
          <p:cNvPicPr>
            <a:picLocks noChangeAspect="1"/>
          </p:cNvPicPr>
          <p:nvPr/>
        </p:nvPicPr>
        <p:blipFill>
          <a:blip r:embed="rId3"/>
          <a:stretch>
            <a:fillRect/>
          </a:stretch>
        </p:blipFill>
        <p:spPr>
          <a:xfrm>
            <a:off x="6344265" y="609601"/>
            <a:ext cx="5038095" cy="3924878"/>
          </a:xfrm>
          <a:prstGeom prst="rect">
            <a:avLst/>
          </a:prstGeom>
        </p:spPr>
      </p:pic>
    </p:spTree>
    <p:extLst>
      <p:ext uri="{BB962C8B-B14F-4D97-AF65-F5344CB8AC3E}">
        <p14:creationId xmlns:p14="http://schemas.microsoft.com/office/powerpoint/2010/main" val="3316385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6894EE-4D90-4949-AE80-A7520677DF20}"/>
              </a:ext>
            </a:extLst>
          </p:cNvPr>
          <p:cNvSpPr>
            <a:spLocks noGrp="1"/>
          </p:cNvSpPr>
          <p:nvPr>
            <p:ph type="sldNum" sz="quarter" idx="12"/>
          </p:nvPr>
        </p:nvSpPr>
        <p:spPr/>
        <p:txBody>
          <a:bodyPr/>
          <a:lstStyle/>
          <a:p>
            <a:fld id="{2CB82EAB-37AB-4C8B-83B2-E41DEE5D2973}" type="slidenum">
              <a:rPr lang="en-CA" smtClean="0"/>
              <a:t>21</a:t>
            </a:fld>
            <a:endParaRPr lang="en-CA"/>
          </a:p>
        </p:txBody>
      </p:sp>
      <p:sp>
        <p:nvSpPr>
          <p:cNvPr id="4" name="TextBox 3">
            <a:extLst>
              <a:ext uri="{FF2B5EF4-FFF2-40B4-BE49-F238E27FC236}">
                <a16:creationId xmlns:a16="http://schemas.microsoft.com/office/drawing/2014/main" id="{0F026A5D-FFF3-40B4-9E88-0A74C64D761A}"/>
              </a:ext>
            </a:extLst>
          </p:cNvPr>
          <p:cNvSpPr txBox="1"/>
          <p:nvPr/>
        </p:nvSpPr>
        <p:spPr>
          <a:xfrm>
            <a:off x="2749100" y="5187789"/>
            <a:ext cx="6375748" cy="646331"/>
          </a:xfrm>
          <a:prstGeom prst="rect">
            <a:avLst/>
          </a:prstGeom>
          <a:noFill/>
        </p:spPr>
        <p:txBody>
          <a:bodyPr wrap="square" rtlCol="0">
            <a:spAutoFit/>
          </a:bodyPr>
          <a:lstStyle/>
          <a:p>
            <a:pPr marL="285750" indent="-285750">
              <a:buFont typeface="Arial" panose="020B0604020202020204" pitchFamily="34" charset="0"/>
              <a:buChar char="•"/>
            </a:pPr>
            <a:r>
              <a:rPr lang="en-CA" dirty="0"/>
              <a:t>A little less female students with work experience than male.</a:t>
            </a:r>
          </a:p>
          <a:p>
            <a:pPr marL="285750" indent="-285750">
              <a:buFont typeface="Arial" panose="020B0604020202020204" pitchFamily="34" charset="0"/>
              <a:buChar char="•"/>
            </a:pPr>
            <a:r>
              <a:rPr lang="en-CA" dirty="0"/>
              <a:t>More females in </a:t>
            </a:r>
            <a:r>
              <a:rPr lang="en-CA" dirty="0" err="1"/>
              <a:t>Mkt&amp;HR</a:t>
            </a:r>
            <a:r>
              <a:rPr lang="en-CA" dirty="0"/>
              <a:t> than </a:t>
            </a:r>
            <a:r>
              <a:rPr lang="en-CA" dirty="0" err="1"/>
              <a:t>Mkt&amp;Fin</a:t>
            </a:r>
            <a:r>
              <a:rPr lang="en-CA" dirty="0"/>
              <a:t>.</a:t>
            </a:r>
          </a:p>
        </p:txBody>
      </p:sp>
      <p:pic>
        <p:nvPicPr>
          <p:cNvPr id="9" name="Picture 8">
            <a:extLst>
              <a:ext uri="{FF2B5EF4-FFF2-40B4-BE49-F238E27FC236}">
                <a16:creationId xmlns:a16="http://schemas.microsoft.com/office/drawing/2014/main" id="{F827026B-CA48-49FC-AC62-14A8B5EC54EA}"/>
              </a:ext>
            </a:extLst>
          </p:cNvPr>
          <p:cNvPicPr>
            <a:picLocks noChangeAspect="1"/>
          </p:cNvPicPr>
          <p:nvPr/>
        </p:nvPicPr>
        <p:blipFill>
          <a:blip r:embed="rId2"/>
          <a:stretch>
            <a:fillRect/>
          </a:stretch>
        </p:blipFill>
        <p:spPr>
          <a:xfrm>
            <a:off x="6454128" y="779826"/>
            <a:ext cx="5038095" cy="4070470"/>
          </a:xfrm>
          <a:prstGeom prst="rect">
            <a:avLst/>
          </a:prstGeom>
        </p:spPr>
      </p:pic>
      <p:pic>
        <p:nvPicPr>
          <p:cNvPr id="11" name="Picture 10">
            <a:extLst>
              <a:ext uri="{FF2B5EF4-FFF2-40B4-BE49-F238E27FC236}">
                <a16:creationId xmlns:a16="http://schemas.microsoft.com/office/drawing/2014/main" id="{7463EE70-EE0B-4FAB-8122-9BD67BF76A24}"/>
              </a:ext>
            </a:extLst>
          </p:cNvPr>
          <p:cNvPicPr>
            <a:picLocks noChangeAspect="1"/>
          </p:cNvPicPr>
          <p:nvPr/>
        </p:nvPicPr>
        <p:blipFill>
          <a:blip r:embed="rId3"/>
          <a:stretch>
            <a:fillRect/>
          </a:stretch>
        </p:blipFill>
        <p:spPr>
          <a:xfrm>
            <a:off x="898879" y="779826"/>
            <a:ext cx="5038095" cy="4070470"/>
          </a:xfrm>
          <a:prstGeom prst="rect">
            <a:avLst/>
          </a:prstGeom>
        </p:spPr>
      </p:pic>
    </p:spTree>
    <p:extLst>
      <p:ext uri="{BB962C8B-B14F-4D97-AF65-F5344CB8AC3E}">
        <p14:creationId xmlns:p14="http://schemas.microsoft.com/office/powerpoint/2010/main" val="3165177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3D568311-F884-4F82-AD4B-804E20B243E4}"/>
              </a:ext>
            </a:extLst>
          </p:cNvPr>
          <p:cNvSpPr>
            <a:spLocks noGrp="1"/>
          </p:cNvSpPr>
          <p:nvPr>
            <p:ph type="title"/>
          </p:nvPr>
        </p:nvSpPr>
        <p:spPr>
          <a:xfrm>
            <a:off x="990932" y="286603"/>
            <a:ext cx="6750987" cy="1450757"/>
          </a:xfrm>
        </p:spPr>
        <p:txBody>
          <a:bodyPr>
            <a:normAutofit/>
          </a:bodyPr>
          <a:lstStyle/>
          <a:p>
            <a:r>
              <a:rPr lang="en-CA" dirty="0">
                <a:solidFill>
                  <a:schemeClr val="accent2"/>
                </a:solidFill>
              </a:rPr>
              <a:t>Recap</a:t>
            </a:r>
          </a:p>
        </p:txBody>
      </p:sp>
      <p:sp>
        <p:nvSpPr>
          <p:cNvPr id="16" name="Rectangle 10">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2">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Slide Number Placeholder 1">
            <a:extLst>
              <a:ext uri="{FF2B5EF4-FFF2-40B4-BE49-F238E27FC236}">
                <a16:creationId xmlns:a16="http://schemas.microsoft.com/office/drawing/2014/main" id="{A9E3DE1D-F072-4A41-935F-177C481A1FD6}"/>
              </a:ext>
            </a:extLst>
          </p:cNvPr>
          <p:cNvSpPr>
            <a:spLocks noGrp="1"/>
          </p:cNvSpPr>
          <p:nvPr>
            <p:ph type="sldNum" sz="quarter" idx="12"/>
          </p:nvPr>
        </p:nvSpPr>
        <p:spPr>
          <a:xfrm>
            <a:off x="9900458" y="6459785"/>
            <a:ext cx="1312025" cy="365125"/>
          </a:xfrm>
        </p:spPr>
        <p:txBody>
          <a:bodyPr>
            <a:normAutofit/>
          </a:bodyPr>
          <a:lstStyle/>
          <a:p>
            <a:pPr>
              <a:spcAft>
                <a:spcPts val="600"/>
              </a:spcAft>
            </a:pPr>
            <a:fld id="{2CB82EAB-37AB-4C8B-83B2-E41DEE5D2973}" type="slidenum">
              <a:rPr lang="en-CA" smtClean="0"/>
              <a:pPr>
                <a:spcAft>
                  <a:spcPts val="600"/>
                </a:spcAft>
              </a:pPr>
              <a:t>22</a:t>
            </a:fld>
            <a:endParaRPr lang="en-CA"/>
          </a:p>
        </p:txBody>
      </p:sp>
      <p:sp>
        <p:nvSpPr>
          <p:cNvPr id="5" name="TextBox 4">
            <a:extLst>
              <a:ext uri="{FF2B5EF4-FFF2-40B4-BE49-F238E27FC236}">
                <a16:creationId xmlns:a16="http://schemas.microsoft.com/office/drawing/2014/main" id="{C6FFE785-673D-485F-9C86-059434FB8AE0}"/>
              </a:ext>
            </a:extLst>
          </p:cNvPr>
          <p:cNvSpPr txBox="1"/>
          <p:nvPr/>
        </p:nvSpPr>
        <p:spPr>
          <a:xfrm>
            <a:off x="1044203" y="2001078"/>
            <a:ext cx="6697715" cy="3970318"/>
          </a:xfrm>
          <a:prstGeom prst="rect">
            <a:avLst/>
          </a:prstGeom>
          <a:noFill/>
        </p:spPr>
        <p:txBody>
          <a:bodyPr wrap="square" rtlCol="0">
            <a:spAutoFit/>
          </a:bodyPr>
          <a:lstStyle/>
          <a:p>
            <a:pPr marL="285750" indent="-285750">
              <a:buFont typeface="Arial" panose="020B0604020202020204" pitchFamily="34" charset="0"/>
              <a:buChar char="•"/>
            </a:pPr>
            <a:r>
              <a:rPr lang="en-CA" dirty="0"/>
              <a:t>At this point in the analysis it was noticed a higher preference for students who specialized in </a:t>
            </a:r>
            <a:r>
              <a:rPr lang="en-CA" dirty="0" err="1"/>
              <a:t>Mk&amp;Fin</a:t>
            </a:r>
            <a:r>
              <a:rPr lang="en-CA" dirty="0"/>
              <a:t> for their MBA, previous work experience, and those who had higher scores for secondary, higher secondary, and undergrad.</a:t>
            </a:r>
          </a:p>
          <a:p>
            <a:pPr marL="285750" indent="-285750">
              <a:buFont typeface="Arial" panose="020B0604020202020204" pitchFamily="34" charset="0"/>
              <a:buChar char="•"/>
            </a:pPr>
            <a:r>
              <a:rPr lang="en-CA" dirty="0"/>
              <a:t>The results showed more male students than female who were enrolled in the MBA program. The plots with respect to gender showed that less female students were placed, which could be attributed to more male than female students with more work experience. There were more female students in the </a:t>
            </a:r>
            <a:r>
              <a:rPr lang="en-CA" dirty="0" err="1"/>
              <a:t>Mkt&amp;HR</a:t>
            </a:r>
            <a:r>
              <a:rPr lang="en-CA" dirty="0"/>
              <a:t> program and more male students in the </a:t>
            </a:r>
            <a:r>
              <a:rPr lang="en-CA" dirty="0" err="1"/>
              <a:t>Mkt&amp;Fin</a:t>
            </a:r>
            <a:r>
              <a:rPr lang="en-CA" dirty="0"/>
              <a:t> program.</a:t>
            </a:r>
          </a:p>
          <a:p>
            <a:pPr marL="285750" indent="-285750">
              <a:buFont typeface="Arial" panose="020B0604020202020204" pitchFamily="34" charset="0"/>
              <a:buChar char="•"/>
            </a:pPr>
            <a:r>
              <a:rPr lang="en-CA" dirty="0"/>
              <a:t>The possibility is also that historically, men tend to have more successful interviews than women as women tend to be not as vocal about their achievements as men. Women also tend to underestimate their achievements and capabilities.</a:t>
            </a:r>
          </a:p>
        </p:txBody>
      </p:sp>
    </p:spTree>
    <p:extLst>
      <p:ext uri="{BB962C8B-B14F-4D97-AF65-F5344CB8AC3E}">
        <p14:creationId xmlns:p14="http://schemas.microsoft.com/office/powerpoint/2010/main" val="4125469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6894EE-4D90-4949-AE80-A7520677DF20}"/>
              </a:ext>
            </a:extLst>
          </p:cNvPr>
          <p:cNvSpPr>
            <a:spLocks noGrp="1"/>
          </p:cNvSpPr>
          <p:nvPr>
            <p:ph type="sldNum" sz="quarter" idx="12"/>
          </p:nvPr>
        </p:nvSpPr>
        <p:spPr/>
        <p:txBody>
          <a:bodyPr/>
          <a:lstStyle/>
          <a:p>
            <a:fld id="{2CB82EAB-37AB-4C8B-83B2-E41DEE5D2973}" type="slidenum">
              <a:rPr lang="en-CA" smtClean="0"/>
              <a:t>23</a:t>
            </a:fld>
            <a:endParaRPr lang="en-CA"/>
          </a:p>
        </p:txBody>
      </p:sp>
      <p:sp>
        <p:nvSpPr>
          <p:cNvPr id="4" name="TextBox 3">
            <a:extLst>
              <a:ext uri="{FF2B5EF4-FFF2-40B4-BE49-F238E27FC236}">
                <a16:creationId xmlns:a16="http://schemas.microsoft.com/office/drawing/2014/main" id="{0F026A5D-FFF3-40B4-9E88-0A74C64D761A}"/>
              </a:ext>
            </a:extLst>
          </p:cNvPr>
          <p:cNvSpPr txBox="1"/>
          <p:nvPr/>
        </p:nvSpPr>
        <p:spPr>
          <a:xfrm>
            <a:off x="1457739" y="5462634"/>
            <a:ext cx="10033040" cy="369332"/>
          </a:xfrm>
          <a:prstGeom prst="rect">
            <a:avLst/>
          </a:prstGeom>
          <a:noFill/>
        </p:spPr>
        <p:txBody>
          <a:bodyPr wrap="square" rtlCol="0">
            <a:spAutoFit/>
          </a:bodyPr>
          <a:lstStyle/>
          <a:p>
            <a:pPr marL="285750" indent="-285750">
              <a:buFont typeface="Arial" panose="020B0604020202020204" pitchFamily="34" charset="0"/>
              <a:buChar char="•"/>
            </a:pPr>
            <a:r>
              <a:rPr lang="en-CA" dirty="0">
                <a:latin typeface="Calibri" panose="020F0502020204030204" pitchFamily="34" charset="0"/>
                <a:ea typeface="Calibri" panose="020F0502020204030204" pitchFamily="34" charset="0"/>
                <a:cs typeface="Times New Roman" panose="02020603050405020304" pitchFamily="18" charset="0"/>
              </a:rPr>
              <a:t>M</a:t>
            </a:r>
            <a:r>
              <a:rPr lang="en-CA" sz="1800" dirty="0">
                <a:effectLst/>
                <a:latin typeface="Calibri" panose="020F0502020204030204" pitchFamily="34" charset="0"/>
                <a:ea typeface="Calibri" panose="020F0502020204030204" pitchFamily="34" charset="0"/>
                <a:cs typeface="Times New Roman" panose="02020603050405020304" pitchFamily="18" charset="0"/>
              </a:rPr>
              <a:t>ore students in </a:t>
            </a:r>
            <a:r>
              <a:rPr lang="en-CA" sz="1800" dirty="0" err="1">
                <a:effectLst/>
                <a:latin typeface="Calibri" panose="020F0502020204030204" pitchFamily="34" charset="0"/>
                <a:ea typeface="Calibri" panose="020F0502020204030204" pitchFamily="34" charset="0"/>
                <a:cs typeface="Times New Roman" panose="02020603050405020304" pitchFamily="18" charset="0"/>
              </a:rPr>
              <a:t>Mkt&amp;Fin</a:t>
            </a:r>
            <a:r>
              <a:rPr lang="en-CA" sz="1800" dirty="0">
                <a:effectLst/>
                <a:latin typeface="Calibri" panose="020F0502020204030204" pitchFamily="34" charset="0"/>
                <a:ea typeface="Calibri" panose="020F0502020204030204" pitchFamily="34" charset="0"/>
                <a:cs typeface="Times New Roman" panose="02020603050405020304" pitchFamily="18" charset="0"/>
              </a:rPr>
              <a:t> with work experience than those in the </a:t>
            </a:r>
            <a:r>
              <a:rPr lang="en-CA" sz="1800" dirty="0" err="1">
                <a:effectLst/>
                <a:latin typeface="Calibri" panose="020F0502020204030204" pitchFamily="34" charset="0"/>
                <a:ea typeface="Calibri" panose="020F0502020204030204" pitchFamily="34" charset="0"/>
                <a:cs typeface="Times New Roman" panose="02020603050405020304" pitchFamily="18" charset="0"/>
              </a:rPr>
              <a:t>Mkt&amp;HR</a:t>
            </a:r>
            <a:r>
              <a:rPr lang="en-CA" sz="1800" dirty="0">
                <a:effectLst/>
                <a:latin typeface="Calibri" panose="020F0502020204030204" pitchFamily="34" charset="0"/>
                <a:ea typeface="Calibri" panose="020F0502020204030204" pitchFamily="34" charset="0"/>
                <a:cs typeface="Times New Roman" panose="02020603050405020304" pitchFamily="18" charset="0"/>
              </a:rPr>
              <a:t> specialization.</a:t>
            </a:r>
            <a:endParaRPr lang="en-CA" dirty="0"/>
          </a:p>
        </p:txBody>
      </p:sp>
      <p:pic>
        <p:nvPicPr>
          <p:cNvPr id="6" name="Picture 5">
            <a:extLst>
              <a:ext uri="{FF2B5EF4-FFF2-40B4-BE49-F238E27FC236}">
                <a16:creationId xmlns:a16="http://schemas.microsoft.com/office/drawing/2014/main" id="{C1B13EFA-E5C8-4B89-A030-3E89AA8F980A}"/>
              </a:ext>
            </a:extLst>
          </p:cNvPr>
          <p:cNvPicPr/>
          <p:nvPr/>
        </p:nvPicPr>
        <p:blipFill>
          <a:blip r:embed="rId2"/>
          <a:stretch>
            <a:fillRect/>
          </a:stretch>
        </p:blipFill>
        <p:spPr>
          <a:xfrm>
            <a:off x="809640" y="664886"/>
            <a:ext cx="4769525" cy="4252308"/>
          </a:xfrm>
          <a:prstGeom prst="rect">
            <a:avLst/>
          </a:prstGeom>
        </p:spPr>
      </p:pic>
      <p:pic>
        <p:nvPicPr>
          <p:cNvPr id="5" name="Picture 4">
            <a:extLst>
              <a:ext uri="{FF2B5EF4-FFF2-40B4-BE49-F238E27FC236}">
                <a16:creationId xmlns:a16="http://schemas.microsoft.com/office/drawing/2014/main" id="{1A6A0143-4657-4FC4-844D-D34114D5CF0A}"/>
              </a:ext>
            </a:extLst>
          </p:cNvPr>
          <p:cNvPicPr>
            <a:picLocks noChangeAspect="1"/>
          </p:cNvPicPr>
          <p:nvPr/>
        </p:nvPicPr>
        <p:blipFill>
          <a:blip r:embed="rId3"/>
          <a:stretch>
            <a:fillRect/>
          </a:stretch>
        </p:blipFill>
        <p:spPr>
          <a:xfrm>
            <a:off x="6096000" y="664886"/>
            <a:ext cx="5038095" cy="4252307"/>
          </a:xfrm>
          <a:prstGeom prst="rect">
            <a:avLst/>
          </a:prstGeom>
        </p:spPr>
      </p:pic>
    </p:spTree>
    <p:extLst>
      <p:ext uri="{BB962C8B-B14F-4D97-AF65-F5344CB8AC3E}">
        <p14:creationId xmlns:p14="http://schemas.microsoft.com/office/powerpoint/2010/main" val="137312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6894EE-4D90-4949-AE80-A7520677DF20}"/>
              </a:ext>
            </a:extLst>
          </p:cNvPr>
          <p:cNvSpPr>
            <a:spLocks noGrp="1"/>
          </p:cNvSpPr>
          <p:nvPr>
            <p:ph type="sldNum" sz="quarter" idx="12"/>
          </p:nvPr>
        </p:nvSpPr>
        <p:spPr>
          <a:xfrm>
            <a:off x="9900458" y="6459785"/>
            <a:ext cx="1312025" cy="365125"/>
          </a:xfrm>
        </p:spPr>
        <p:txBody>
          <a:bodyPr>
            <a:normAutofit/>
          </a:bodyPr>
          <a:lstStyle/>
          <a:p>
            <a:pPr>
              <a:spcAft>
                <a:spcPts val="600"/>
              </a:spcAft>
            </a:pPr>
            <a:fld id="{2CB82EAB-37AB-4C8B-83B2-E41DEE5D2973}" type="slidenum">
              <a:rPr lang="en-CA" smtClean="0"/>
              <a:pPr>
                <a:spcAft>
                  <a:spcPts val="600"/>
                </a:spcAft>
              </a:pPr>
              <a:t>24</a:t>
            </a:fld>
            <a:endParaRPr lang="en-CA"/>
          </a:p>
        </p:txBody>
      </p:sp>
      <p:sp>
        <p:nvSpPr>
          <p:cNvPr id="3" name="TextBox 2">
            <a:extLst>
              <a:ext uri="{FF2B5EF4-FFF2-40B4-BE49-F238E27FC236}">
                <a16:creationId xmlns:a16="http://schemas.microsoft.com/office/drawing/2014/main" id="{EAE7A868-C878-4E1D-97E6-76044F1B1F74}"/>
              </a:ext>
            </a:extLst>
          </p:cNvPr>
          <p:cNvSpPr txBox="1"/>
          <p:nvPr/>
        </p:nvSpPr>
        <p:spPr>
          <a:xfrm>
            <a:off x="1483360" y="5201920"/>
            <a:ext cx="8900160" cy="707886"/>
          </a:xfrm>
          <a:prstGeom prst="rect">
            <a:avLst/>
          </a:prstGeom>
          <a:noFill/>
        </p:spPr>
        <p:txBody>
          <a:bodyPr wrap="square" rtlCol="0">
            <a:spAutoFit/>
          </a:bodyPr>
          <a:lstStyle/>
          <a:p>
            <a:pPr marL="285750" indent="-285750">
              <a:buFont typeface="Arial" panose="020B0604020202020204" pitchFamily="34" charset="0"/>
              <a:buChar char="•"/>
            </a:pPr>
            <a:r>
              <a:rPr lang="en-CA" sz="2000" dirty="0">
                <a:effectLst/>
                <a:latin typeface="Calibri" panose="020F0502020204030204" pitchFamily="34" charset="0"/>
                <a:ea typeface="Calibri" panose="020F0502020204030204" pitchFamily="34" charset="0"/>
                <a:cs typeface="Times New Roman" panose="02020603050405020304" pitchFamily="18" charset="0"/>
              </a:rPr>
              <a:t>The MBA score trend for both specializations seem to be following the same trend. But the density plot shows more candidates in </a:t>
            </a:r>
            <a:r>
              <a:rPr lang="en-CA" sz="2000" dirty="0" err="1">
                <a:effectLst/>
                <a:latin typeface="Calibri" panose="020F0502020204030204" pitchFamily="34" charset="0"/>
                <a:ea typeface="Calibri" panose="020F0502020204030204" pitchFamily="34" charset="0"/>
                <a:cs typeface="Times New Roman" panose="02020603050405020304" pitchFamily="18" charset="0"/>
              </a:rPr>
              <a:t>Mkt&amp;HR</a:t>
            </a:r>
            <a:r>
              <a:rPr lang="en-CA" sz="2000" dirty="0">
                <a:effectLst/>
                <a:latin typeface="Calibri" panose="020F0502020204030204" pitchFamily="34" charset="0"/>
                <a:ea typeface="Calibri" panose="020F0502020204030204" pitchFamily="34" charset="0"/>
                <a:cs typeface="Times New Roman" panose="02020603050405020304" pitchFamily="18" charset="0"/>
              </a:rPr>
              <a:t> had lower scores.</a:t>
            </a:r>
            <a:endParaRPr lang="en-CA" sz="2000" dirty="0"/>
          </a:p>
        </p:txBody>
      </p:sp>
      <p:pic>
        <p:nvPicPr>
          <p:cNvPr id="9" name="Picture 8">
            <a:extLst>
              <a:ext uri="{FF2B5EF4-FFF2-40B4-BE49-F238E27FC236}">
                <a16:creationId xmlns:a16="http://schemas.microsoft.com/office/drawing/2014/main" id="{B4553712-6369-4C39-91E3-62DBAA7B799E}"/>
              </a:ext>
            </a:extLst>
          </p:cNvPr>
          <p:cNvPicPr/>
          <p:nvPr/>
        </p:nvPicPr>
        <p:blipFill>
          <a:blip r:embed="rId2"/>
          <a:stretch>
            <a:fillRect/>
          </a:stretch>
        </p:blipFill>
        <p:spPr>
          <a:xfrm>
            <a:off x="810258" y="948193"/>
            <a:ext cx="4919981" cy="3703747"/>
          </a:xfrm>
          <a:prstGeom prst="rect">
            <a:avLst/>
          </a:prstGeom>
        </p:spPr>
      </p:pic>
      <p:pic>
        <p:nvPicPr>
          <p:cNvPr id="10" name="Picture 9">
            <a:extLst>
              <a:ext uri="{FF2B5EF4-FFF2-40B4-BE49-F238E27FC236}">
                <a16:creationId xmlns:a16="http://schemas.microsoft.com/office/drawing/2014/main" id="{17706209-B031-4745-8741-30583CC87B8E}"/>
              </a:ext>
            </a:extLst>
          </p:cNvPr>
          <p:cNvPicPr/>
          <p:nvPr/>
        </p:nvPicPr>
        <p:blipFill>
          <a:blip r:embed="rId3"/>
          <a:stretch>
            <a:fillRect/>
          </a:stretch>
        </p:blipFill>
        <p:spPr>
          <a:xfrm>
            <a:off x="6461761" y="948194"/>
            <a:ext cx="4919981" cy="3703746"/>
          </a:xfrm>
          <a:prstGeom prst="rect">
            <a:avLst/>
          </a:prstGeom>
        </p:spPr>
      </p:pic>
    </p:spTree>
    <p:extLst>
      <p:ext uri="{BB962C8B-B14F-4D97-AF65-F5344CB8AC3E}">
        <p14:creationId xmlns:p14="http://schemas.microsoft.com/office/powerpoint/2010/main" val="10323612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6894EE-4D90-4949-AE80-A7520677DF20}"/>
              </a:ext>
            </a:extLst>
          </p:cNvPr>
          <p:cNvSpPr>
            <a:spLocks noGrp="1"/>
          </p:cNvSpPr>
          <p:nvPr>
            <p:ph type="sldNum" sz="quarter" idx="12"/>
          </p:nvPr>
        </p:nvSpPr>
        <p:spPr>
          <a:xfrm>
            <a:off x="9900458" y="6459785"/>
            <a:ext cx="1312025" cy="365125"/>
          </a:xfrm>
        </p:spPr>
        <p:txBody>
          <a:bodyPr>
            <a:normAutofit/>
          </a:bodyPr>
          <a:lstStyle/>
          <a:p>
            <a:pPr>
              <a:spcAft>
                <a:spcPts val="600"/>
              </a:spcAft>
            </a:pPr>
            <a:fld id="{2CB82EAB-37AB-4C8B-83B2-E41DEE5D2973}" type="slidenum">
              <a:rPr lang="en-CA" smtClean="0"/>
              <a:pPr>
                <a:spcAft>
                  <a:spcPts val="600"/>
                </a:spcAft>
              </a:pPr>
              <a:t>25</a:t>
            </a:fld>
            <a:endParaRPr lang="en-CA"/>
          </a:p>
        </p:txBody>
      </p:sp>
      <p:sp>
        <p:nvSpPr>
          <p:cNvPr id="3" name="TextBox 2">
            <a:extLst>
              <a:ext uri="{FF2B5EF4-FFF2-40B4-BE49-F238E27FC236}">
                <a16:creationId xmlns:a16="http://schemas.microsoft.com/office/drawing/2014/main" id="{EAE7A868-C878-4E1D-97E6-76044F1B1F74}"/>
              </a:ext>
            </a:extLst>
          </p:cNvPr>
          <p:cNvSpPr txBox="1"/>
          <p:nvPr/>
        </p:nvSpPr>
        <p:spPr>
          <a:xfrm>
            <a:off x="2275840" y="5166935"/>
            <a:ext cx="8900160" cy="400110"/>
          </a:xfrm>
          <a:prstGeom prst="rect">
            <a:avLst/>
          </a:prstGeom>
          <a:noFill/>
        </p:spPr>
        <p:txBody>
          <a:bodyPr wrap="square" rtlCol="0">
            <a:spAutoFit/>
          </a:bodyPr>
          <a:lstStyle/>
          <a:p>
            <a:pPr marL="285750" indent="-285750">
              <a:buFont typeface="Arial" panose="020B0604020202020204" pitchFamily="34" charset="0"/>
              <a:buChar char="•"/>
            </a:pPr>
            <a:r>
              <a:rPr lang="en-CA" sz="2000" dirty="0">
                <a:effectLst/>
                <a:latin typeface="Calibri" panose="020F0502020204030204" pitchFamily="34" charset="0"/>
                <a:ea typeface="Calibri" panose="020F0502020204030204" pitchFamily="34" charset="0"/>
                <a:cs typeface="Times New Roman" panose="02020603050405020304" pitchFamily="18" charset="0"/>
              </a:rPr>
              <a:t>More students in </a:t>
            </a:r>
            <a:r>
              <a:rPr lang="en-CA" sz="2000" dirty="0" err="1">
                <a:effectLst/>
                <a:latin typeface="Calibri" panose="020F0502020204030204" pitchFamily="34" charset="0"/>
                <a:ea typeface="Calibri" panose="020F0502020204030204" pitchFamily="34" charset="0"/>
                <a:cs typeface="Times New Roman" panose="02020603050405020304" pitchFamily="18" charset="0"/>
              </a:rPr>
              <a:t>Mkt&amp;HR</a:t>
            </a:r>
            <a:r>
              <a:rPr lang="en-CA" sz="2000" dirty="0">
                <a:effectLst/>
                <a:latin typeface="Calibri" panose="020F0502020204030204" pitchFamily="34" charset="0"/>
                <a:ea typeface="Calibri" panose="020F0502020204030204" pitchFamily="34" charset="0"/>
                <a:cs typeface="Times New Roman" panose="02020603050405020304" pitchFamily="18" charset="0"/>
              </a:rPr>
              <a:t> had lower employment test scores.</a:t>
            </a:r>
            <a:endParaRPr lang="en-CA" sz="2000" dirty="0"/>
          </a:p>
        </p:txBody>
      </p:sp>
      <p:pic>
        <p:nvPicPr>
          <p:cNvPr id="9" name="Picture 8">
            <a:extLst>
              <a:ext uri="{FF2B5EF4-FFF2-40B4-BE49-F238E27FC236}">
                <a16:creationId xmlns:a16="http://schemas.microsoft.com/office/drawing/2014/main" id="{C85AA05E-D5FF-4492-956E-A3F879E1E280}"/>
              </a:ext>
            </a:extLst>
          </p:cNvPr>
          <p:cNvPicPr/>
          <p:nvPr/>
        </p:nvPicPr>
        <p:blipFill>
          <a:blip r:embed="rId2"/>
          <a:stretch>
            <a:fillRect/>
          </a:stretch>
        </p:blipFill>
        <p:spPr>
          <a:xfrm>
            <a:off x="582508" y="859765"/>
            <a:ext cx="4863252" cy="3860800"/>
          </a:xfrm>
          <a:prstGeom prst="rect">
            <a:avLst/>
          </a:prstGeom>
        </p:spPr>
      </p:pic>
      <p:pic>
        <p:nvPicPr>
          <p:cNvPr id="10" name="Picture 9">
            <a:extLst>
              <a:ext uri="{FF2B5EF4-FFF2-40B4-BE49-F238E27FC236}">
                <a16:creationId xmlns:a16="http://schemas.microsoft.com/office/drawing/2014/main" id="{369D587E-3FF3-44D1-9735-2119C8767D95}"/>
              </a:ext>
            </a:extLst>
          </p:cNvPr>
          <p:cNvPicPr/>
          <p:nvPr/>
        </p:nvPicPr>
        <p:blipFill>
          <a:blip r:embed="rId3"/>
          <a:stretch>
            <a:fillRect/>
          </a:stretch>
        </p:blipFill>
        <p:spPr>
          <a:xfrm>
            <a:off x="6664960" y="859765"/>
            <a:ext cx="5056790" cy="3860800"/>
          </a:xfrm>
          <a:prstGeom prst="rect">
            <a:avLst/>
          </a:prstGeom>
        </p:spPr>
      </p:pic>
    </p:spTree>
    <p:extLst>
      <p:ext uri="{BB962C8B-B14F-4D97-AF65-F5344CB8AC3E}">
        <p14:creationId xmlns:p14="http://schemas.microsoft.com/office/powerpoint/2010/main" val="1847512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6894EE-4D90-4949-AE80-A7520677DF20}"/>
              </a:ext>
            </a:extLst>
          </p:cNvPr>
          <p:cNvSpPr>
            <a:spLocks noGrp="1"/>
          </p:cNvSpPr>
          <p:nvPr>
            <p:ph type="sldNum" sz="quarter" idx="12"/>
          </p:nvPr>
        </p:nvSpPr>
        <p:spPr>
          <a:xfrm>
            <a:off x="9900458" y="6459785"/>
            <a:ext cx="1312025" cy="365125"/>
          </a:xfrm>
        </p:spPr>
        <p:txBody>
          <a:bodyPr>
            <a:normAutofit/>
          </a:bodyPr>
          <a:lstStyle/>
          <a:p>
            <a:pPr>
              <a:spcAft>
                <a:spcPts val="600"/>
              </a:spcAft>
            </a:pPr>
            <a:fld id="{2CB82EAB-37AB-4C8B-83B2-E41DEE5D2973}" type="slidenum">
              <a:rPr lang="en-CA" smtClean="0"/>
              <a:pPr>
                <a:spcAft>
                  <a:spcPts val="600"/>
                </a:spcAft>
              </a:pPr>
              <a:t>26</a:t>
            </a:fld>
            <a:endParaRPr lang="en-CA"/>
          </a:p>
        </p:txBody>
      </p:sp>
      <p:sp>
        <p:nvSpPr>
          <p:cNvPr id="3" name="TextBox 2">
            <a:extLst>
              <a:ext uri="{FF2B5EF4-FFF2-40B4-BE49-F238E27FC236}">
                <a16:creationId xmlns:a16="http://schemas.microsoft.com/office/drawing/2014/main" id="{EAE7A868-C878-4E1D-97E6-76044F1B1F74}"/>
              </a:ext>
            </a:extLst>
          </p:cNvPr>
          <p:cNvSpPr txBox="1"/>
          <p:nvPr/>
        </p:nvSpPr>
        <p:spPr>
          <a:xfrm>
            <a:off x="1483360" y="5201920"/>
            <a:ext cx="8900160" cy="707886"/>
          </a:xfrm>
          <a:prstGeom prst="rect">
            <a:avLst/>
          </a:prstGeom>
          <a:noFill/>
        </p:spPr>
        <p:txBody>
          <a:bodyPr wrap="square" rtlCol="0">
            <a:spAutoFit/>
          </a:bodyPr>
          <a:lstStyle/>
          <a:p>
            <a:pPr marL="285750" indent="-285750">
              <a:buFont typeface="Arial" panose="020B0604020202020204" pitchFamily="34" charset="0"/>
              <a:buChar char="•"/>
            </a:pPr>
            <a:r>
              <a:rPr lang="en-CA" sz="2000" dirty="0">
                <a:effectLst/>
                <a:latin typeface="Calibri" panose="020F0502020204030204" pitchFamily="34" charset="0"/>
                <a:ea typeface="Calibri" panose="020F0502020204030204" pitchFamily="34" charset="0"/>
                <a:cs typeface="Times New Roman" panose="02020603050405020304" pitchFamily="18" charset="0"/>
              </a:rPr>
              <a:t>The histogram plot shows that students with </a:t>
            </a:r>
            <a:r>
              <a:rPr lang="en-CA" sz="2000" dirty="0" err="1">
                <a:effectLst/>
                <a:latin typeface="Calibri" panose="020F0502020204030204" pitchFamily="34" charset="0"/>
                <a:ea typeface="Calibri" panose="020F0502020204030204" pitchFamily="34" charset="0"/>
                <a:cs typeface="Times New Roman" panose="02020603050405020304" pitchFamily="18" charset="0"/>
              </a:rPr>
              <a:t>Mkt&amp;HR</a:t>
            </a:r>
            <a:r>
              <a:rPr lang="en-CA" sz="2000" dirty="0">
                <a:effectLst/>
                <a:latin typeface="Calibri" panose="020F0502020204030204" pitchFamily="34" charset="0"/>
                <a:ea typeface="Calibri" panose="020F0502020204030204" pitchFamily="34" charset="0"/>
                <a:cs typeface="Times New Roman" panose="02020603050405020304" pitchFamily="18" charset="0"/>
              </a:rPr>
              <a:t> had lower degree scores, and more students specializing in </a:t>
            </a:r>
            <a:r>
              <a:rPr lang="en-CA" sz="2000" dirty="0" err="1">
                <a:effectLst/>
                <a:latin typeface="Calibri" panose="020F0502020204030204" pitchFamily="34" charset="0"/>
                <a:ea typeface="Calibri" panose="020F0502020204030204" pitchFamily="34" charset="0"/>
                <a:cs typeface="Times New Roman" panose="02020603050405020304" pitchFamily="18" charset="0"/>
              </a:rPr>
              <a:t>Mkt&amp;Fin</a:t>
            </a:r>
            <a:r>
              <a:rPr lang="en-CA" sz="2000" dirty="0">
                <a:effectLst/>
                <a:latin typeface="Calibri" panose="020F0502020204030204" pitchFamily="34" charset="0"/>
                <a:ea typeface="Calibri" panose="020F0502020204030204" pitchFamily="34" charset="0"/>
                <a:cs typeface="Times New Roman" panose="02020603050405020304" pitchFamily="18" charset="0"/>
              </a:rPr>
              <a:t> scored higher.</a:t>
            </a:r>
            <a:endParaRPr lang="en-CA" sz="2000" dirty="0"/>
          </a:p>
        </p:txBody>
      </p:sp>
      <p:pic>
        <p:nvPicPr>
          <p:cNvPr id="9" name="Picture 8">
            <a:extLst>
              <a:ext uri="{FF2B5EF4-FFF2-40B4-BE49-F238E27FC236}">
                <a16:creationId xmlns:a16="http://schemas.microsoft.com/office/drawing/2014/main" id="{2285974A-DE07-4F8C-B898-BE9D7C81C98C}"/>
              </a:ext>
            </a:extLst>
          </p:cNvPr>
          <p:cNvPicPr/>
          <p:nvPr/>
        </p:nvPicPr>
        <p:blipFill>
          <a:blip r:embed="rId2"/>
          <a:stretch>
            <a:fillRect/>
          </a:stretch>
        </p:blipFill>
        <p:spPr>
          <a:xfrm>
            <a:off x="891538" y="948194"/>
            <a:ext cx="4838702" cy="3661766"/>
          </a:xfrm>
          <a:prstGeom prst="rect">
            <a:avLst/>
          </a:prstGeom>
        </p:spPr>
      </p:pic>
      <p:pic>
        <p:nvPicPr>
          <p:cNvPr id="10" name="Picture 9">
            <a:extLst>
              <a:ext uri="{FF2B5EF4-FFF2-40B4-BE49-F238E27FC236}">
                <a16:creationId xmlns:a16="http://schemas.microsoft.com/office/drawing/2014/main" id="{8E6FD627-8AB0-4C09-8C20-4D94264C7936}"/>
              </a:ext>
            </a:extLst>
          </p:cNvPr>
          <p:cNvPicPr/>
          <p:nvPr/>
        </p:nvPicPr>
        <p:blipFill>
          <a:blip r:embed="rId3"/>
          <a:stretch>
            <a:fillRect/>
          </a:stretch>
        </p:blipFill>
        <p:spPr>
          <a:xfrm>
            <a:off x="6461760" y="990175"/>
            <a:ext cx="4838702" cy="3661766"/>
          </a:xfrm>
          <a:prstGeom prst="rect">
            <a:avLst/>
          </a:prstGeom>
        </p:spPr>
      </p:pic>
    </p:spTree>
    <p:extLst>
      <p:ext uri="{BB962C8B-B14F-4D97-AF65-F5344CB8AC3E}">
        <p14:creationId xmlns:p14="http://schemas.microsoft.com/office/powerpoint/2010/main" val="885626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6894EE-4D90-4949-AE80-A7520677DF20}"/>
              </a:ext>
            </a:extLst>
          </p:cNvPr>
          <p:cNvSpPr>
            <a:spLocks noGrp="1"/>
          </p:cNvSpPr>
          <p:nvPr>
            <p:ph type="sldNum" sz="quarter" idx="12"/>
          </p:nvPr>
        </p:nvSpPr>
        <p:spPr>
          <a:xfrm>
            <a:off x="9900458" y="6459785"/>
            <a:ext cx="1312025" cy="365125"/>
          </a:xfrm>
        </p:spPr>
        <p:txBody>
          <a:bodyPr>
            <a:normAutofit/>
          </a:bodyPr>
          <a:lstStyle/>
          <a:p>
            <a:pPr>
              <a:spcAft>
                <a:spcPts val="600"/>
              </a:spcAft>
            </a:pPr>
            <a:fld id="{2CB82EAB-37AB-4C8B-83B2-E41DEE5D2973}" type="slidenum">
              <a:rPr lang="en-CA" smtClean="0"/>
              <a:pPr>
                <a:spcAft>
                  <a:spcPts val="600"/>
                </a:spcAft>
              </a:pPr>
              <a:t>27</a:t>
            </a:fld>
            <a:endParaRPr lang="en-CA"/>
          </a:p>
        </p:txBody>
      </p:sp>
      <p:sp>
        <p:nvSpPr>
          <p:cNvPr id="3" name="TextBox 2">
            <a:extLst>
              <a:ext uri="{FF2B5EF4-FFF2-40B4-BE49-F238E27FC236}">
                <a16:creationId xmlns:a16="http://schemas.microsoft.com/office/drawing/2014/main" id="{EAE7A868-C878-4E1D-97E6-76044F1B1F74}"/>
              </a:ext>
            </a:extLst>
          </p:cNvPr>
          <p:cNvSpPr txBox="1"/>
          <p:nvPr/>
        </p:nvSpPr>
        <p:spPr>
          <a:xfrm>
            <a:off x="1483360" y="5201920"/>
            <a:ext cx="8900160" cy="707886"/>
          </a:xfrm>
          <a:prstGeom prst="rect">
            <a:avLst/>
          </a:prstGeom>
          <a:noFill/>
        </p:spPr>
        <p:txBody>
          <a:bodyPr wrap="square" rtlCol="0">
            <a:spAutoFit/>
          </a:bodyPr>
          <a:lstStyle/>
          <a:p>
            <a:pPr marL="285750" indent="-285750">
              <a:buFont typeface="Arial" panose="020B0604020202020204" pitchFamily="34" charset="0"/>
              <a:buChar char="•"/>
            </a:pPr>
            <a:r>
              <a:rPr lang="en-CA" sz="2000" dirty="0">
                <a:effectLst/>
                <a:latin typeface="Calibri" panose="020F0502020204030204" pitchFamily="34" charset="0"/>
                <a:ea typeface="Calibri" panose="020F0502020204030204" pitchFamily="34" charset="0"/>
                <a:cs typeface="Times New Roman" panose="02020603050405020304" pitchFamily="18" charset="0"/>
              </a:rPr>
              <a:t>The difference in test scores for </a:t>
            </a:r>
            <a:r>
              <a:rPr lang="en-CA" sz="2000" dirty="0" err="1">
                <a:effectLst/>
                <a:latin typeface="Calibri" panose="020F0502020204030204" pitchFamily="34" charset="0"/>
                <a:ea typeface="Calibri" panose="020F0502020204030204" pitchFamily="34" charset="0"/>
                <a:cs typeface="Times New Roman" panose="02020603050405020304" pitchFamily="18" charset="0"/>
              </a:rPr>
              <a:t>hsc_p</a:t>
            </a:r>
            <a:r>
              <a:rPr lang="en-CA" sz="2000" dirty="0">
                <a:effectLst/>
                <a:latin typeface="Calibri" panose="020F0502020204030204" pitchFamily="34" charset="0"/>
                <a:ea typeface="Calibri" panose="020F0502020204030204" pitchFamily="34" charset="0"/>
                <a:cs typeface="Times New Roman" panose="02020603050405020304" pitchFamily="18" charset="0"/>
              </a:rPr>
              <a:t> was not noticeable for students in different MBA specialization.</a:t>
            </a:r>
            <a:endParaRPr lang="en-CA" sz="2000" dirty="0"/>
          </a:p>
        </p:txBody>
      </p:sp>
      <p:pic>
        <p:nvPicPr>
          <p:cNvPr id="9" name="Picture 8">
            <a:extLst>
              <a:ext uri="{FF2B5EF4-FFF2-40B4-BE49-F238E27FC236}">
                <a16:creationId xmlns:a16="http://schemas.microsoft.com/office/drawing/2014/main" id="{08D421AC-EC19-4D26-8018-537A529670E5}"/>
              </a:ext>
            </a:extLst>
          </p:cNvPr>
          <p:cNvPicPr/>
          <p:nvPr/>
        </p:nvPicPr>
        <p:blipFill>
          <a:blip r:embed="rId2"/>
          <a:stretch>
            <a:fillRect/>
          </a:stretch>
        </p:blipFill>
        <p:spPr>
          <a:xfrm>
            <a:off x="690880" y="948193"/>
            <a:ext cx="4926678" cy="3703747"/>
          </a:xfrm>
          <a:prstGeom prst="rect">
            <a:avLst/>
          </a:prstGeom>
        </p:spPr>
      </p:pic>
      <p:pic>
        <p:nvPicPr>
          <p:cNvPr id="10" name="Picture 9">
            <a:extLst>
              <a:ext uri="{FF2B5EF4-FFF2-40B4-BE49-F238E27FC236}">
                <a16:creationId xmlns:a16="http://schemas.microsoft.com/office/drawing/2014/main" id="{9D008AF5-7765-4D0B-8D44-A135B05C553A}"/>
              </a:ext>
            </a:extLst>
          </p:cNvPr>
          <p:cNvPicPr/>
          <p:nvPr/>
        </p:nvPicPr>
        <p:blipFill>
          <a:blip r:embed="rId3"/>
          <a:stretch>
            <a:fillRect/>
          </a:stretch>
        </p:blipFill>
        <p:spPr>
          <a:xfrm>
            <a:off x="6574442" y="948194"/>
            <a:ext cx="4926677" cy="3703746"/>
          </a:xfrm>
          <a:prstGeom prst="rect">
            <a:avLst/>
          </a:prstGeom>
        </p:spPr>
      </p:pic>
    </p:spTree>
    <p:extLst>
      <p:ext uri="{BB962C8B-B14F-4D97-AF65-F5344CB8AC3E}">
        <p14:creationId xmlns:p14="http://schemas.microsoft.com/office/powerpoint/2010/main" val="15538922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6894EE-4D90-4949-AE80-A7520677DF20}"/>
              </a:ext>
            </a:extLst>
          </p:cNvPr>
          <p:cNvSpPr>
            <a:spLocks noGrp="1"/>
          </p:cNvSpPr>
          <p:nvPr>
            <p:ph type="sldNum" sz="quarter" idx="12"/>
          </p:nvPr>
        </p:nvSpPr>
        <p:spPr>
          <a:xfrm>
            <a:off x="9900458" y="6459785"/>
            <a:ext cx="1312025" cy="365125"/>
          </a:xfrm>
        </p:spPr>
        <p:txBody>
          <a:bodyPr>
            <a:normAutofit/>
          </a:bodyPr>
          <a:lstStyle/>
          <a:p>
            <a:pPr>
              <a:spcAft>
                <a:spcPts val="600"/>
              </a:spcAft>
            </a:pPr>
            <a:fld id="{2CB82EAB-37AB-4C8B-83B2-E41DEE5D2973}" type="slidenum">
              <a:rPr lang="en-CA" smtClean="0"/>
              <a:pPr>
                <a:spcAft>
                  <a:spcPts val="600"/>
                </a:spcAft>
              </a:pPr>
              <a:t>28</a:t>
            </a:fld>
            <a:endParaRPr lang="en-CA"/>
          </a:p>
        </p:txBody>
      </p:sp>
      <p:sp>
        <p:nvSpPr>
          <p:cNvPr id="3" name="TextBox 2">
            <a:extLst>
              <a:ext uri="{FF2B5EF4-FFF2-40B4-BE49-F238E27FC236}">
                <a16:creationId xmlns:a16="http://schemas.microsoft.com/office/drawing/2014/main" id="{EAE7A868-C878-4E1D-97E6-76044F1B1F74}"/>
              </a:ext>
            </a:extLst>
          </p:cNvPr>
          <p:cNvSpPr txBox="1"/>
          <p:nvPr/>
        </p:nvSpPr>
        <p:spPr>
          <a:xfrm>
            <a:off x="1452880" y="4894143"/>
            <a:ext cx="9286240" cy="1015663"/>
          </a:xfrm>
          <a:prstGeom prst="rect">
            <a:avLst/>
          </a:prstGeom>
          <a:noFill/>
        </p:spPr>
        <p:txBody>
          <a:bodyPr wrap="square" rtlCol="0">
            <a:spAutoFit/>
          </a:bodyPr>
          <a:lstStyle/>
          <a:p>
            <a:pPr marL="285750" indent="-285750">
              <a:buFont typeface="Arial" panose="020B0604020202020204" pitchFamily="34" charset="0"/>
              <a:buChar char="•"/>
            </a:pPr>
            <a:r>
              <a:rPr lang="en-CA" sz="2000" dirty="0">
                <a:effectLst/>
                <a:latin typeface="Calibri" panose="020F0502020204030204" pitchFamily="34" charset="0"/>
                <a:ea typeface="Calibri" panose="020F0502020204030204" pitchFamily="34" charset="0"/>
                <a:cs typeface="Times New Roman" panose="02020603050405020304" pitchFamily="18" charset="0"/>
              </a:rPr>
              <a:t>Although a higher number of </a:t>
            </a:r>
            <a:r>
              <a:rPr lang="en-CA" sz="2000" dirty="0" err="1">
                <a:effectLst/>
                <a:latin typeface="Calibri" panose="020F0502020204030204" pitchFamily="34" charset="0"/>
                <a:ea typeface="Calibri" panose="020F0502020204030204" pitchFamily="34" charset="0"/>
                <a:cs typeface="Times New Roman" panose="02020603050405020304" pitchFamily="18" charset="0"/>
              </a:rPr>
              <a:t>Mkt&amp;Fn</a:t>
            </a:r>
            <a:r>
              <a:rPr lang="en-CA" sz="2000" dirty="0">
                <a:effectLst/>
                <a:latin typeface="Calibri" panose="020F0502020204030204" pitchFamily="34" charset="0"/>
                <a:ea typeface="Calibri" panose="020F0502020204030204" pitchFamily="34" charset="0"/>
                <a:cs typeface="Times New Roman" panose="02020603050405020304" pitchFamily="18" charset="0"/>
              </a:rPr>
              <a:t> students scored between 75-90, we can conclude no noticeable difference based on students’ specializations as more students are enrolled in </a:t>
            </a:r>
            <a:r>
              <a:rPr lang="en-CA" sz="2000" dirty="0" err="1">
                <a:effectLst/>
                <a:latin typeface="Calibri" panose="020F0502020204030204" pitchFamily="34" charset="0"/>
                <a:ea typeface="Calibri" panose="020F0502020204030204" pitchFamily="34" charset="0"/>
                <a:cs typeface="Times New Roman" panose="02020603050405020304" pitchFamily="18" charset="0"/>
              </a:rPr>
              <a:t>Mkt&amp;Fin</a:t>
            </a:r>
            <a:r>
              <a:rPr lang="en-CA" sz="2000" dirty="0">
                <a:effectLst/>
                <a:latin typeface="Calibri" panose="020F0502020204030204" pitchFamily="34" charset="0"/>
                <a:ea typeface="Calibri" panose="020F0502020204030204" pitchFamily="34" charset="0"/>
                <a:cs typeface="Times New Roman" panose="02020603050405020304" pitchFamily="18" charset="0"/>
              </a:rPr>
              <a:t> than </a:t>
            </a:r>
            <a:r>
              <a:rPr lang="en-CA" sz="2000" dirty="0" err="1">
                <a:effectLst/>
                <a:latin typeface="Calibri" panose="020F0502020204030204" pitchFamily="34" charset="0"/>
                <a:ea typeface="Calibri" panose="020F0502020204030204" pitchFamily="34" charset="0"/>
                <a:cs typeface="Times New Roman" panose="02020603050405020304" pitchFamily="18" charset="0"/>
              </a:rPr>
              <a:t>Mkt&amp;HR</a:t>
            </a:r>
            <a:r>
              <a:rPr lang="en-CA" sz="2000" dirty="0">
                <a:effectLst/>
                <a:latin typeface="Calibri" panose="020F0502020204030204" pitchFamily="34" charset="0"/>
                <a:ea typeface="Calibri" panose="020F0502020204030204" pitchFamily="34" charset="0"/>
                <a:cs typeface="Times New Roman" panose="02020603050405020304" pitchFamily="18" charset="0"/>
              </a:rPr>
              <a:t>.</a:t>
            </a:r>
            <a:endParaRPr lang="en-CA" sz="2000" dirty="0"/>
          </a:p>
        </p:txBody>
      </p:sp>
      <p:pic>
        <p:nvPicPr>
          <p:cNvPr id="6" name="Picture 5">
            <a:extLst>
              <a:ext uri="{FF2B5EF4-FFF2-40B4-BE49-F238E27FC236}">
                <a16:creationId xmlns:a16="http://schemas.microsoft.com/office/drawing/2014/main" id="{A4DF1550-56A0-4D23-A653-CD6CFB8389B6}"/>
              </a:ext>
            </a:extLst>
          </p:cNvPr>
          <p:cNvPicPr/>
          <p:nvPr/>
        </p:nvPicPr>
        <p:blipFill>
          <a:blip r:embed="rId2"/>
          <a:stretch>
            <a:fillRect/>
          </a:stretch>
        </p:blipFill>
        <p:spPr>
          <a:xfrm>
            <a:off x="772160" y="948194"/>
            <a:ext cx="4845397" cy="3510003"/>
          </a:xfrm>
          <a:prstGeom prst="rect">
            <a:avLst/>
          </a:prstGeom>
        </p:spPr>
      </p:pic>
      <p:pic>
        <p:nvPicPr>
          <p:cNvPr id="7" name="Picture 6">
            <a:extLst>
              <a:ext uri="{FF2B5EF4-FFF2-40B4-BE49-F238E27FC236}">
                <a16:creationId xmlns:a16="http://schemas.microsoft.com/office/drawing/2014/main" id="{1FF1458F-5F89-48EF-8DFB-13C9DA417F4B}"/>
              </a:ext>
            </a:extLst>
          </p:cNvPr>
          <p:cNvPicPr/>
          <p:nvPr/>
        </p:nvPicPr>
        <p:blipFill>
          <a:blip r:embed="rId3"/>
          <a:stretch>
            <a:fillRect/>
          </a:stretch>
        </p:blipFill>
        <p:spPr>
          <a:xfrm>
            <a:off x="6574443" y="948194"/>
            <a:ext cx="4845396" cy="3555757"/>
          </a:xfrm>
          <a:prstGeom prst="rect">
            <a:avLst/>
          </a:prstGeom>
        </p:spPr>
      </p:pic>
    </p:spTree>
    <p:extLst>
      <p:ext uri="{BB962C8B-B14F-4D97-AF65-F5344CB8AC3E}">
        <p14:creationId xmlns:p14="http://schemas.microsoft.com/office/powerpoint/2010/main" val="1769070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ABC878-9525-458F-AF17-4C7F9ADB999A}"/>
              </a:ext>
            </a:extLst>
          </p:cNvPr>
          <p:cNvSpPr>
            <a:spLocks noGrp="1"/>
          </p:cNvSpPr>
          <p:nvPr>
            <p:ph type="title"/>
          </p:nvPr>
        </p:nvSpPr>
        <p:spPr>
          <a:xfrm>
            <a:off x="1097280" y="286604"/>
            <a:ext cx="10058400" cy="1193854"/>
          </a:xfrm>
        </p:spPr>
        <p:txBody>
          <a:bodyPr/>
          <a:lstStyle/>
          <a:p>
            <a:r>
              <a:rPr lang="en-CA" dirty="0"/>
              <a:t>EDA Summary</a:t>
            </a:r>
          </a:p>
        </p:txBody>
      </p:sp>
      <p:sp>
        <p:nvSpPr>
          <p:cNvPr id="4" name="Content Placeholder 3">
            <a:extLst>
              <a:ext uri="{FF2B5EF4-FFF2-40B4-BE49-F238E27FC236}">
                <a16:creationId xmlns:a16="http://schemas.microsoft.com/office/drawing/2014/main" id="{AF3DDC75-929D-4F3D-9D59-99EB159847F6}"/>
              </a:ext>
            </a:extLst>
          </p:cNvPr>
          <p:cNvSpPr>
            <a:spLocks noGrp="1"/>
          </p:cNvSpPr>
          <p:nvPr>
            <p:ph idx="1"/>
          </p:nvPr>
        </p:nvSpPr>
        <p:spPr>
          <a:xfrm>
            <a:off x="1097280" y="2237619"/>
            <a:ext cx="10058400" cy="3823546"/>
          </a:xfrm>
        </p:spPr>
        <p:txBody>
          <a:bodyPr/>
          <a:lstStyle/>
          <a:p>
            <a:pPr>
              <a:buFont typeface="Wingdings" panose="05000000000000000000" pitchFamily="2" charset="2"/>
              <a:buChar char="Ø"/>
            </a:pPr>
            <a:r>
              <a:rPr lang="en-CA" dirty="0"/>
              <a:t> In general, students with previous work experiences and higher test scores in secondary, higher secondary, and degree final exams were preferred.</a:t>
            </a:r>
          </a:p>
          <a:p>
            <a:pPr>
              <a:buFont typeface="Wingdings" panose="05000000000000000000" pitchFamily="2" charset="2"/>
              <a:buChar char="Ø"/>
            </a:pPr>
            <a:r>
              <a:rPr lang="en-CA" dirty="0"/>
              <a:t> Students who specialized in Marketing and Finance were preferred to those who specialized in Marketing and HR.</a:t>
            </a:r>
          </a:p>
          <a:p>
            <a:pPr>
              <a:buFont typeface="Wingdings" panose="05000000000000000000" pitchFamily="2" charset="2"/>
              <a:buChar char="Ø"/>
            </a:pPr>
            <a:r>
              <a:rPr lang="en-CA" dirty="0"/>
              <a:t> Marketing and HR students had consistently lower scores for MBA test score, employment test score, and degree test score.</a:t>
            </a:r>
          </a:p>
          <a:p>
            <a:pPr>
              <a:buFont typeface="Wingdings" panose="05000000000000000000" pitchFamily="2" charset="2"/>
              <a:buChar char="Ø"/>
            </a:pPr>
            <a:r>
              <a:rPr lang="en-CA" dirty="0"/>
              <a:t> Less students specializing in Marketing and HR had work experience.</a:t>
            </a:r>
          </a:p>
          <a:p>
            <a:pPr>
              <a:buFont typeface="Wingdings" panose="05000000000000000000" pitchFamily="2" charset="2"/>
              <a:buChar char="Ø"/>
            </a:pPr>
            <a:r>
              <a:rPr lang="en-CA" dirty="0"/>
              <a:t> This </a:t>
            </a:r>
            <a:r>
              <a:rPr lang="en-CA"/>
              <a:t>showed that test </a:t>
            </a:r>
            <a:r>
              <a:rPr lang="en-CA" dirty="0"/>
              <a:t>scores and previous work experiences were two important deciding factors for the placement decision.</a:t>
            </a:r>
          </a:p>
        </p:txBody>
      </p:sp>
      <p:sp>
        <p:nvSpPr>
          <p:cNvPr id="2" name="Slide Number Placeholder 1">
            <a:extLst>
              <a:ext uri="{FF2B5EF4-FFF2-40B4-BE49-F238E27FC236}">
                <a16:creationId xmlns:a16="http://schemas.microsoft.com/office/drawing/2014/main" id="{1EFDC30F-6D2D-419D-8BEC-D2D9ECCCB856}"/>
              </a:ext>
            </a:extLst>
          </p:cNvPr>
          <p:cNvSpPr>
            <a:spLocks noGrp="1"/>
          </p:cNvSpPr>
          <p:nvPr>
            <p:ph type="sldNum" sz="quarter" idx="12"/>
          </p:nvPr>
        </p:nvSpPr>
        <p:spPr/>
        <p:txBody>
          <a:bodyPr/>
          <a:lstStyle/>
          <a:p>
            <a:fld id="{2CB82EAB-37AB-4C8B-83B2-E41DEE5D2973}" type="slidenum">
              <a:rPr lang="en-CA" smtClean="0"/>
              <a:t>29</a:t>
            </a:fld>
            <a:endParaRPr lang="en-CA"/>
          </a:p>
        </p:txBody>
      </p:sp>
    </p:spTree>
    <p:extLst>
      <p:ext uri="{BB962C8B-B14F-4D97-AF65-F5344CB8AC3E}">
        <p14:creationId xmlns:p14="http://schemas.microsoft.com/office/powerpoint/2010/main" val="139373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254F3F-7A32-4FE5-898A-1C7C925AB0E7}"/>
              </a:ext>
            </a:extLst>
          </p:cNvPr>
          <p:cNvSpPr>
            <a:spLocks noGrp="1"/>
          </p:cNvSpPr>
          <p:nvPr>
            <p:ph type="title"/>
          </p:nvPr>
        </p:nvSpPr>
        <p:spPr>
          <a:xfrm>
            <a:off x="1097280" y="286604"/>
            <a:ext cx="10058400" cy="1197640"/>
          </a:xfrm>
        </p:spPr>
        <p:txBody>
          <a:bodyPr/>
          <a:lstStyle/>
          <a:p>
            <a:r>
              <a:rPr lang="en-CA" dirty="0"/>
              <a:t>Overview</a:t>
            </a:r>
          </a:p>
        </p:txBody>
      </p:sp>
      <p:sp>
        <p:nvSpPr>
          <p:cNvPr id="5" name="Content Placeholder 4">
            <a:extLst>
              <a:ext uri="{FF2B5EF4-FFF2-40B4-BE49-F238E27FC236}">
                <a16:creationId xmlns:a16="http://schemas.microsoft.com/office/drawing/2014/main" id="{040138B7-19B6-47DB-97EC-A9A238EC87A6}"/>
              </a:ext>
            </a:extLst>
          </p:cNvPr>
          <p:cNvSpPr>
            <a:spLocks noGrp="1"/>
          </p:cNvSpPr>
          <p:nvPr>
            <p:ph sz="half" idx="1"/>
          </p:nvPr>
        </p:nvSpPr>
        <p:spPr>
          <a:xfrm>
            <a:off x="1097279" y="2186608"/>
            <a:ext cx="10206826" cy="3682485"/>
          </a:xfrm>
        </p:spPr>
        <p:txBody>
          <a:bodyPr>
            <a:normAutofit/>
          </a:bodyPr>
          <a:lstStyle/>
          <a:p>
            <a:pPr marL="0" indent="0">
              <a:buNone/>
            </a:pPr>
            <a:r>
              <a:rPr lang="en-CA" dirty="0"/>
              <a:t>The dataset consists of campus placement data for MBA Business Analytics students from a university in India. There are 215 observations and 15 variables</a:t>
            </a:r>
          </a:p>
          <a:p>
            <a:pPr marL="0" indent="0">
              <a:buNone/>
            </a:pPr>
            <a:r>
              <a:rPr lang="en-CA" dirty="0"/>
              <a:t>Dataset has information on:</a:t>
            </a:r>
          </a:p>
          <a:p>
            <a:pPr>
              <a:buFont typeface="Arial" panose="020B0604020202020204" pitchFamily="34" charset="0"/>
              <a:buChar char="•"/>
            </a:pPr>
            <a:r>
              <a:rPr lang="en-CA" dirty="0"/>
              <a:t> placement status of the student</a:t>
            </a:r>
          </a:p>
          <a:p>
            <a:pPr>
              <a:buFont typeface="Arial" panose="020B0604020202020204" pitchFamily="34" charset="0"/>
              <a:buChar char="•"/>
            </a:pPr>
            <a:r>
              <a:rPr lang="en-CA" dirty="0"/>
              <a:t> salary offered to students who were placed</a:t>
            </a:r>
          </a:p>
          <a:p>
            <a:pPr>
              <a:buFont typeface="Arial" panose="020B0604020202020204" pitchFamily="34" charset="0"/>
              <a:buChar char="•"/>
            </a:pPr>
            <a:r>
              <a:rPr lang="en-CA" dirty="0"/>
              <a:t> MBA specialization and grade</a:t>
            </a:r>
          </a:p>
          <a:p>
            <a:pPr>
              <a:buFont typeface="Arial" panose="020B0604020202020204" pitchFamily="34" charset="0"/>
              <a:buChar char="•"/>
            </a:pPr>
            <a:r>
              <a:rPr lang="en-CA" dirty="0"/>
              <a:t> Record of previous employment</a:t>
            </a:r>
          </a:p>
          <a:p>
            <a:pPr>
              <a:buFont typeface="Arial" panose="020B0604020202020204" pitchFamily="34" charset="0"/>
              <a:buChar char="•"/>
            </a:pPr>
            <a:r>
              <a:rPr lang="en-CA" dirty="0"/>
              <a:t> specialization and grade for undergraduate, higher secondary, and secondary education</a:t>
            </a:r>
          </a:p>
        </p:txBody>
      </p:sp>
      <p:sp>
        <p:nvSpPr>
          <p:cNvPr id="12" name="Slide Number Placeholder 11">
            <a:extLst>
              <a:ext uri="{FF2B5EF4-FFF2-40B4-BE49-F238E27FC236}">
                <a16:creationId xmlns:a16="http://schemas.microsoft.com/office/drawing/2014/main" id="{01CC92BE-445C-46A0-B0C5-9ED74C67D3F3}"/>
              </a:ext>
            </a:extLst>
          </p:cNvPr>
          <p:cNvSpPr>
            <a:spLocks noGrp="1"/>
          </p:cNvSpPr>
          <p:nvPr>
            <p:ph type="sldNum" sz="quarter" idx="12"/>
          </p:nvPr>
        </p:nvSpPr>
        <p:spPr/>
        <p:txBody>
          <a:bodyPr/>
          <a:lstStyle/>
          <a:p>
            <a:fld id="{2CB82EAB-37AB-4C8B-83B2-E41DEE5D2973}" type="slidenum">
              <a:rPr lang="en-CA" smtClean="0"/>
              <a:t>3</a:t>
            </a:fld>
            <a:endParaRPr lang="en-CA" dirty="0"/>
          </a:p>
        </p:txBody>
      </p:sp>
    </p:spTree>
    <p:extLst>
      <p:ext uri="{BB962C8B-B14F-4D97-AF65-F5344CB8AC3E}">
        <p14:creationId xmlns:p14="http://schemas.microsoft.com/office/powerpoint/2010/main" val="4156573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ABC878-9525-458F-AF17-4C7F9ADB999A}"/>
              </a:ext>
            </a:extLst>
          </p:cNvPr>
          <p:cNvSpPr>
            <a:spLocks noGrp="1"/>
          </p:cNvSpPr>
          <p:nvPr>
            <p:ph type="title"/>
          </p:nvPr>
        </p:nvSpPr>
        <p:spPr>
          <a:xfrm>
            <a:off x="1097280" y="286604"/>
            <a:ext cx="10058400" cy="1193854"/>
          </a:xfrm>
        </p:spPr>
        <p:txBody>
          <a:bodyPr/>
          <a:lstStyle/>
          <a:p>
            <a:r>
              <a:rPr lang="en-CA" dirty="0"/>
              <a:t>Next Steps</a:t>
            </a:r>
          </a:p>
        </p:txBody>
      </p:sp>
      <p:sp>
        <p:nvSpPr>
          <p:cNvPr id="4" name="Content Placeholder 3">
            <a:extLst>
              <a:ext uri="{FF2B5EF4-FFF2-40B4-BE49-F238E27FC236}">
                <a16:creationId xmlns:a16="http://schemas.microsoft.com/office/drawing/2014/main" id="{AF3DDC75-929D-4F3D-9D59-99EB159847F6}"/>
              </a:ext>
            </a:extLst>
          </p:cNvPr>
          <p:cNvSpPr>
            <a:spLocks noGrp="1"/>
          </p:cNvSpPr>
          <p:nvPr>
            <p:ph idx="1"/>
          </p:nvPr>
        </p:nvSpPr>
        <p:spPr>
          <a:xfrm>
            <a:off x="1097280" y="2237619"/>
            <a:ext cx="10058400" cy="3823546"/>
          </a:xfrm>
        </p:spPr>
        <p:txBody>
          <a:bodyPr/>
          <a:lstStyle/>
          <a:p>
            <a:pPr>
              <a:buFont typeface="Wingdings" panose="05000000000000000000" pitchFamily="2" charset="2"/>
              <a:buChar char="Ø"/>
            </a:pPr>
            <a:r>
              <a:rPr lang="en-CA" dirty="0"/>
              <a:t> How does the annual salary offered depend on the other variables</a:t>
            </a:r>
          </a:p>
          <a:p>
            <a:pPr>
              <a:buFont typeface="Wingdings" panose="05000000000000000000" pitchFamily="2" charset="2"/>
              <a:buChar char="Ø"/>
            </a:pPr>
            <a:r>
              <a:rPr lang="en-CA" dirty="0"/>
              <a:t> Model fitting: Linear or Logistic Regression</a:t>
            </a:r>
          </a:p>
        </p:txBody>
      </p:sp>
      <p:sp>
        <p:nvSpPr>
          <p:cNvPr id="2" name="Slide Number Placeholder 1">
            <a:extLst>
              <a:ext uri="{FF2B5EF4-FFF2-40B4-BE49-F238E27FC236}">
                <a16:creationId xmlns:a16="http://schemas.microsoft.com/office/drawing/2014/main" id="{1EFDC30F-6D2D-419D-8BEC-D2D9ECCCB856}"/>
              </a:ext>
            </a:extLst>
          </p:cNvPr>
          <p:cNvSpPr>
            <a:spLocks noGrp="1"/>
          </p:cNvSpPr>
          <p:nvPr>
            <p:ph type="sldNum" sz="quarter" idx="12"/>
          </p:nvPr>
        </p:nvSpPr>
        <p:spPr/>
        <p:txBody>
          <a:bodyPr/>
          <a:lstStyle/>
          <a:p>
            <a:fld id="{2CB82EAB-37AB-4C8B-83B2-E41DEE5D2973}" type="slidenum">
              <a:rPr lang="en-CA" smtClean="0"/>
              <a:t>30</a:t>
            </a:fld>
            <a:endParaRPr lang="en-CA"/>
          </a:p>
        </p:txBody>
      </p:sp>
    </p:spTree>
    <p:extLst>
      <p:ext uri="{BB962C8B-B14F-4D97-AF65-F5344CB8AC3E}">
        <p14:creationId xmlns:p14="http://schemas.microsoft.com/office/powerpoint/2010/main" val="3782681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4CD50-1838-43E4-9E29-8266E24FBA9A}"/>
              </a:ext>
            </a:extLst>
          </p:cNvPr>
          <p:cNvSpPr>
            <a:spLocks noGrp="1"/>
          </p:cNvSpPr>
          <p:nvPr>
            <p:ph type="title"/>
          </p:nvPr>
        </p:nvSpPr>
        <p:spPr>
          <a:xfrm>
            <a:off x="1097280" y="286604"/>
            <a:ext cx="10058400" cy="1157884"/>
          </a:xfrm>
        </p:spPr>
        <p:txBody>
          <a:bodyPr/>
          <a:lstStyle/>
          <a:p>
            <a:r>
              <a:rPr lang="en-CA" dirty="0"/>
              <a:t>List of Variables</a:t>
            </a:r>
          </a:p>
        </p:txBody>
      </p:sp>
      <p:sp>
        <p:nvSpPr>
          <p:cNvPr id="3" name="Content Placeholder 2">
            <a:extLst>
              <a:ext uri="{FF2B5EF4-FFF2-40B4-BE49-F238E27FC236}">
                <a16:creationId xmlns:a16="http://schemas.microsoft.com/office/drawing/2014/main" id="{16934C55-3DDE-455C-B334-D7A0544F0C72}"/>
              </a:ext>
            </a:extLst>
          </p:cNvPr>
          <p:cNvSpPr>
            <a:spLocks noGrp="1"/>
          </p:cNvSpPr>
          <p:nvPr>
            <p:ph sz="half" idx="1"/>
          </p:nvPr>
        </p:nvSpPr>
        <p:spPr>
          <a:xfrm>
            <a:off x="1097279" y="1965001"/>
            <a:ext cx="4937760" cy="4197259"/>
          </a:xfrm>
        </p:spPr>
        <p:txBody>
          <a:bodyPr>
            <a:normAutofit fontScale="92500" lnSpcReduction="20000"/>
          </a:bodyPr>
          <a:lstStyle/>
          <a:p>
            <a:pPr marL="342900" lvl="0" indent="-342900">
              <a:lnSpc>
                <a:spcPct val="107000"/>
              </a:lnSpc>
              <a:spcAft>
                <a:spcPts val="0"/>
              </a:spcAft>
              <a:buFont typeface="Symbol" panose="05050102010706020507" pitchFamily="18" charset="2"/>
              <a:buChar char=""/>
            </a:pPr>
            <a:r>
              <a:rPr lang="en-CA" sz="1800" dirty="0">
                <a:effectLst/>
                <a:latin typeface="Calibri" panose="020F0502020204030204" pitchFamily="34" charset="0"/>
                <a:ea typeface="Calibri" panose="020F0502020204030204" pitchFamily="34" charset="0"/>
                <a:cs typeface="Times New Roman" panose="02020603050405020304" pitchFamily="18" charset="0"/>
              </a:rPr>
              <a:t>sl_no: Serial Number of the observations for each student</a:t>
            </a:r>
          </a:p>
          <a:p>
            <a:pPr marL="342900" lvl="0" indent="-342900">
              <a:lnSpc>
                <a:spcPct val="107000"/>
              </a:lnSpc>
              <a:spcAft>
                <a:spcPts val="0"/>
              </a:spcAft>
              <a:buFont typeface="Symbol" panose="05050102010706020507" pitchFamily="18" charset="2"/>
              <a:buChar char=""/>
            </a:pPr>
            <a:r>
              <a:rPr lang="en-CA" sz="1800" dirty="0">
                <a:effectLst/>
                <a:latin typeface="Calibri" panose="020F0502020204030204" pitchFamily="34" charset="0"/>
                <a:ea typeface="Calibri" panose="020F0502020204030204" pitchFamily="34" charset="0"/>
                <a:cs typeface="Times New Roman" panose="02020603050405020304" pitchFamily="18" charset="0"/>
              </a:rPr>
              <a:t>gender: Male = ‘M’; Female = ‘F’</a:t>
            </a:r>
          </a:p>
          <a:p>
            <a:pPr marL="342900" lvl="0" indent="-342900">
              <a:lnSpc>
                <a:spcPct val="107000"/>
              </a:lnSpc>
              <a:spcAft>
                <a:spcPts val="0"/>
              </a:spcAft>
              <a:buFont typeface="Symbol" panose="05050102010706020507" pitchFamily="18" charset="2"/>
              <a:buChar char=""/>
            </a:pPr>
            <a:r>
              <a:rPr lang="en-CA"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ssc_p</a:t>
            </a:r>
            <a:r>
              <a:rPr lang="en-CA" sz="1800" dirty="0">
                <a:effectLst/>
                <a:latin typeface="Calibri" panose="020F0502020204030204" pitchFamily="34" charset="0"/>
                <a:ea typeface="Calibri" panose="020F0502020204030204" pitchFamily="34" charset="0"/>
                <a:cs typeface="Times New Roman" panose="02020603050405020304" pitchFamily="18" charset="0"/>
              </a:rPr>
              <a:t>: Secondary Education percentage (10</a:t>
            </a:r>
            <a:r>
              <a:rPr lang="en-CA"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CA" sz="1800" dirty="0">
                <a:effectLst/>
                <a:latin typeface="Calibri" panose="020F0502020204030204" pitchFamily="34" charset="0"/>
                <a:ea typeface="Calibri" panose="020F0502020204030204" pitchFamily="34" charset="0"/>
                <a:cs typeface="Times New Roman" panose="02020603050405020304" pitchFamily="18" charset="0"/>
              </a:rPr>
              <a:t> grade)</a:t>
            </a:r>
          </a:p>
          <a:p>
            <a:pPr marL="342900" lvl="0" indent="-342900">
              <a:lnSpc>
                <a:spcPct val="107000"/>
              </a:lnSpc>
              <a:spcAft>
                <a:spcPts val="0"/>
              </a:spcAft>
              <a:buFont typeface="Symbol" panose="05050102010706020507" pitchFamily="18" charset="2"/>
              <a:buChar char=""/>
            </a:pPr>
            <a:r>
              <a:rPr lang="en-CA" sz="1800" dirty="0" err="1">
                <a:effectLst/>
                <a:latin typeface="Calibri" panose="020F0502020204030204" pitchFamily="34" charset="0"/>
                <a:ea typeface="Calibri" panose="020F0502020204030204" pitchFamily="34" charset="0"/>
                <a:cs typeface="Times New Roman" panose="02020603050405020304" pitchFamily="18" charset="0"/>
              </a:rPr>
              <a:t>ssc_b</a:t>
            </a:r>
            <a:r>
              <a:rPr lang="en-CA" sz="1800" dirty="0">
                <a:effectLst/>
                <a:latin typeface="Calibri" panose="020F0502020204030204" pitchFamily="34" charset="0"/>
                <a:ea typeface="Calibri" panose="020F0502020204030204" pitchFamily="34" charset="0"/>
                <a:cs typeface="Times New Roman" panose="02020603050405020304" pitchFamily="18" charset="0"/>
              </a:rPr>
              <a:t>: Board of Education for Secondary (Central / Others)</a:t>
            </a:r>
          </a:p>
          <a:p>
            <a:pPr marL="342900" lvl="0" indent="-342900">
              <a:lnSpc>
                <a:spcPct val="107000"/>
              </a:lnSpc>
              <a:spcAft>
                <a:spcPts val="0"/>
              </a:spcAft>
              <a:buFont typeface="Symbol" panose="05050102010706020507" pitchFamily="18" charset="2"/>
              <a:buChar char=""/>
            </a:pPr>
            <a:r>
              <a:rPr lang="en-CA"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hsc_p</a:t>
            </a:r>
            <a:r>
              <a:rPr lang="en-CA" sz="1800" dirty="0">
                <a:effectLst/>
                <a:latin typeface="Calibri" panose="020F0502020204030204" pitchFamily="34" charset="0"/>
                <a:ea typeface="Calibri" panose="020F0502020204030204" pitchFamily="34" charset="0"/>
                <a:cs typeface="Times New Roman" panose="02020603050405020304" pitchFamily="18" charset="0"/>
              </a:rPr>
              <a:t>: Higher Secondary Education percentage (12</a:t>
            </a:r>
            <a:r>
              <a:rPr lang="en-CA"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CA" sz="1800" dirty="0">
                <a:effectLst/>
                <a:latin typeface="Calibri" panose="020F0502020204030204" pitchFamily="34" charset="0"/>
                <a:ea typeface="Calibri" panose="020F0502020204030204" pitchFamily="34" charset="0"/>
                <a:cs typeface="Times New Roman" panose="02020603050405020304" pitchFamily="18" charset="0"/>
              </a:rPr>
              <a:t> grade)</a:t>
            </a:r>
          </a:p>
          <a:p>
            <a:pPr marL="342900" lvl="0" indent="-342900">
              <a:lnSpc>
                <a:spcPct val="107000"/>
              </a:lnSpc>
              <a:spcAft>
                <a:spcPts val="0"/>
              </a:spcAft>
              <a:buFont typeface="Symbol" panose="05050102010706020507" pitchFamily="18" charset="2"/>
              <a:buChar char=""/>
            </a:pPr>
            <a:r>
              <a:rPr lang="en-CA" sz="1800" dirty="0" err="1">
                <a:effectLst/>
                <a:latin typeface="Calibri" panose="020F0502020204030204" pitchFamily="34" charset="0"/>
                <a:ea typeface="Calibri" panose="020F0502020204030204" pitchFamily="34" charset="0"/>
                <a:cs typeface="Times New Roman" panose="02020603050405020304" pitchFamily="18" charset="0"/>
              </a:rPr>
              <a:t>hsc_b</a:t>
            </a:r>
            <a:r>
              <a:rPr lang="en-CA" sz="1800" dirty="0">
                <a:effectLst/>
                <a:latin typeface="Calibri" panose="020F0502020204030204" pitchFamily="34" charset="0"/>
                <a:ea typeface="Calibri" panose="020F0502020204030204" pitchFamily="34" charset="0"/>
                <a:cs typeface="Times New Roman" panose="02020603050405020304" pitchFamily="18" charset="0"/>
              </a:rPr>
              <a:t>: Board of Education for Higher Secondary (Central / Others)</a:t>
            </a:r>
          </a:p>
          <a:p>
            <a:pPr marL="342900" lvl="0" indent="-342900">
              <a:lnSpc>
                <a:spcPct val="107000"/>
              </a:lnSpc>
              <a:spcAft>
                <a:spcPts val="0"/>
              </a:spcAft>
              <a:buFont typeface="Symbol" panose="05050102010706020507" pitchFamily="18" charset="2"/>
              <a:buChar char=""/>
            </a:pPr>
            <a:r>
              <a:rPr lang="en-CA" sz="1800" dirty="0" err="1">
                <a:effectLst/>
                <a:latin typeface="Calibri" panose="020F0502020204030204" pitchFamily="34" charset="0"/>
                <a:ea typeface="Calibri" panose="020F0502020204030204" pitchFamily="34" charset="0"/>
                <a:cs typeface="Times New Roman" panose="02020603050405020304" pitchFamily="18" charset="0"/>
              </a:rPr>
              <a:t>hsc_s</a:t>
            </a:r>
            <a:r>
              <a:rPr lang="en-CA" sz="1800" dirty="0">
                <a:effectLst/>
                <a:latin typeface="Calibri" panose="020F0502020204030204" pitchFamily="34" charset="0"/>
                <a:ea typeface="Calibri" panose="020F0502020204030204" pitchFamily="34" charset="0"/>
                <a:cs typeface="Times New Roman" panose="02020603050405020304" pitchFamily="18" charset="0"/>
              </a:rPr>
              <a:t>: Specialization in Higher Secondary Education (Commerce / Science / Other)</a:t>
            </a:r>
          </a:p>
          <a:p>
            <a:pPr marL="342900" lvl="0" indent="-342900">
              <a:lnSpc>
                <a:spcPct val="107000"/>
              </a:lnSpc>
              <a:spcAft>
                <a:spcPts val="800"/>
              </a:spcAft>
              <a:buFont typeface="Symbol" panose="05050102010706020507" pitchFamily="18" charset="2"/>
              <a:buChar char=""/>
            </a:pPr>
            <a:r>
              <a:rPr lang="en-CA"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degree_p</a:t>
            </a:r>
            <a:r>
              <a:rPr lang="en-CA" sz="1800" dirty="0">
                <a:effectLst/>
                <a:latin typeface="Calibri" panose="020F0502020204030204" pitchFamily="34" charset="0"/>
                <a:ea typeface="Calibri" panose="020F0502020204030204" pitchFamily="34" charset="0"/>
                <a:cs typeface="Times New Roman" panose="02020603050405020304" pitchFamily="18" charset="0"/>
              </a:rPr>
              <a:t>: Degree Percentage</a:t>
            </a:r>
          </a:p>
          <a:p>
            <a:endParaRPr lang="en-CA" dirty="0"/>
          </a:p>
        </p:txBody>
      </p:sp>
      <p:sp>
        <p:nvSpPr>
          <p:cNvPr id="4" name="Content Placeholder 3">
            <a:extLst>
              <a:ext uri="{FF2B5EF4-FFF2-40B4-BE49-F238E27FC236}">
                <a16:creationId xmlns:a16="http://schemas.microsoft.com/office/drawing/2014/main" id="{21382D88-9FF3-4277-BFBB-DB0290F96FB9}"/>
              </a:ext>
            </a:extLst>
          </p:cNvPr>
          <p:cNvSpPr>
            <a:spLocks noGrp="1"/>
          </p:cNvSpPr>
          <p:nvPr>
            <p:ph sz="half" idx="2"/>
          </p:nvPr>
        </p:nvSpPr>
        <p:spPr>
          <a:xfrm>
            <a:off x="6217920" y="1965002"/>
            <a:ext cx="4937760" cy="4197259"/>
          </a:xfrm>
        </p:spPr>
        <p:txBody>
          <a:bodyPr>
            <a:normAutofit fontScale="92500" lnSpcReduction="20000"/>
          </a:bodyPr>
          <a:lstStyle/>
          <a:p>
            <a:pPr marL="342900" lvl="0" indent="-342900">
              <a:lnSpc>
                <a:spcPct val="107000"/>
              </a:lnSpc>
              <a:spcAft>
                <a:spcPts val="0"/>
              </a:spcAft>
              <a:buFont typeface="Symbol" panose="05050102010706020507" pitchFamily="18" charset="2"/>
              <a:buChar char=""/>
            </a:pPr>
            <a:r>
              <a:rPr lang="en-CA" sz="1800" dirty="0" err="1">
                <a:effectLst/>
                <a:latin typeface="Calibri" panose="020F0502020204030204" pitchFamily="34" charset="0"/>
                <a:ea typeface="Calibri" panose="020F0502020204030204" pitchFamily="34" charset="0"/>
                <a:cs typeface="Times New Roman" panose="02020603050405020304" pitchFamily="18" charset="0"/>
              </a:rPr>
              <a:t>degree_t</a:t>
            </a:r>
            <a:r>
              <a:rPr lang="en-CA" sz="1800" dirty="0">
                <a:effectLst/>
                <a:latin typeface="Calibri" panose="020F0502020204030204" pitchFamily="34" charset="0"/>
                <a:ea typeface="Calibri" panose="020F0502020204030204" pitchFamily="34" charset="0"/>
                <a:cs typeface="Times New Roman" panose="02020603050405020304" pitchFamily="18" charset="0"/>
              </a:rPr>
              <a:t>: Under Graduation degree type (Field of education)</a:t>
            </a:r>
          </a:p>
          <a:p>
            <a:pPr marL="342900" lvl="0" indent="-342900">
              <a:lnSpc>
                <a:spcPct val="107000"/>
              </a:lnSpc>
              <a:spcAft>
                <a:spcPts val="0"/>
              </a:spcAft>
              <a:buFont typeface="Symbol" panose="05050102010706020507" pitchFamily="18" charset="2"/>
              <a:buChar char=""/>
            </a:pPr>
            <a:r>
              <a:rPr lang="en-CA" sz="1800" dirty="0" err="1">
                <a:effectLst/>
                <a:latin typeface="Calibri" panose="020F0502020204030204" pitchFamily="34" charset="0"/>
                <a:ea typeface="Calibri" panose="020F0502020204030204" pitchFamily="34" charset="0"/>
                <a:cs typeface="Times New Roman" panose="02020603050405020304" pitchFamily="18" charset="0"/>
              </a:rPr>
              <a:t>workex</a:t>
            </a:r>
            <a:r>
              <a:rPr lang="en-CA" sz="1800" dirty="0">
                <a:effectLst/>
                <a:latin typeface="Calibri" panose="020F0502020204030204" pitchFamily="34" charset="0"/>
                <a:ea typeface="Calibri" panose="020F0502020204030204" pitchFamily="34" charset="0"/>
                <a:cs typeface="Times New Roman" panose="02020603050405020304" pitchFamily="18" charset="0"/>
              </a:rPr>
              <a:t>: Record of previous work experience (Yes / No)</a:t>
            </a:r>
          </a:p>
          <a:p>
            <a:pPr marL="342900" lvl="0" indent="-342900">
              <a:lnSpc>
                <a:spcPct val="107000"/>
              </a:lnSpc>
              <a:spcAft>
                <a:spcPts val="0"/>
              </a:spcAft>
              <a:buFont typeface="Symbol" panose="05050102010706020507" pitchFamily="18" charset="2"/>
              <a:buChar char=""/>
            </a:pPr>
            <a:r>
              <a:rPr lang="en-CA"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etest_p</a:t>
            </a:r>
            <a:r>
              <a:rPr lang="en-CA" sz="1800" dirty="0">
                <a:effectLst/>
                <a:latin typeface="Calibri" panose="020F0502020204030204" pitchFamily="34" charset="0"/>
                <a:ea typeface="Calibri" panose="020F0502020204030204" pitchFamily="34" charset="0"/>
                <a:cs typeface="Times New Roman" panose="02020603050405020304" pitchFamily="18" charset="0"/>
              </a:rPr>
              <a:t>: Employability test percentage (conducted by college)</a:t>
            </a:r>
          </a:p>
          <a:p>
            <a:pPr marL="342900" lvl="0" indent="-342900">
              <a:lnSpc>
                <a:spcPct val="107000"/>
              </a:lnSpc>
              <a:spcAft>
                <a:spcPts val="0"/>
              </a:spcAft>
              <a:buFont typeface="Symbol" panose="05050102010706020507" pitchFamily="18" charset="2"/>
              <a:buChar char=""/>
            </a:pPr>
            <a:r>
              <a:rPr lang="en-CA" sz="1800" dirty="0">
                <a:effectLst/>
                <a:latin typeface="Calibri" panose="020F0502020204030204" pitchFamily="34" charset="0"/>
                <a:ea typeface="Calibri" panose="020F0502020204030204" pitchFamily="34" charset="0"/>
                <a:cs typeface="Times New Roman" panose="02020603050405020304" pitchFamily="18" charset="0"/>
              </a:rPr>
              <a:t>specialisation: Post Graduation (MBA) specialization (</a:t>
            </a:r>
            <a:r>
              <a:rPr lang="en-CA" sz="1800" dirty="0" err="1">
                <a:effectLst/>
                <a:latin typeface="Calibri" panose="020F0502020204030204" pitchFamily="34" charset="0"/>
                <a:ea typeface="Calibri" panose="020F0502020204030204" pitchFamily="34" charset="0"/>
                <a:cs typeface="Times New Roman" panose="02020603050405020304" pitchFamily="18" charset="0"/>
              </a:rPr>
              <a:t>Mkt&amp;Fn</a:t>
            </a:r>
            <a:r>
              <a:rPr lang="en-CA" sz="1800" dirty="0">
                <a:effectLst/>
                <a:latin typeface="Calibri" panose="020F0502020204030204" pitchFamily="34" charset="0"/>
                <a:ea typeface="Calibri" panose="020F0502020204030204" pitchFamily="34" charset="0"/>
                <a:cs typeface="Times New Roman" panose="02020603050405020304" pitchFamily="18" charset="0"/>
              </a:rPr>
              <a:t> / Mkt &amp;HR)</a:t>
            </a:r>
          </a:p>
          <a:p>
            <a:pPr marL="342900" lvl="0" indent="-342900">
              <a:lnSpc>
                <a:spcPct val="107000"/>
              </a:lnSpc>
              <a:spcAft>
                <a:spcPts val="0"/>
              </a:spcAft>
              <a:buFont typeface="Symbol" panose="05050102010706020507" pitchFamily="18" charset="2"/>
              <a:buChar char=""/>
            </a:pPr>
            <a:r>
              <a:rPr lang="en-CA"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mba_p</a:t>
            </a:r>
            <a:r>
              <a:rPr lang="en-CA" sz="1800" dirty="0">
                <a:effectLst/>
                <a:latin typeface="Calibri" panose="020F0502020204030204" pitchFamily="34" charset="0"/>
                <a:ea typeface="Calibri" panose="020F0502020204030204" pitchFamily="34" charset="0"/>
                <a:cs typeface="Times New Roman" panose="02020603050405020304" pitchFamily="18" charset="0"/>
              </a:rPr>
              <a:t>: MBA percentage</a:t>
            </a:r>
          </a:p>
          <a:p>
            <a:pPr marL="342900" lvl="0" indent="-342900">
              <a:lnSpc>
                <a:spcPct val="107000"/>
              </a:lnSpc>
              <a:spcAft>
                <a:spcPts val="0"/>
              </a:spcAft>
              <a:buFont typeface="Symbol" panose="05050102010706020507" pitchFamily="18" charset="2"/>
              <a:buChar char=""/>
            </a:pPr>
            <a:r>
              <a:rPr lang="en-CA" sz="1800" dirty="0">
                <a:effectLst/>
                <a:latin typeface="Calibri" panose="020F0502020204030204" pitchFamily="34" charset="0"/>
                <a:ea typeface="Calibri" panose="020F0502020204030204" pitchFamily="34" charset="0"/>
                <a:cs typeface="Times New Roman" panose="02020603050405020304" pitchFamily="18" charset="0"/>
              </a:rPr>
              <a:t>status: Status of placement (Placed / Not Placed)</a:t>
            </a:r>
          </a:p>
          <a:p>
            <a:pPr marL="342900" lvl="0" indent="-342900">
              <a:lnSpc>
                <a:spcPct val="107000"/>
              </a:lnSpc>
              <a:spcAft>
                <a:spcPts val="800"/>
              </a:spcAft>
              <a:buFont typeface="Symbol" panose="05050102010706020507" pitchFamily="18" charset="2"/>
              <a:buChar char=""/>
            </a:pPr>
            <a:r>
              <a:rPr lang="en-CA"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salary</a:t>
            </a:r>
            <a:r>
              <a:rPr lang="en-CA" sz="1800" dirty="0">
                <a:effectLst/>
                <a:latin typeface="Calibri" panose="020F0502020204030204" pitchFamily="34" charset="0"/>
                <a:ea typeface="Calibri" panose="020F0502020204030204" pitchFamily="34" charset="0"/>
                <a:cs typeface="Times New Roman" panose="02020603050405020304" pitchFamily="18" charset="0"/>
              </a:rPr>
              <a:t>: Annual salary offered by corporate to candidates who were placed</a:t>
            </a:r>
          </a:p>
          <a:p>
            <a:endParaRPr lang="en-CA" dirty="0"/>
          </a:p>
        </p:txBody>
      </p:sp>
      <p:sp>
        <p:nvSpPr>
          <p:cNvPr id="8" name="Slide Number Placeholder 7">
            <a:extLst>
              <a:ext uri="{FF2B5EF4-FFF2-40B4-BE49-F238E27FC236}">
                <a16:creationId xmlns:a16="http://schemas.microsoft.com/office/drawing/2014/main" id="{44A34067-8157-4126-A407-83CF7D40DF41}"/>
              </a:ext>
            </a:extLst>
          </p:cNvPr>
          <p:cNvSpPr>
            <a:spLocks noGrp="1"/>
          </p:cNvSpPr>
          <p:nvPr>
            <p:ph type="sldNum" sz="quarter" idx="12"/>
          </p:nvPr>
        </p:nvSpPr>
        <p:spPr/>
        <p:txBody>
          <a:bodyPr/>
          <a:lstStyle/>
          <a:p>
            <a:fld id="{2CB82EAB-37AB-4C8B-83B2-E41DEE5D2973}" type="slidenum">
              <a:rPr lang="en-CA" smtClean="0"/>
              <a:t>4</a:t>
            </a:fld>
            <a:endParaRPr lang="en-CA" dirty="0"/>
          </a:p>
        </p:txBody>
      </p:sp>
    </p:spTree>
    <p:extLst>
      <p:ext uri="{BB962C8B-B14F-4D97-AF65-F5344CB8AC3E}">
        <p14:creationId xmlns:p14="http://schemas.microsoft.com/office/powerpoint/2010/main" val="412654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5979A-6528-4258-BF95-DD0D37C662F9}"/>
              </a:ext>
            </a:extLst>
          </p:cNvPr>
          <p:cNvSpPr>
            <a:spLocks noGrp="1"/>
          </p:cNvSpPr>
          <p:nvPr>
            <p:ph type="title"/>
          </p:nvPr>
        </p:nvSpPr>
        <p:spPr>
          <a:xfrm>
            <a:off x="1225824" y="2128655"/>
            <a:ext cx="10058400" cy="1450757"/>
          </a:xfrm>
        </p:spPr>
        <p:txBody>
          <a:bodyPr/>
          <a:lstStyle/>
          <a:p>
            <a:r>
              <a:rPr lang="en-CA" dirty="0"/>
              <a:t>Exploratory Data Analysis</a:t>
            </a:r>
          </a:p>
        </p:txBody>
      </p:sp>
      <p:sp>
        <p:nvSpPr>
          <p:cNvPr id="6" name="Slide Number Placeholder 5">
            <a:extLst>
              <a:ext uri="{FF2B5EF4-FFF2-40B4-BE49-F238E27FC236}">
                <a16:creationId xmlns:a16="http://schemas.microsoft.com/office/drawing/2014/main" id="{B8B92C2F-7CAE-45EF-9623-3EB2962E457B}"/>
              </a:ext>
            </a:extLst>
          </p:cNvPr>
          <p:cNvSpPr>
            <a:spLocks noGrp="1"/>
          </p:cNvSpPr>
          <p:nvPr>
            <p:ph type="sldNum" sz="quarter" idx="12"/>
          </p:nvPr>
        </p:nvSpPr>
        <p:spPr/>
        <p:txBody>
          <a:bodyPr/>
          <a:lstStyle/>
          <a:p>
            <a:fld id="{2CB82EAB-37AB-4C8B-83B2-E41DEE5D2973}" type="slidenum">
              <a:rPr lang="en-CA" smtClean="0"/>
              <a:t>5</a:t>
            </a:fld>
            <a:endParaRPr lang="en-CA"/>
          </a:p>
        </p:txBody>
      </p:sp>
    </p:spTree>
    <p:extLst>
      <p:ext uri="{BB962C8B-B14F-4D97-AF65-F5344CB8AC3E}">
        <p14:creationId xmlns:p14="http://schemas.microsoft.com/office/powerpoint/2010/main" val="2817023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3929ED-C690-42DA-856A-FC25421E9E5A}"/>
              </a:ext>
            </a:extLst>
          </p:cNvPr>
          <p:cNvSpPr>
            <a:spLocks noGrp="1"/>
          </p:cNvSpPr>
          <p:nvPr>
            <p:ph type="sldNum" sz="quarter" idx="12"/>
          </p:nvPr>
        </p:nvSpPr>
        <p:spPr/>
        <p:txBody>
          <a:bodyPr/>
          <a:lstStyle/>
          <a:p>
            <a:fld id="{2CB82EAB-37AB-4C8B-83B2-E41DEE5D2973}" type="slidenum">
              <a:rPr lang="en-CA" smtClean="0"/>
              <a:t>6</a:t>
            </a:fld>
            <a:endParaRPr lang="en-CA"/>
          </a:p>
        </p:txBody>
      </p:sp>
      <p:pic>
        <p:nvPicPr>
          <p:cNvPr id="3" name="Picture 2">
            <a:extLst>
              <a:ext uri="{FF2B5EF4-FFF2-40B4-BE49-F238E27FC236}">
                <a16:creationId xmlns:a16="http://schemas.microsoft.com/office/drawing/2014/main" id="{DFAFBB0B-50B2-4C83-B2AB-9DE9A09397AB}"/>
              </a:ext>
            </a:extLst>
          </p:cNvPr>
          <p:cNvPicPr/>
          <p:nvPr/>
        </p:nvPicPr>
        <p:blipFill>
          <a:blip r:embed="rId2"/>
          <a:stretch>
            <a:fillRect/>
          </a:stretch>
        </p:blipFill>
        <p:spPr>
          <a:xfrm>
            <a:off x="730481" y="845792"/>
            <a:ext cx="5753686" cy="5166415"/>
          </a:xfrm>
          <a:prstGeom prst="rect">
            <a:avLst/>
          </a:prstGeom>
        </p:spPr>
      </p:pic>
      <p:sp>
        <p:nvSpPr>
          <p:cNvPr id="5" name="TextBox 4">
            <a:extLst>
              <a:ext uri="{FF2B5EF4-FFF2-40B4-BE49-F238E27FC236}">
                <a16:creationId xmlns:a16="http://schemas.microsoft.com/office/drawing/2014/main" id="{9642C184-A86B-44F9-AE6C-F145BA304FD1}"/>
              </a:ext>
            </a:extLst>
          </p:cNvPr>
          <p:cNvSpPr txBox="1"/>
          <p:nvPr/>
        </p:nvSpPr>
        <p:spPr>
          <a:xfrm>
            <a:off x="7381462" y="1575074"/>
            <a:ext cx="4358354" cy="1200329"/>
          </a:xfrm>
          <a:prstGeom prst="rect">
            <a:avLst/>
          </a:prstGeom>
          <a:noFill/>
        </p:spPr>
        <p:txBody>
          <a:bodyPr wrap="square" rtlCol="0">
            <a:spAutoFit/>
          </a:bodyPr>
          <a:lstStyle/>
          <a:p>
            <a:pPr marL="285750" indent="-285750">
              <a:buFont typeface="Arial" panose="020B0604020202020204" pitchFamily="34" charset="0"/>
              <a:buChar char="•"/>
            </a:pPr>
            <a:r>
              <a:rPr lang="en-CA" dirty="0"/>
              <a:t>More students were placed than not placed</a:t>
            </a:r>
          </a:p>
          <a:p>
            <a:pPr marL="285750" indent="-285750">
              <a:buFont typeface="Arial" panose="020B0604020202020204" pitchFamily="34" charset="0"/>
              <a:buChar char="•"/>
            </a:pPr>
            <a:r>
              <a:rPr lang="en-CA" sz="1800" dirty="0">
                <a:effectLst/>
                <a:latin typeface="Calibri" panose="020F0502020204030204" pitchFamily="34" charset="0"/>
                <a:ea typeface="Calibri" panose="020F0502020204030204" pitchFamily="34" charset="0"/>
                <a:cs typeface="Times New Roman" panose="02020603050405020304" pitchFamily="18" charset="0"/>
              </a:rPr>
              <a:t>Not Placed: ~31%, Placed: ~69%.</a:t>
            </a:r>
            <a:endParaRPr lang="en-CA" dirty="0"/>
          </a:p>
          <a:p>
            <a:endParaRPr lang="en-CA" dirty="0"/>
          </a:p>
        </p:txBody>
      </p:sp>
    </p:spTree>
    <p:extLst>
      <p:ext uri="{BB962C8B-B14F-4D97-AF65-F5344CB8AC3E}">
        <p14:creationId xmlns:p14="http://schemas.microsoft.com/office/powerpoint/2010/main" val="2939304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3929ED-C690-42DA-856A-FC25421E9E5A}"/>
              </a:ext>
            </a:extLst>
          </p:cNvPr>
          <p:cNvSpPr>
            <a:spLocks noGrp="1"/>
          </p:cNvSpPr>
          <p:nvPr>
            <p:ph type="sldNum" sz="quarter" idx="12"/>
          </p:nvPr>
        </p:nvSpPr>
        <p:spPr/>
        <p:txBody>
          <a:bodyPr/>
          <a:lstStyle/>
          <a:p>
            <a:fld id="{2CB82EAB-37AB-4C8B-83B2-E41DEE5D2973}" type="slidenum">
              <a:rPr lang="en-CA" smtClean="0"/>
              <a:t>7</a:t>
            </a:fld>
            <a:endParaRPr lang="en-CA"/>
          </a:p>
        </p:txBody>
      </p:sp>
      <p:sp>
        <p:nvSpPr>
          <p:cNvPr id="6" name="TextBox 5">
            <a:extLst>
              <a:ext uri="{FF2B5EF4-FFF2-40B4-BE49-F238E27FC236}">
                <a16:creationId xmlns:a16="http://schemas.microsoft.com/office/drawing/2014/main" id="{29239D9A-4102-47C7-BD32-F7E659442535}"/>
              </a:ext>
            </a:extLst>
          </p:cNvPr>
          <p:cNvSpPr txBox="1"/>
          <p:nvPr/>
        </p:nvSpPr>
        <p:spPr>
          <a:xfrm>
            <a:off x="7010400" y="1932885"/>
            <a:ext cx="4452730" cy="1477328"/>
          </a:xfrm>
          <a:prstGeom prst="rect">
            <a:avLst/>
          </a:prstGeom>
          <a:noFill/>
        </p:spPr>
        <p:txBody>
          <a:bodyPr wrap="square" rtlCol="0">
            <a:spAutoFit/>
          </a:bodyPr>
          <a:lstStyle/>
          <a:p>
            <a:pPr marL="285750" indent="-285750">
              <a:buFont typeface="Arial" panose="020B0604020202020204" pitchFamily="34" charset="0"/>
              <a:buChar char="•"/>
            </a:pPr>
            <a:r>
              <a:rPr lang="en-CA" dirty="0"/>
              <a:t>Annual salaries for students who received an offer (currency: Rupees).</a:t>
            </a:r>
          </a:p>
          <a:p>
            <a:pPr marL="285750" indent="-285750">
              <a:buFont typeface="Arial" panose="020B0604020202020204" pitchFamily="34" charset="0"/>
              <a:buChar char="•"/>
            </a:pPr>
            <a:r>
              <a:rPr lang="en-CA" sz="1800" dirty="0">
                <a:effectLst/>
                <a:latin typeface="Calibri" panose="020F0502020204030204" pitchFamily="34" charset="0"/>
                <a:ea typeface="Calibri" panose="020F0502020204030204" pitchFamily="34" charset="0"/>
                <a:cs typeface="Times New Roman" panose="02020603050405020304" pitchFamily="18" charset="0"/>
              </a:rPr>
              <a:t>Range from approx. Rs.200,000 to Rs.950,000.</a:t>
            </a:r>
          </a:p>
          <a:p>
            <a:pPr marL="285750" indent="-285750">
              <a:buFont typeface="Arial" panose="020B0604020202020204" pitchFamily="34" charset="0"/>
              <a:buChar char="•"/>
            </a:pPr>
            <a:r>
              <a:rPr lang="en-CA" dirty="0">
                <a:latin typeface="Calibri" panose="020F0502020204030204" pitchFamily="34" charset="0"/>
                <a:ea typeface="Calibri" panose="020F0502020204030204" pitchFamily="34" charset="0"/>
                <a:cs typeface="Times New Roman" panose="02020603050405020304" pitchFamily="18" charset="0"/>
              </a:rPr>
              <a:t>M</a:t>
            </a:r>
            <a:r>
              <a:rPr lang="en-CA" sz="1800" dirty="0">
                <a:effectLst/>
                <a:latin typeface="Calibri" panose="020F0502020204030204" pitchFamily="34" charset="0"/>
                <a:ea typeface="Calibri" panose="020F0502020204030204" pitchFamily="34" charset="0"/>
                <a:cs typeface="Times New Roman" panose="02020603050405020304" pitchFamily="18" charset="0"/>
              </a:rPr>
              <a:t>edian salary is Rs.265,000.</a:t>
            </a:r>
            <a:endParaRPr lang="en-CA" dirty="0"/>
          </a:p>
        </p:txBody>
      </p:sp>
      <p:pic>
        <p:nvPicPr>
          <p:cNvPr id="7" name="Picture 6">
            <a:extLst>
              <a:ext uri="{FF2B5EF4-FFF2-40B4-BE49-F238E27FC236}">
                <a16:creationId xmlns:a16="http://schemas.microsoft.com/office/drawing/2014/main" id="{133098C3-FEF8-473F-87CB-3CE60702F712}"/>
              </a:ext>
            </a:extLst>
          </p:cNvPr>
          <p:cNvPicPr>
            <a:picLocks noChangeAspect="1"/>
          </p:cNvPicPr>
          <p:nvPr/>
        </p:nvPicPr>
        <p:blipFill>
          <a:blip r:embed="rId2"/>
          <a:stretch>
            <a:fillRect/>
          </a:stretch>
        </p:blipFill>
        <p:spPr>
          <a:xfrm>
            <a:off x="979517" y="810245"/>
            <a:ext cx="5495476" cy="4837065"/>
          </a:xfrm>
          <a:prstGeom prst="rect">
            <a:avLst/>
          </a:prstGeom>
        </p:spPr>
      </p:pic>
    </p:spTree>
    <p:extLst>
      <p:ext uri="{BB962C8B-B14F-4D97-AF65-F5344CB8AC3E}">
        <p14:creationId xmlns:p14="http://schemas.microsoft.com/office/powerpoint/2010/main" val="3816567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88A2F11-35E7-40D8-9D77-929CB70D909B}"/>
              </a:ext>
            </a:extLst>
          </p:cNvPr>
          <p:cNvSpPr>
            <a:spLocks noGrp="1"/>
          </p:cNvSpPr>
          <p:nvPr>
            <p:ph type="title"/>
          </p:nvPr>
        </p:nvSpPr>
        <p:spPr>
          <a:xfrm>
            <a:off x="1097280" y="286603"/>
            <a:ext cx="10058400" cy="1359317"/>
          </a:xfrm>
        </p:spPr>
        <p:txBody>
          <a:bodyPr>
            <a:normAutofit/>
          </a:bodyPr>
          <a:lstStyle/>
          <a:p>
            <a:r>
              <a:rPr lang="en-CA" sz="3600" dirty="0"/>
              <a:t>Based on superficial inspection of the variables, the following hypotheses have been formed</a:t>
            </a:r>
          </a:p>
        </p:txBody>
      </p:sp>
      <p:sp>
        <p:nvSpPr>
          <p:cNvPr id="12" name="Text Placeholder 11">
            <a:extLst>
              <a:ext uri="{FF2B5EF4-FFF2-40B4-BE49-F238E27FC236}">
                <a16:creationId xmlns:a16="http://schemas.microsoft.com/office/drawing/2014/main" id="{82894935-452C-44C9-90DA-515AD8DA61B2}"/>
              </a:ext>
            </a:extLst>
          </p:cNvPr>
          <p:cNvSpPr>
            <a:spLocks noGrp="1"/>
          </p:cNvSpPr>
          <p:nvPr>
            <p:ph type="body" idx="1"/>
          </p:nvPr>
        </p:nvSpPr>
        <p:spPr/>
        <p:txBody>
          <a:bodyPr/>
          <a:lstStyle/>
          <a:p>
            <a:r>
              <a:rPr lang="en-CA" dirty="0"/>
              <a:t>Variables likely to influence status</a:t>
            </a:r>
          </a:p>
        </p:txBody>
      </p:sp>
      <p:sp>
        <p:nvSpPr>
          <p:cNvPr id="13" name="Content Placeholder 12">
            <a:extLst>
              <a:ext uri="{FF2B5EF4-FFF2-40B4-BE49-F238E27FC236}">
                <a16:creationId xmlns:a16="http://schemas.microsoft.com/office/drawing/2014/main" id="{E899A673-D2B7-429F-85E9-9201E56FEE60}"/>
              </a:ext>
            </a:extLst>
          </p:cNvPr>
          <p:cNvSpPr>
            <a:spLocks noGrp="1"/>
          </p:cNvSpPr>
          <p:nvPr>
            <p:ph sz="half" idx="2"/>
          </p:nvPr>
        </p:nvSpPr>
        <p:spPr/>
        <p:txBody>
          <a:bodyPr/>
          <a:lstStyle/>
          <a:p>
            <a:pPr>
              <a:buFont typeface="Arial" panose="020B0604020202020204" pitchFamily="34" charset="0"/>
              <a:buChar char="•"/>
            </a:pPr>
            <a:r>
              <a:rPr lang="en-CA" dirty="0"/>
              <a:t> </a:t>
            </a:r>
            <a:r>
              <a:rPr lang="en-CA" dirty="0" err="1"/>
              <a:t>mba_p</a:t>
            </a:r>
            <a:endParaRPr lang="en-CA" dirty="0"/>
          </a:p>
          <a:p>
            <a:pPr>
              <a:buFont typeface="Arial" panose="020B0604020202020204" pitchFamily="34" charset="0"/>
              <a:buChar char="•"/>
            </a:pPr>
            <a:r>
              <a:rPr lang="en-CA" dirty="0"/>
              <a:t> specialisation</a:t>
            </a:r>
          </a:p>
          <a:p>
            <a:pPr>
              <a:buFont typeface="Arial" panose="020B0604020202020204" pitchFamily="34" charset="0"/>
              <a:buChar char="•"/>
            </a:pPr>
            <a:r>
              <a:rPr lang="en-CA" dirty="0"/>
              <a:t> </a:t>
            </a:r>
            <a:r>
              <a:rPr lang="en-CA" dirty="0" err="1"/>
              <a:t>etest_p</a:t>
            </a:r>
            <a:endParaRPr lang="en-CA" dirty="0"/>
          </a:p>
          <a:p>
            <a:pPr>
              <a:buFont typeface="Arial" panose="020B0604020202020204" pitchFamily="34" charset="0"/>
              <a:buChar char="•"/>
            </a:pPr>
            <a:r>
              <a:rPr lang="en-CA" dirty="0"/>
              <a:t> </a:t>
            </a:r>
            <a:r>
              <a:rPr lang="en-CA" dirty="0" err="1"/>
              <a:t>workex</a:t>
            </a:r>
            <a:endParaRPr lang="en-CA" dirty="0"/>
          </a:p>
          <a:p>
            <a:pPr>
              <a:buFont typeface="Arial" panose="020B0604020202020204" pitchFamily="34" charset="0"/>
              <a:buChar char="•"/>
            </a:pPr>
            <a:r>
              <a:rPr lang="en-CA" dirty="0"/>
              <a:t> </a:t>
            </a:r>
            <a:r>
              <a:rPr lang="en-CA" dirty="0" err="1"/>
              <a:t>degree_p</a:t>
            </a:r>
            <a:endParaRPr lang="en-CA" dirty="0"/>
          </a:p>
          <a:p>
            <a:pPr>
              <a:buFont typeface="Arial" panose="020B0604020202020204" pitchFamily="34" charset="0"/>
              <a:buChar char="•"/>
            </a:pPr>
            <a:r>
              <a:rPr lang="en-CA" dirty="0"/>
              <a:t> </a:t>
            </a:r>
            <a:r>
              <a:rPr lang="en-CA" dirty="0" err="1"/>
              <a:t>degree_t</a:t>
            </a:r>
            <a:endParaRPr lang="en-CA" dirty="0"/>
          </a:p>
        </p:txBody>
      </p:sp>
      <p:sp>
        <p:nvSpPr>
          <p:cNvPr id="14" name="Text Placeholder 13">
            <a:extLst>
              <a:ext uri="{FF2B5EF4-FFF2-40B4-BE49-F238E27FC236}">
                <a16:creationId xmlns:a16="http://schemas.microsoft.com/office/drawing/2014/main" id="{CAD6E3EA-DADF-45EA-8B24-A48C4606D843}"/>
              </a:ext>
            </a:extLst>
          </p:cNvPr>
          <p:cNvSpPr>
            <a:spLocks noGrp="1"/>
          </p:cNvSpPr>
          <p:nvPr>
            <p:ph type="body" sz="quarter" idx="3"/>
          </p:nvPr>
        </p:nvSpPr>
        <p:spPr/>
        <p:txBody>
          <a:bodyPr/>
          <a:lstStyle/>
          <a:p>
            <a:r>
              <a:rPr lang="en-CA" dirty="0"/>
              <a:t>Variable unlikely to influence status</a:t>
            </a:r>
          </a:p>
        </p:txBody>
      </p:sp>
      <p:sp>
        <p:nvSpPr>
          <p:cNvPr id="15" name="Content Placeholder 14">
            <a:extLst>
              <a:ext uri="{FF2B5EF4-FFF2-40B4-BE49-F238E27FC236}">
                <a16:creationId xmlns:a16="http://schemas.microsoft.com/office/drawing/2014/main" id="{620FC6B7-0116-4B4F-B12F-AE092E286B72}"/>
              </a:ext>
            </a:extLst>
          </p:cNvPr>
          <p:cNvSpPr>
            <a:spLocks noGrp="1"/>
          </p:cNvSpPr>
          <p:nvPr>
            <p:ph sz="quarter" idx="4"/>
          </p:nvPr>
        </p:nvSpPr>
        <p:spPr/>
        <p:txBody>
          <a:bodyPr/>
          <a:lstStyle/>
          <a:p>
            <a:pPr>
              <a:buFont typeface="Arial" panose="020B0604020202020204" pitchFamily="34" charset="0"/>
              <a:buChar char="•"/>
            </a:pPr>
            <a:r>
              <a:rPr lang="en-CA" dirty="0"/>
              <a:t> gender</a:t>
            </a:r>
          </a:p>
          <a:p>
            <a:pPr>
              <a:buFont typeface="Arial" panose="020B0604020202020204" pitchFamily="34" charset="0"/>
              <a:buChar char="•"/>
            </a:pPr>
            <a:r>
              <a:rPr lang="en-CA" dirty="0"/>
              <a:t> </a:t>
            </a:r>
            <a:r>
              <a:rPr lang="en-CA" dirty="0" err="1"/>
              <a:t>ssc_p</a:t>
            </a:r>
            <a:endParaRPr lang="en-CA" dirty="0"/>
          </a:p>
          <a:p>
            <a:pPr>
              <a:buFont typeface="Arial" panose="020B0604020202020204" pitchFamily="34" charset="0"/>
              <a:buChar char="•"/>
            </a:pPr>
            <a:r>
              <a:rPr lang="en-CA" dirty="0"/>
              <a:t> </a:t>
            </a:r>
            <a:r>
              <a:rPr lang="en-CA" dirty="0" err="1"/>
              <a:t>ssc_b</a:t>
            </a:r>
            <a:endParaRPr lang="en-CA" dirty="0"/>
          </a:p>
          <a:p>
            <a:pPr>
              <a:buFont typeface="Arial" panose="020B0604020202020204" pitchFamily="34" charset="0"/>
              <a:buChar char="•"/>
            </a:pPr>
            <a:r>
              <a:rPr lang="en-CA" dirty="0"/>
              <a:t> </a:t>
            </a:r>
            <a:r>
              <a:rPr lang="en-CA" dirty="0" err="1"/>
              <a:t>hsc_p</a:t>
            </a:r>
            <a:endParaRPr lang="en-CA" dirty="0"/>
          </a:p>
          <a:p>
            <a:pPr>
              <a:buFont typeface="Arial" panose="020B0604020202020204" pitchFamily="34" charset="0"/>
              <a:buChar char="•"/>
            </a:pPr>
            <a:r>
              <a:rPr lang="en-CA" dirty="0"/>
              <a:t> </a:t>
            </a:r>
            <a:r>
              <a:rPr lang="en-CA" dirty="0" err="1"/>
              <a:t>hsc_b</a:t>
            </a:r>
            <a:endParaRPr lang="en-CA" dirty="0"/>
          </a:p>
          <a:p>
            <a:pPr>
              <a:buFont typeface="Arial" panose="020B0604020202020204" pitchFamily="34" charset="0"/>
              <a:buChar char="•"/>
            </a:pPr>
            <a:r>
              <a:rPr lang="en-CA" dirty="0"/>
              <a:t> </a:t>
            </a:r>
            <a:r>
              <a:rPr lang="en-CA" dirty="0" err="1"/>
              <a:t>hsc_s</a:t>
            </a:r>
            <a:endParaRPr lang="en-CA" dirty="0"/>
          </a:p>
        </p:txBody>
      </p:sp>
      <p:sp>
        <p:nvSpPr>
          <p:cNvPr id="2" name="Slide Number Placeholder 1">
            <a:extLst>
              <a:ext uri="{FF2B5EF4-FFF2-40B4-BE49-F238E27FC236}">
                <a16:creationId xmlns:a16="http://schemas.microsoft.com/office/drawing/2014/main" id="{BBF0A2DF-47A7-4F86-8B4E-4042CD2CE7F4}"/>
              </a:ext>
            </a:extLst>
          </p:cNvPr>
          <p:cNvSpPr>
            <a:spLocks noGrp="1"/>
          </p:cNvSpPr>
          <p:nvPr>
            <p:ph type="sldNum" sz="quarter" idx="12"/>
          </p:nvPr>
        </p:nvSpPr>
        <p:spPr/>
        <p:txBody>
          <a:bodyPr/>
          <a:lstStyle/>
          <a:p>
            <a:fld id="{2CB82EAB-37AB-4C8B-83B2-E41DEE5D2973}" type="slidenum">
              <a:rPr lang="en-CA" smtClean="0"/>
              <a:t>8</a:t>
            </a:fld>
            <a:endParaRPr lang="en-CA"/>
          </a:p>
        </p:txBody>
      </p:sp>
    </p:spTree>
    <p:extLst>
      <p:ext uri="{BB962C8B-B14F-4D97-AF65-F5344CB8AC3E}">
        <p14:creationId xmlns:p14="http://schemas.microsoft.com/office/powerpoint/2010/main" val="1321973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44C5A9E5-0F35-4AA6-AF26-B90A2D47B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2BCBE55-38A1-449A-B106-B2913FBAF6DE}"/>
              </a:ext>
            </a:extLst>
          </p:cNvPr>
          <p:cNvPicPr/>
          <p:nvPr/>
        </p:nvPicPr>
        <p:blipFill>
          <a:blip r:embed="rId2"/>
          <a:stretch>
            <a:fillRect/>
          </a:stretch>
        </p:blipFill>
        <p:spPr>
          <a:xfrm>
            <a:off x="6587070" y="252850"/>
            <a:ext cx="5291666" cy="4555995"/>
          </a:xfrm>
          <a:prstGeom prst="rect">
            <a:avLst/>
          </a:prstGeom>
        </p:spPr>
      </p:pic>
      <p:pic>
        <p:nvPicPr>
          <p:cNvPr id="3" name="Picture 2">
            <a:extLst>
              <a:ext uri="{FF2B5EF4-FFF2-40B4-BE49-F238E27FC236}">
                <a16:creationId xmlns:a16="http://schemas.microsoft.com/office/drawing/2014/main" id="{052A1956-D0C3-4668-8ECC-659B0473E145}"/>
              </a:ext>
            </a:extLst>
          </p:cNvPr>
          <p:cNvPicPr/>
          <p:nvPr/>
        </p:nvPicPr>
        <p:blipFill>
          <a:blip r:embed="rId3"/>
          <a:stretch>
            <a:fillRect/>
          </a:stretch>
        </p:blipFill>
        <p:spPr>
          <a:xfrm>
            <a:off x="313266" y="252851"/>
            <a:ext cx="5291666" cy="4555995"/>
          </a:xfrm>
          <a:prstGeom prst="rect">
            <a:avLst/>
          </a:prstGeom>
        </p:spPr>
      </p:pic>
      <p:sp>
        <p:nvSpPr>
          <p:cNvPr id="16" name="Rectangle 10">
            <a:extLst>
              <a:ext uri="{FF2B5EF4-FFF2-40B4-BE49-F238E27FC236}">
                <a16:creationId xmlns:a16="http://schemas.microsoft.com/office/drawing/2014/main" id="{4D9DB69D-7E48-4FDF-806E-F0B4BF00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2">
            <a:extLst>
              <a:ext uri="{FF2B5EF4-FFF2-40B4-BE49-F238E27FC236}">
                <a16:creationId xmlns:a16="http://schemas.microsoft.com/office/drawing/2014/main" id="{846BF69C-4724-4F8D-8EA6-1487E9C9C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Slide Number Placeholder 1">
            <a:extLst>
              <a:ext uri="{FF2B5EF4-FFF2-40B4-BE49-F238E27FC236}">
                <a16:creationId xmlns:a16="http://schemas.microsoft.com/office/drawing/2014/main" id="{F741D3BD-44CD-4B8A-98AB-339D7128458C}"/>
              </a:ext>
            </a:extLst>
          </p:cNvPr>
          <p:cNvSpPr>
            <a:spLocks noGrp="1"/>
          </p:cNvSpPr>
          <p:nvPr>
            <p:ph type="sldNum" sz="quarter" idx="12"/>
          </p:nvPr>
        </p:nvSpPr>
        <p:spPr>
          <a:xfrm>
            <a:off x="9900458" y="6459785"/>
            <a:ext cx="1312025" cy="365125"/>
          </a:xfrm>
        </p:spPr>
        <p:txBody>
          <a:bodyPr>
            <a:normAutofit/>
          </a:bodyPr>
          <a:lstStyle/>
          <a:p>
            <a:pPr>
              <a:spcAft>
                <a:spcPts val="600"/>
              </a:spcAft>
            </a:pPr>
            <a:fld id="{2CB82EAB-37AB-4C8B-83B2-E41DEE5D2973}" type="slidenum">
              <a:rPr lang="en-CA" smtClean="0"/>
              <a:pPr>
                <a:spcAft>
                  <a:spcPts val="600"/>
                </a:spcAft>
              </a:pPr>
              <a:t>9</a:t>
            </a:fld>
            <a:endParaRPr lang="en-CA"/>
          </a:p>
        </p:txBody>
      </p:sp>
      <p:sp>
        <p:nvSpPr>
          <p:cNvPr id="5" name="TextBox 4">
            <a:extLst>
              <a:ext uri="{FF2B5EF4-FFF2-40B4-BE49-F238E27FC236}">
                <a16:creationId xmlns:a16="http://schemas.microsoft.com/office/drawing/2014/main" id="{FF918EC8-A3CE-4B7F-BAF5-038FB13486DE}"/>
              </a:ext>
            </a:extLst>
          </p:cNvPr>
          <p:cNvSpPr txBox="1"/>
          <p:nvPr/>
        </p:nvSpPr>
        <p:spPr>
          <a:xfrm>
            <a:off x="313266" y="5004793"/>
            <a:ext cx="11565468" cy="1323439"/>
          </a:xfrm>
          <a:prstGeom prst="rect">
            <a:avLst/>
          </a:prstGeom>
          <a:noFill/>
        </p:spPr>
        <p:txBody>
          <a:bodyPr wrap="square" rtlCol="0">
            <a:spAutoFit/>
          </a:bodyPr>
          <a:lstStyle/>
          <a:p>
            <a:pPr marL="285750" indent="-285750">
              <a:buFont typeface="Arial" panose="020B0604020202020204" pitchFamily="34" charset="0"/>
              <a:buChar char="•"/>
            </a:pPr>
            <a:r>
              <a:rPr lang="en-CA" sz="1600" dirty="0"/>
              <a:t>Histogram plot hints that the percentage of placement is larger for students with higher employment test score, but the trend is not evident.</a:t>
            </a:r>
          </a:p>
          <a:p>
            <a:pPr marL="285750" indent="-285750">
              <a:buFont typeface="Arial" panose="020B0604020202020204" pitchFamily="34" charset="0"/>
              <a:buChar char="•"/>
            </a:pPr>
            <a:r>
              <a:rPr lang="en-CA" sz="1600" dirty="0">
                <a:effectLst/>
                <a:latin typeface="Calibri" panose="020F0502020204030204" pitchFamily="34" charset="0"/>
                <a:ea typeface="Calibri" panose="020F0502020204030204" pitchFamily="34" charset="0"/>
                <a:cs typeface="Times New Roman" panose="02020603050405020304" pitchFamily="18" charset="0"/>
              </a:rPr>
              <a:t>Boxplot shows the </a:t>
            </a:r>
            <a:r>
              <a:rPr lang="en-CA" sz="1600" dirty="0" err="1">
                <a:effectLst/>
                <a:latin typeface="Calibri" panose="020F0502020204030204" pitchFamily="34" charset="0"/>
                <a:ea typeface="Calibri" panose="020F0502020204030204" pitchFamily="34" charset="0"/>
                <a:cs typeface="Times New Roman" panose="02020603050405020304" pitchFamily="18" charset="0"/>
              </a:rPr>
              <a:t>etest_p</a:t>
            </a:r>
            <a:r>
              <a:rPr lang="en-CA" sz="1600" dirty="0">
                <a:effectLst/>
                <a:latin typeface="Calibri" panose="020F0502020204030204" pitchFamily="34" charset="0"/>
                <a:ea typeface="Calibri" panose="020F0502020204030204" pitchFamily="34" charset="0"/>
                <a:cs typeface="Times New Roman" panose="02020603050405020304" pitchFamily="18" charset="0"/>
              </a:rPr>
              <a:t> score for students who were not placed in the range 60-76, and for those placed in the range 60-85. Therefore, it is certain that students with high </a:t>
            </a:r>
            <a:r>
              <a:rPr lang="en-CA" sz="1600" dirty="0" err="1">
                <a:effectLst/>
                <a:latin typeface="Calibri" panose="020F0502020204030204" pitchFamily="34" charset="0"/>
                <a:ea typeface="Calibri" panose="020F0502020204030204" pitchFamily="34" charset="0"/>
                <a:cs typeface="Times New Roman" panose="02020603050405020304" pitchFamily="18" charset="0"/>
              </a:rPr>
              <a:t>etest_p</a:t>
            </a:r>
            <a:r>
              <a:rPr lang="en-CA" sz="1600" dirty="0">
                <a:effectLst/>
                <a:latin typeface="Calibri" panose="020F0502020204030204" pitchFamily="34" charset="0"/>
                <a:ea typeface="Calibri" panose="020F0502020204030204" pitchFamily="34" charset="0"/>
                <a:cs typeface="Times New Roman" panose="02020603050405020304" pitchFamily="18" charset="0"/>
              </a:rPr>
              <a:t> scores were placed, but those with scores 60-76 who were also placed, there must be other factors that influenced it.</a:t>
            </a:r>
            <a:endParaRPr lang="en-CA" sz="1600" dirty="0"/>
          </a:p>
        </p:txBody>
      </p:sp>
    </p:spTree>
    <p:extLst>
      <p:ext uri="{BB962C8B-B14F-4D97-AF65-F5344CB8AC3E}">
        <p14:creationId xmlns:p14="http://schemas.microsoft.com/office/powerpoint/2010/main" val="3340428804"/>
      </p:ext>
    </p:extLst>
  </p:cSld>
  <p:clrMapOvr>
    <a:masterClrMapping/>
  </p:clrMapOvr>
</p:sld>
</file>

<file path=ppt/theme/theme1.xml><?xml version="1.0" encoding="utf-8"?>
<a:theme xmlns:a="http://schemas.openxmlformats.org/drawingml/2006/main" name="Retrospect">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1194</Words>
  <Application>Microsoft Office PowerPoint</Application>
  <PresentationFormat>Widescreen</PresentationFormat>
  <Paragraphs>122</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Symbol</vt:lpstr>
      <vt:lpstr>Wingdings</vt:lpstr>
      <vt:lpstr>Retrospect</vt:lpstr>
      <vt:lpstr>Campus Placement Data Analysis</vt:lpstr>
      <vt:lpstr>Contents </vt:lpstr>
      <vt:lpstr>Overview</vt:lpstr>
      <vt:lpstr>List of Variables</vt:lpstr>
      <vt:lpstr>Exploratory Data Analysis</vt:lpstr>
      <vt:lpstr>PowerPoint Presentation</vt:lpstr>
      <vt:lpstr>PowerPoint Presentation</vt:lpstr>
      <vt:lpstr>Based on superficial inspection of the variables, the following hypotheses have been formed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Recap</vt:lpstr>
      <vt:lpstr>PowerPoint Presentation</vt:lpstr>
      <vt:lpstr>PowerPoint Presentation</vt:lpstr>
      <vt:lpstr>PowerPoint Presentation</vt:lpstr>
      <vt:lpstr>PowerPoint Presentation</vt:lpstr>
      <vt:lpstr>PowerPoint Presentation</vt:lpstr>
      <vt:lpstr>PowerPoint Presentation</vt:lpstr>
      <vt:lpstr>EDA Summary</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Placement Data Analysis</dc:title>
  <dc:creator>Sia Bhowmick</dc:creator>
  <cp:lastModifiedBy>Sia Bhowmick</cp:lastModifiedBy>
  <cp:revision>24</cp:revision>
  <dcterms:created xsi:type="dcterms:W3CDTF">2020-07-03T04:24:48Z</dcterms:created>
  <dcterms:modified xsi:type="dcterms:W3CDTF">2020-07-10T20:58:52Z</dcterms:modified>
</cp:coreProperties>
</file>