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6448676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6448676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6448676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6448676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64486766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64486766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64486766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64486766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264486766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264486766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989B7A9-3CD1-58FD-0725-62634CC1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264486766_0_135:notes">
            <a:extLst>
              <a:ext uri="{FF2B5EF4-FFF2-40B4-BE49-F238E27FC236}">
                <a16:creationId xmlns:a16="http://schemas.microsoft.com/office/drawing/2014/main" id="{F699E8E3-C197-BB12-45C8-1B6D593538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264486766_0_135:notes">
            <a:extLst>
              <a:ext uri="{FF2B5EF4-FFF2-40B4-BE49-F238E27FC236}">
                <a16:creationId xmlns:a16="http://schemas.microsoft.com/office/drawing/2014/main" id="{A2929928-EFBB-A997-8D4D-7A5C5903B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1008" y="11464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 dirty="0" err="1"/>
              <a:t>Análise</a:t>
            </a:r>
            <a:r>
              <a:rPr lang="en-GB" sz="3200" dirty="0"/>
              <a:t> do </a:t>
            </a:r>
            <a:r>
              <a:rPr lang="en-GB" sz="3200" dirty="0" err="1"/>
              <a:t>desempenho</a:t>
            </a:r>
            <a:r>
              <a:rPr lang="en-GB" sz="3200" dirty="0"/>
              <a:t> de </a:t>
            </a:r>
            <a:r>
              <a:rPr lang="en-GB" sz="3200" dirty="0" err="1"/>
              <a:t>vendas</a:t>
            </a:r>
            <a:r>
              <a:rPr lang="en-GB" sz="3200" dirty="0"/>
              <a:t> </a:t>
            </a:r>
            <a:endParaRPr sz="32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2206200" y="4353900"/>
            <a:ext cx="4731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Junho - 2025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43475"/>
            <a:ext cx="85206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0070C0"/>
                </a:solidFill>
              </a:rPr>
              <a:t>Objetivo</a:t>
            </a:r>
            <a:r>
              <a:rPr lang="en-GB" sz="1800" b="1" dirty="0">
                <a:solidFill>
                  <a:srgbClr val="0070C0"/>
                </a:solidFill>
              </a:rPr>
              <a:t> da </a:t>
            </a:r>
            <a:r>
              <a:rPr lang="en-GB" sz="1800" b="1" dirty="0" err="1">
                <a:solidFill>
                  <a:srgbClr val="0070C0"/>
                </a:solidFill>
              </a:rPr>
              <a:t>Apresentação</a:t>
            </a:r>
            <a:endParaRPr sz="18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8300" y="823811"/>
            <a:ext cx="8634000" cy="4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434343"/>
                </a:solidFill>
              </a:rPr>
              <a:t>Apresentar</a:t>
            </a:r>
            <a:r>
              <a:rPr lang="en-GB" sz="1200" dirty="0">
                <a:solidFill>
                  <a:srgbClr val="434343"/>
                </a:solidFill>
              </a:rPr>
              <a:t> o </a:t>
            </a:r>
            <a:r>
              <a:rPr lang="en-GB" sz="1200" dirty="0" err="1">
                <a:solidFill>
                  <a:srgbClr val="434343"/>
                </a:solidFill>
              </a:rPr>
              <a:t>perfil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demográfico</a:t>
            </a:r>
            <a:r>
              <a:rPr lang="en-GB" sz="1200" dirty="0">
                <a:solidFill>
                  <a:srgbClr val="434343"/>
                </a:solidFill>
              </a:rPr>
              <a:t> dos </a:t>
            </a:r>
            <a:r>
              <a:rPr lang="en-GB" sz="1200" dirty="0" err="1">
                <a:solidFill>
                  <a:srgbClr val="434343"/>
                </a:solidFill>
              </a:rPr>
              <a:t>clientes</a:t>
            </a:r>
            <a:r>
              <a:rPr lang="en-GB" sz="1200" dirty="0">
                <a:solidFill>
                  <a:srgbClr val="434343"/>
                </a:solidFill>
              </a:rPr>
              <a:t> (</a:t>
            </a:r>
            <a:r>
              <a:rPr lang="en-GB" sz="1200" dirty="0" err="1">
                <a:solidFill>
                  <a:srgbClr val="434343"/>
                </a:solidFill>
              </a:rPr>
              <a:t>faixa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etária</a:t>
            </a:r>
            <a:r>
              <a:rPr lang="en-GB" sz="1200" dirty="0">
                <a:solidFill>
                  <a:srgbClr val="434343"/>
                </a:solidFill>
              </a:rPr>
              <a:t>).</a:t>
            </a:r>
            <a:endParaRPr sz="1200" dirty="0">
              <a:solidFill>
                <a:srgbClr val="434343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434343"/>
                </a:solidFill>
              </a:rPr>
              <a:t>Analisar</a:t>
            </a:r>
            <a:r>
              <a:rPr lang="en-GB" sz="1200" dirty="0">
                <a:solidFill>
                  <a:srgbClr val="434343"/>
                </a:solidFill>
              </a:rPr>
              <a:t> o </a:t>
            </a:r>
            <a:r>
              <a:rPr lang="en-GB" sz="1200" dirty="0" err="1">
                <a:solidFill>
                  <a:srgbClr val="434343"/>
                </a:solidFill>
              </a:rPr>
              <a:t>comportamento</a:t>
            </a:r>
            <a:r>
              <a:rPr lang="en-GB" sz="1200" dirty="0">
                <a:solidFill>
                  <a:srgbClr val="434343"/>
                </a:solidFill>
              </a:rPr>
              <a:t> de </a:t>
            </a:r>
            <a:r>
              <a:rPr lang="en-GB" sz="1200" dirty="0" err="1">
                <a:solidFill>
                  <a:srgbClr val="434343"/>
                </a:solidFill>
              </a:rPr>
              <a:t>compra</a:t>
            </a:r>
            <a:r>
              <a:rPr lang="en-GB" sz="1200" dirty="0">
                <a:solidFill>
                  <a:srgbClr val="434343"/>
                </a:solidFill>
              </a:rPr>
              <a:t> (tempo </a:t>
            </a:r>
            <a:r>
              <a:rPr lang="en-GB" sz="1200" dirty="0" err="1">
                <a:solidFill>
                  <a:srgbClr val="434343"/>
                </a:solidFill>
              </a:rPr>
              <a:t>até</a:t>
            </a:r>
            <a:r>
              <a:rPr lang="en-GB" sz="1200" dirty="0">
                <a:solidFill>
                  <a:srgbClr val="434343"/>
                </a:solidFill>
              </a:rPr>
              <a:t> a </a:t>
            </a:r>
            <a:r>
              <a:rPr lang="en-GB" sz="1200" dirty="0" err="1">
                <a:solidFill>
                  <a:srgbClr val="434343"/>
                </a:solidFill>
              </a:rPr>
              <a:t>primeira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compra</a:t>
            </a:r>
            <a:r>
              <a:rPr lang="en-GB" sz="1200" dirty="0">
                <a:solidFill>
                  <a:srgbClr val="434343"/>
                </a:solidFill>
              </a:rPr>
              <a:t>).</a:t>
            </a:r>
            <a:endParaRPr sz="1200" dirty="0">
              <a:solidFill>
                <a:srgbClr val="434343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434343"/>
                </a:solidFill>
              </a:rPr>
              <a:t>Apresentar</a:t>
            </a:r>
            <a:r>
              <a:rPr lang="en-GB" sz="1200" dirty="0">
                <a:solidFill>
                  <a:srgbClr val="434343"/>
                </a:solidFill>
              </a:rPr>
              <a:t> o </a:t>
            </a:r>
            <a:r>
              <a:rPr lang="en-GB" sz="1200" dirty="0" err="1">
                <a:solidFill>
                  <a:srgbClr val="434343"/>
                </a:solidFill>
              </a:rPr>
              <a:t>desempenho</a:t>
            </a:r>
            <a:r>
              <a:rPr lang="en-GB" sz="1200" dirty="0">
                <a:solidFill>
                  <a:srgbClr val="434343"/>
                </a:solidFill>
              </a:rPr>
              <a:t> de </a:t>
            </a:r>
            <a:r>
              <a:rPr lang="en-GB" sz="1200" dirty="0" err="1">
                <a:solidFill>
                  <a:srgbClr val="434343"/>
                </a:solidFill>
              </a:rPr>
              <a:t>vendas</a:t>
            </a:r>
            <a:r>
              <a:rPr lang="en-GB" sz="1200" dirty="0">
                <a:solidFill>
                  <a:srgbClr val="434343"/>
                </a:solidFill>
              </a:rPr>
              <a:t> (KPIs </a:t>
            </a:r>
            <a:r>
              <a:rPr lang="en-GB" sz="1200" dirty="0" err="1">
                <a:solidFill>
                  <a:srgbClr val="434343"/>
                </a:solidFill>
              </a:rPr>
              <a:t>mensais</a:t>
            </a:r>
            <a:r>
              <a:rPr lang="en-GB" sz="1200" dirty="0">
                <a:solidFill>
                  <a:srgbClr val="434343"/>
                </a:solidFill>
              </a:rPr>
              <a:t>).</a:t>
            </a:r>
            <a:endParaRPr sz="1200" dirty="0">
              <a:solidFill>
                <a:srgbClr val="434343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434343"/>
                </a:solidFill>
              </a:rPr>
              <a:t>Avaliar</a:t>
            </a:r>
            <a:r>
              <a:rPr lang="en-GB" sz="1200" dirty="0">
                <a:solidFill>
                  <a:srgbClr val="434343"/>
                </a:solidFill>
              </a:rPr>
              <a:t> a </a:t>
            </a:r>
            <a:r>
              <a:rPr lang="en-GB" sz="1200" dirty="0" err="1">
                <a:solidFill>
                  <a:srgbClr val="434343"/>
                </a:solidFill>
              </a:rPr>
              <a:t>satisfação</a:t>
            </a:r>
            <a:r>
              <a:rPr lang="en-GB" sz="1200" dirty="0">
                <a:solidFill>
                  <a:srgbClr val="434343"/>
                </a:solidFill>
              </a:rPr>
              <a:t> dos </a:t>
            </a:r>
            <a:r>
              <a:rPr lang="en-GB" sz="1200" dirty="0" err="1">
                <a:solidFill>
                  <a:srgbClr val="434343"/>
                </a:solidFill>
              </a:rPr>
              <a:t>clientes</a:t>
            </a:r>
            <a:r>
              <a:rPr lang="en-GB" sz="1200" dirty="0">
                <a:solidFill>
                  <a:srgbClr val="434343"/>
                </a:solidFill>
              </a:rPr>
              <a:t> (NPS mensal).</a:t>
            </a:r>
            <a:endParaRPr sz="1200" dirty="0">
              <a:solidFill>
                <a:srgbClr val="434343"/>
              </a:solidFill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rgbClr val="434343"/>
                </a:solidFill>
              </a:rPr>
              <a:t>Propor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recomendações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baseadas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nos</a:t>
            </a:r>
            <a:r>
              <a:rPr lang="en-GB" sz="1200" dirty="0">
                <a:solidFill>
                  <a:srgbClr val="434343"/>
                </a:solidFill>
              </a:rPr>
              <a:t> insights.</a:t>
            </a: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b="1" dirty="0" err="1">
                <a:solidFill>
                  <a:srgbClr val="434343"/>
                </a:solidFill>
              </a:rPr>
              <a:t>Período</a:t>
            </a:r>
            <a:r>
              <a:rPr lang="en-GB" sz="1200" dirty="0">
                <a:solidFill>
                  <a:srgbClr val="434343"/>
                </a:solidFill>
              </a:rPr>
              <a:t>: Dados </a:t>
            </a:r>
            <a:r>
              <a:rPr lang="en-GB" sz="1200" dirty="0" err="1">
                <a:solidFill>
                  <a:srgbClr val="434343"/>
                </a:solidFill>
              </a:rPr>
              <a:t>consolidados</a:t>
            </a:r>
            <a:r>
              <a:rPr lang="en-GB" sz="1200" dirty="0">
                <a:solidFill>
                  <a:srgbClr val="434343"/>
                </a:solidFill>
              </a:rPr>
              <a:t> de </a:t>
            </a:r>
            <a:r>
              <a:rPr lang="en-GB" sz="1200" dirty="0" err="1">
                <a:solidFill>
                  <a:srgbClr val="434343"/>
                </a:solidFill>
              </a:rPr>
              <a:t>vendas</a:t>
            </a:r>
            <a:r>
              <a:rPr lang="en-GB" sz="1200" dirty="0">
                <a:solidFill>
                  <a:srgbClr val="434343"/>
                </a:solidFill>
              </a:rPr>
              <a:t> de 2025, com </a:t>
            </a:r>
            <a:r>
              <a:rPr lang="en-GB" sz="1200" dirty="0" err="1">
                <a:solidFill>
                  <a:srgbClr val="434343"/>
                </a:solidFill>
              </a:rPr>
              <a:t>foco</a:t>
            </a:r>
            <a:r>
              <a:rPr lang="en-GB" sz="1200" dirty="0">
                <a:solidFill>
                  <a:srgbClr val="434343"/>
                </a:solidFill>
              </a:rPr>
              <a:t> </a:t>
            </a:r>
            <a:r>
              <a:rPr lang="en-GB" sz="1200" dirty="0" err="1">
                <a:solidFill>
                  <a:srgbClr val="434343"/>
                </a:solidFill>
              </a:rPr>
              <a:t>em</a:t>
            </a:r>
            <a:r>
              <a:rPr lang="en-GB" sz="1200" dirty="0">
                <a:solidFill>
                  <a:srgbClr val="434343"/>
                </a:solidFill>
              </a:rPr>
              <a:t> KPIs e NPS.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5EB8"/>
                </a:solidFill>
              </a:rPr>
              <a:t>Perfil e comportamento por faixa etária</a:t>
            </a:r>
            <a:endParaRPr sz="1800" b="1">
              <a:solidFill>
                <a:srgbClr val="005EB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5EB8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17625" y="1193850"/>
            <a:ext cx="1494600" cy="692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3.000</a:t>
            </a:r>
            <a:endParaRPr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Clientes cadastrados</a:t>
            </a:r>
            <a:endParaRPr sz="900"/>
          </a:p>
        </p:txBody>
      </p:sp>
      <p:sp>
        <p:nvSpPr>
          <p:cNvPr id="68" name="Google Shape;68;p15"/>
          <p:cNvSpPr/>
          <p:nvPr/>
        </p:nvSpPr>
        <p:spPr>
          <a:xfrm>
            <a:off x="397975" y="2331738"/>
            <a:ext cx="1533900" cy="692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1.654 </a:t>
            </a:r>
            <a:r>
              <a:rPr lang="en-GB" sz="1100">
                <a:solidFill>
                  <a:schemeClr val="dk2"/>
                </a:solidFill>
              </a:rPr>
              <a:t>(55%)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Transacionaram</a:t>
            </a:r>
            <a:endParaRPr sz="900"/>
          </a:p>
        </p:txBody>
      </p:sp>
      <p:cxnSp>
        <p:nvCxnSpPr>
          <p:cNvPr id="69" name="Google Shape;69;p15"/>
          <p:cNvCxnSpPr>
            <a:stCxn id="67" idx="2"/>
            <a:endCxn id="68" idx="0"/>
          </p:cNvCxnSpPr>
          <p:nvPr/>
        </p:nvCxnSpPr>
        <p:spPr>
          <a:xfrm>
            <a:off x="1164925" y="1885950"/>
            <a:ext cx="0" cy="4458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-125" y="4018802"/>
            <a:ext cx="9144000" cy="959673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4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👥 </a:t>
            </a:r>
            <a:r>
              <a:rPr lang="en-GB" sz="1000" b="1" dirty="0"/>
              <a:t>Base de </a:t>
            </a:r>
            <a:r>
              <a:rPr lang="en-GB" sz="1000" b="1" dirty="0" err="1"/>
              <a:t>clientes</a:t>
            </a:r>
            <a:r>
              <a:rPr lang="en-GB" sz="1000" b="1" dirty="0"/>
              <a:t>:</a:t>
            </a:r>
            <a:r>
              <a:rPr lang="en-GB" sz="1000" dirty="0"/>
              <a:t> 3.000 </a:t>
            </a:r>
            <a:r>
              <a:rPr lang="en-GB" sz="1000" dirty="0" err="1"/>
              <a:t>cadastrados</a:t>
            </a:r>
            <a:r>
              <a:rPr lang="en-GB" sz="1000" dirty="0"/>
              <a:t>, dos quais 55% (1.654) </a:t>
            </a:r>
            <a:r>
              <a:rPr lang="en-GB" sz="1000" dirty="0" err="1"/>
              <a:t>realizaram</a:t>
            </a:r>
            <a:r>
              <a:rPr lang="en-GB" sz="1000" dirty="0"/>
              <a:t> </a:t>
            </a:r>
            <a:r>
              <a:rPr lang="en-GB" sz="1000" dirty="0" err="1"/>
              <a:t>ao</a:t>
            </a:r>
            <a:r>
              <a:rPr lang="en-GB" sz="1000" dirty="0"/>
              <a:t> </a:t>
            </a:r>
            <a:r>
              <a:rPr lang="en-GB" sz="1000" dirty="0" err="1"/>
              <a:t>menos</a:t>
            </a:r>
            <a:r>
              <a:rPr lang="en-GB" sz="1000" dirty="0"/>
              <a:t> </a:t>
            </a:r>
            <a:r>
              <a:rPr lang="en-GB" sz="1000" dirty="0" err="1"/>
              <a:t>uma</a:t>
            </a:r>
            <a:r>
              <a:rPr lang="en-GB" sz="1000" dirty="0"/>
              <a:t> </a:t>
            </a:r>
            <a:r>
              <a:rPr lang="en-GB" sz="1000" dirty="0" err="1"/>
              <a:t>compra</a:t>
            </a:r>
            <a:r>
              <a:rPr lang="en-GB" sz="1000" dirty="0"/>
              <a:t>.</a:t>
            </a:r>
            <a:endParaRPr sz="10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🎯 </a:t>
            </a:r>
            <a:r>
              <a:rPr lang="en-GB" sz="1000" b="1" dirty="0" err="1"/>
              <a:t>Melhor</a:t>
            </a:r>
            <a:r>
              <a:rPr lang="en-GB" sz="1000" b="1" dirty="0"/>
              <a:t> </a:t>
            </a:r>
            <a:r>
              <a:rPr lang="en-GB" sz="1000" b="1" dirty="0" err="1"/>
              <a:t>desempenho</a:t>
            </a:r>
            <a:r>
              <a:rPr lang="en-GB" sz="1000" b="1" dirty="0"/>
              <a:t>:</a:t>
            </a:r>
            <a:r>
              <a:rPr lang="en-GB" sz="1000" dirty="0"/>
              <a:t> </a:t>
            </a:r>
            <a:r>
              <a:rPr lang="en-GB" sz="1000" dirty="0" err="1"/>
              <a:t>Faixa</a:t>
            </a:r>
            <a:r>
              <a:rPr lang="en-GB" sz="1000" dirty="0"/>
              <a:t> de 31–40 </a:t>
            </a:r>
            <a:r>
              <a:rPr lang="en-GB" sz="1000" dirty="0" err="1"/>
              <a:t>anos</a:t>
            </a:r>
            <a:r>
              <a:rPr lang="en-GB" sz="1000" dirty="0"/>
              <a:t> com a </a:t>
            </a:r>
            <a:r>
              <a:rPr lang="en-GB" sz="1000" dirty="0" err="1"/>
              <a:t>maior</a:t>
            </a:r>
            <a:r>
              <a:rPr lang="en-GB" sz="1000" dirty="0"/>
              <a:t> taxa de </a:t>
            </a:r>
            <a:r>
              <a:rPr lang="en-GB" sz="1000" dirty="0" err="1"/>
              <a:t>conversão</a:t>
            </a:r>
            <a:r>
              <a:rPr lang="en-GB" sz="1000" dirty="0"/>
              <a:t> (58,6%), </a:t>
            </a:r>
            <a:r>
              <a:rPr lang="en-GB" sz="1000" dirty="0" err="1"/>
              <a:t>seguida</a:t>
            </a:r>
            <a:r>
              <a:rPr lang="en-GB" sz="1000" dirty="0"/>
              <a:t> </a:t>
            </a:r>
            <a:r>
              <a:rPr lang="en-GB" sz="1000" dirty="0" err="1"/>
              <a:t>por</a:t>
            </a:r>
            <a:r>
              <a:rPr lang="en-GB" sz="1000" dirty="0"/>
              <a:t> 21–30 (55,9%).</a:t>
            </a:r>
            <a:endParaRPr sz="10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💡 </a:t>
            </a:r>
            <a:r>
              <a:rPr lang="en-GB" sz="1000" b="1" dirty="0"/>
              <a:t>Grupo-chave:</a:t>
            </a:r>
            <a:r>
              <a:rPr lang="en-GB" sz="1000" dirty="0"/>
              <a:t> As </a:t>
            </a:r>
            <a:r>
              <a:rPr lang="en-GB" sz="1000" dirty="0" err="1"/>
              <a:t>faixas</a:t>
            </a:r>
            <a:r>
              <a:rPr lang="en-GB" sz="1000" dirty="0"/>
              <a:t> de 21 a 40 </a:t>
            </a:r>
            <a:r>
              <a:rPr lang="en-GB" sz="1000" dirty="0" err="1"/>
              <a:t>anos</a:t>
            </a:r>
            <a:r>
              <a:rPr lang="en-GB" sz="1000" dirty="0"/>
              <a:t> </a:t>
            </a:r>
            <a:r>
              <a:rPr lang="en-GB" sz="1000" dirty="0" err="1"/>
              <a:t>concentram</a:t>
            </a:r>
            <a:r>
              <a:rPr lang="en-GB" sz="1000" dirty="0"/>
              <a:t> 62% da base, </a:t>
            </a:r>
            <a:r>
              <a:rPr lang="en-GB" sz="1000" dirty="0" err="1"/>
              <a:t>sendo</a:t>
            </a:r>
            <a:r>
              <a:rPr lang="en-GB" sz="1000" dirty="0"/>
              <a:t> o principal </a:t>
            </a:r>
            <a:r>
              <a:rPr lang="en-GB" sz="1000" dirty="0" err="1"/>
              <a:t>grupo</a:t>
            </a:r>
            <a:r>
              <a:rPr lang="en-GB" sz="1000" dirty="0"/>
              <a:t> </a:t>
            </a:r>
            <a:r>
              <a:rPr lang="en-GB" sz="1000" dirty="0" err="1"/>
              <a:t>em</a:t>
            </a:r>
            <a:r>
              <a:rPr lang="en-GB" sz="1000" dirty="0"/>
              <a:t> volume e </a:t>
            </a:r>
            <a:r>
              <a:rPr lang="en-GB" sz="1000" dirty="0" err="1"/>
              <a:t>conversão</a:t>
            </a:r>
            <a:r>
              <a:rPr lang="en-GB" sz="1000" dirty="0"/>
              <a:t>.</a:t>
            </a:r>
            <a:endParaRPr sz="1000" dirty="0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⚠️ </a:t>
            </a:r>
            <a:r>
              <a:rPr lang="en-GB" sz="1000" b="1" dirty="0"/>
              <a:t>Ponto de </a:t>
            </a:r>
            <a:r>
              <a:rPr lang="en-GB" sz="1000" b="1" dirty="0" err="1"/>
              <a:t>atenção</a:t>
            </a:r>
            <a:r>
              <a:rPr lang="en-GB" sz="1000" b="1" dirty="0"/>
              <a:t>:</a:t>
            </a:r>
            <a:r>
              <a:rPr lang="en-GB" sz="1000" dirty="0"/>
              <a:t> </a:t>
            </a:r>
            <a:r>
              <a:rPr lang="en-GB" sz="1000" dirty="0" err="1"/>
              <a:t>Clientes</a:t>
            </a:r>
            <a:r>
              <a:rPr lang="en-GB" sz="1000" dirty="0"/>
              <a:t> com 50 </a:t>
            </a:r>
            <a:r>
              <a:rPr lang="en-GB" sz="1000" dirty="0" err="1"/>
              <a:t>anos</a:t>
            </a:r>
            <a:r>
              <a:rPr lang="en-GB" sz="1000" dirty="0"/>
              <a:t> </a:t>
            </a:r>
            <a:r>
              <a:rPr lang="en-GB" sz="1000" dirty="0" err="1"/>
              <a:t>ou</a:t>
            </a:r>
            <a:r>
              <a:rPr lang="en-GB" sz="1000" dirty="0"/>
              <a:t> </a:t>
            </a:r>
            <a:r>
              <a:rPr lang="en-GB" sz="1000" dirty="0" err="1"/>
              <a:t>mais</a:t>
            </a:r>
            <a:r>
              <a:rPr lang="en-GB" sz="1000" dirty="0"/>
              <a:t> </a:t>
            </a:r>
            <a:r>
              <a:rPr lang="en-GB" sz="1000" dirty="0" err="1"/>
              <a:t>apresentaram</a:t>
            </a:r>
            <a:r>
              <a:rPr lang="en-GB" sz="1000" dirty="0"/>
              <a:t> a </a:t>
            </a:r>
            <a:r>
              <a:rPr lang="en-GB" sz="1000" dirty="0" err="1"/>
              <a:t>menor</a:t>
            </a:r>
            <a:r>
              <a:rPr lang="en-GB" sz="1000" dirty="0"/>
              <a:t> taxa de </a:t>
            </a:r>
            <a:r>
              <a:rPr lang="en-GB" sz="1000" dirty="0" err="1"/>
              <a:t>ativação</a:t>
            </a:r>
            <a:r>
              <a:rPr lang="en-GB" sz="1000" dirty="0"/>
              <a:t> (46,7%).</a:t>
            </a:r>
            <a:endParaRPr sz="900" dirty="0"/>
          </a:p>
        </p:txBody>
      </p:sp>
      <p:pic>
        <p:nvPicPr>
          <p:cNvPr id="71" name="Google Shape;71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000" y="737675"/>
            <a:ext cx="5314200" cy="3217798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5"/>
          <p:cNvSpPr txBox="1"/>
          <p:nvPr/>
        </p:nvSpPr>
        <p:spPr>
          <a:xfrm>
            <a:off x="4735850" y="1567251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54%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372100" y="2024526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55,9%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40950" y="2445751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58,6%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493175" y="2888889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55,3%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45350" y="3332026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46,7%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72100" y="801600"/>
            <a:ext cx="3779700" cy="3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</a:rPr>
              <a:t>Clientes com cadastro Vs. Clientes que transacionaram</a:t>
            </a:r>
            <a:endParaRPr sz="900" b="1">
              <a:solidFill>
                <a:srgbClr val="434343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15ABBA0-8098-639A-E4AA-42B3705D8BD4}"/>
              </a:ext>
            </a:extLst>
          </p:cNvPr>
          <p:cNvSpPr/>
          <p:nvPr/>
        </p:nvSpPr>
        <p:spPr>
          <a:xfrm>
            <a:off x="4100945" y="3332026"/>
            <a:ext cx="81195" cy="6330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392A30A-BB8B-FC66-6CF6-1DA8806A6609}"/>
              </a:ext>
            </a:extLst>
          </p:cNvPr>
          <p:cNvSpPr/>
          <p:nvPr/>
        </p:nvSpPr>
        <p:spPr>
          <a:xfrm>
            <a:off x="3372100" y="2043472"/>
            <a:ext cx="116473" cy="980366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5EB8"/>
                </a:solidFill>
              </a:rPr>
              <a:t>Qual o tempo médio para primeira transação?</a:t>
            </a:r>
            <a:endParaRPr sz="1800" b="1">
              <a:solidFill>
                <a:srgbClr val="005EB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31250" y="881238"/>
            <a:ext cx="1533900" cy="692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1.654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Clientes</a:t>
            </a:r>
            <a:endParaRPr sz="900"/>
          </a:p>
        </p:txBody>
      </p:sp>
      <p:sp>
        <p:nvSpPr>
          <p:cNvPr id="84" name="Google Shape;84;p16"/>
          <p:cNvSpPr/>
          <p:nvPr/>
        </p:nvSpPr>
        <p:spPr>
          <a:xfrm>
            <a:off x="0" y="3828238"/>
            <a:ext cx="9144000" cy="1116887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4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👥 </a:t>
            </a:r>
            <a:r>
              <a:rPr lang="en-GB" sz="1000" b="1" dirty="0"/>
              <a:t>Base </a:t>
            </a:r>
            <a:r>
              <a:rPr lang="en-GB" sz="1000" b="1" dirty="0" err="1"/>
              <a:t>ativa</a:t>
            </a:r>
            <a:r>
              <a:rPr lang="en-GB" sz="1000" dirty="0"/>
              <a:t>: 1.654 </a:t>
            </a:r>
            <a:r>
              <a:rPr lang="en-GB" sz="1000" dirty="0" err="1"/>
              <a:t>clientes</a:t>
            </a:r>
            <a:r>
              <a:rPr lang="en-GB" sz="1000" dirty="0"/>
              <a:t> </a:t>
            </a:r>
            <a:r>
              <a:rPr lang="en-GB" sz="1000" dirty="0" err="1"/>
              <a:t>realizaram</a:t>
            </a:r>
            <a:r>
              <a:rPr lang="en-GB" sz="1000" dirty="0"/>
              <a:t> </a:t>
            </a:r>
            <a:r>
              <a:rPr lang="en-GB" sz="1000" dirty="0" err="1"/>
              <a:t>ao</a:t>
            </a:r>
            <a:r>
              <a:rPr lang="en-GB" sz="1000" dirty="0"/>
              <a:t> </a:t>
            </a:r>
            <a:r>
              <a:rPr lang="en-GB" sz="1000" dirty="0" err="1"/>
              <a:t>menos</a:t>
            </a:r>
            <a:r>
              <a:rPr lang="en-GB" sz="1000" dirty="0"/>
              <a:t> </a:t>
            </a:r>
            <a:r>
              <a:rPr lang="en-GB" sz="1000" dirty="0" err="1"/>
              <a:t>uma</a:t>
            </a:r>
            <a:r>
              <a:rPr lang="en-GB" sz="1000" dirty="0"/>
              <a:t> </a:t>
            </a:r>
            <a:r>
              <a:rPr lang="en-GB" sz="1000" dirty="0" err="1"/>
              <a:t>compra</a:t>
            </a:r>
            <a:r>
              <a:rPr lang="en-GB" sz="1000" dirty="0"/>
              <a:t>, com </a:t>
            </a:r>
            <a:r>
              <a:rPr lang="en-GB" sz="1000" dirty="0" err="1"/>
              <a:t>média</a:t>
            </a:r>
            <a:r>
              <a:rPr lang="en-GB" sz="1000" dirty="0"/>
              <a:t> de 145 </a:t>
            </a:r>
            <a:r>
              <a:rPr lang="en-GB" sz="1000" dirty="0" err="1"/>
              <a:t>dias</a:t>
            </a:r>
            <a:r>
              <a:rPr lang="en-GB" sz="1000" dirty="0"/>
              <a:t> </a:t>
            </a:r>
            <a:r>
              <a:rPr lang="en-GB" sz="1000" dirty="0" err="1"/>
              <a:t>até</a:t>
            </a:r>
            <a:r>
              <a:rPr lang="en-GB" sz="1000" dirty="0"/>
              <a:t> a </a:t>
            </a:r>
            <a:r>
              <a:rPr lang="en-GB" sz="1000" dirty="0" err="1"/>
              <a:t>primeira</a:t>
            </a:r>
            <a:r>
              <a:rPr lang="en-GB" sz="1000" dirty="0"/>
              <a:t> </a:t>
            </a:r>
            <a:r>
              <a:rPr lang="en-GB" sz="1000" dirty="0" err="1"/>
              <a:t>transação</a:t>
            </a:r>
            <a:r>
              <a:rPr lang="en-GB" sz="1000" dirty="0"/>
              <a:t>.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      🎯 </a:t>
            </a:r>
            <a:r>
              <a:rPr lang="en-GB" sz="1000" b="1" dirty="0" err="1"/>
              <a:t>Conversão</a:t>
            </a:r>
            <a:r>
              <a:rPr lang="en-GB" sz="1000" b="1" dirty="0"/>
              <a:t> </a:t>
            </a:r>
            <a:r>
              <a:rPr lang="en-GB" sz="1000" b="1" dirty="0" err="1"/>
              <a:t>rápida</a:t>
            </a:r>
            <a:r>
              <a:rPr lang="en-GB" sz="1000" dirty="0"/>
              <a:t>: 34% dos </a:t>
            </a:r>
            <a:r>
              <a:rPr lang="en-GB" sz="1000" dirty="0" err="1"/>
              <a:t>clientes</a:t>
            </a:r>
            <a:r>
              <a:rPr lang="en-GB" sz="1000" dirty="0"/>
              <a:t> </a:t>
            </a:r>
            <a:r>
              <a:rPr lang="en-GB" sz="1000" dirty="0" err="1"/>
              <a:t>compram</a:t>
            </a:r>
            <a:r>
              <a:rPr lang="en-GB" sz="1000" dirty="0"/>
              <a:t> </a:t>
            </a:r>
            <a:r>
              <a:rPr lang="en-GB" sz="1000" dirty="0" err="1"/>
              <a:t>em</a:t>
            </a:r>
            <a:r>
              <a:rPr lang="en-GB" sz="1000" dirty="0"/>
              <a:t> </a:t>
            </a:r>
            <a:r>
              <a:rPr lang="en-GB" sz="1000" dirty="0" err="1"/>
              <a:t>até</a:t>
            </a:r>
            <a:r>
              <a:rPr lang="en-GB" sz="1000" dirty="0"/>
              <a:t> 30 </a:t>
            </a:r>
            <a:r>
              <a:rPr lang="en-GB" sz="1000" dirty="0" err="1"/>
              <a:t>dias</a:t>
            </a:r>
            <a:r>
              <a:rPr lang="en-GB" sz="1000" dirty="0"/>
              <a:t>, </a:t>
            </a:r>
            <a:r>
              <a:rPr lang="en-GB" sz="1000" dirty="0" err="1"/>
              <a:t>especialmente</a:t>
            </a:r>
            <a:r>
              <a:rPr lang="en-GB" sz="1000" dirty="0"/>
              <a:t> entre 21 a 40 </a:t>
            </a:r>
            <a:r>
              <a:rPr lang="en-GB" sz="1000" dirty="0" err="1"/>
              <a:t>anos</a:t>
            </a:r>
            <a:r>
              <a:rPr lang="en-GB" sz="1000" dirty="0"/>
              <a:t>.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     💡 </a:t>
            </a:r>
            <a:r>
              <a:rPr lang="en-GB" sz="1000" b="1" dirty="0" err="1"/>
              <a:t>Conversão</a:t>
            </a:r>
            <a:r>
              <a:rPr lang="en-GB" sz="1000" b="1" dirty="0"/>
              <a:t> longa</a:t>
            </a:r>
            <a:r>
              <a:rPr lang="en-GB" sz="1000" dirty="0"/>
              <a:t>: Mais de 55% </a:t>
            </a:r>
            <a:r>
              <a:rPr lang="en-GB" sz="1000" dirty="0" err="1"/>
              <a:t>convertem</a:t>
            </a:r>
            <a:r>
              <a:rPr lang="en-GB" sz="1000" dirty="0"/>
              <a:t> </a:t>
            </a:r>
            <a:r>
              <a:rPr lang="en-GB" sz="1000" dirty="0" err="1"/>
              <a:t>após</a:t>
            </a:r>
            <a:r>
              <a:rPr lang="en-GB" sz="1000" dirty="0"/>
              <a:t> 90 </a:t>
            </a:r>
            <a:r>
              <a:rPr lang="en-GB" sz="1000" dirty="0" err="1"/>
              <a:t>dias</a:t>
            </a:r>
            <a:r>
              <a:rPr lang="en-GB" sz="1000" dirty="0"/>
              <a:t>. 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     ⚠️ </a:t>
            </a:r>
            <a:r>
              <a:rPr lang="en-GB" sz="1000" b="1" dirty="0"/>
              <a:t>Ponto de </a:t>
            </a:r>
            <a:r>
              <a:rPr lang="en-GB" sz="1000" b="1" dirty="0" err="1"/>
              <a:t>atenção</a:t>
            </a:r>
            <a:r>
              <a:rPr lang="en-GB" sz="1000" b="1" dirty="0"/>
              <a:t>:</a:t>
            </a:r>
            <a:r>
              <a:rPr lang="en-GB" sz="1000" dirty="0"/>
              <a:t> </a:t>
            </a:r>
            <a:r>
              <a:rPr lang="en-GB" sz="1000" dirty="0" err="1"/>
              <a:t>Perfis</a:t>
            </a:r>
            <a:r>
              <a:rPr lang="en-GB" sz="1000" dirty="0"/>
              <a:t> </a:t>
            </a:r>
            <a:r>
              <a:rPr lang="en-GB" sz="1000" dirty="0" err="1"/>
              <a:t>extremos</a:t>
            </a:r>
            <a:r>
              <a:rPr lang="en-GB" sz="1000" dirty="0"/>
              <a:t>, </a:t>
            </a:r>
            <a:r>
              <a:rPr lang="en-GB" sz="1000" dirty="0" err="1"/>
              <a:t>como</a:t>
            </a:r>
            <a:r>
              <a:rPr lang="en-GB" sz="1000" dirty="0"/>
              <a:t> </a:t>
            </a:r>
            <a:r>
              <a:rPr lang="en-GB" sz="1000" dirty="0" err="1"/>
              <a:t>jovens</a:t>
            </a:r>
            <a:r>
              <a:rPr lang="en-GB" sz="1000" dirty="0"/>
              <a:t> ( &lt;=20) e </a:t>
            </a:r>
            <a:r>
              <a:rPr lang="en-GB" sz="1000" dirty="0" err="1"/>
              <a:t>mais</a:t>
            </a:r>
            <a:r>
              <a:rPr lang="en-GB" sz="1000" dirty="0"/>
              <a:t> </a:t>
            </a:r>
            <a:r>
              <a:rPr lang="en-GB" sz="1000" dirty="0" err="1"/>
              <a:t>velhos</a:t>
            </a:r>
            <a:r>
              <a:rPr lang="en-GB" sz="1000" dirty="0"/>
              <a:t> (50+), </a:t>
            </a:r>
            <a:r>
              <a:rPr lang="en-GB" sz="1000" dirty="0" err="1"/>
              <a:t>possuem</a:t>
            </a:r>
            <a:r>
              <a:rPr lang="en-GB" sz="1000" dirty="0"/>
              <a:t> </a:t>
            </a:r>
            <a:r>
              <a:rPr lang="en-GB" sz="1000" dirty="0" err="1"/>
              <a:t>uma</a:t>
            </a:r>
            <a:r>
              <a:rPr lang="en-GB" sz="1000" dirty="0"/>
              <a:t> </a:t>
            </a:r>
            <a:r>
              <a:rPr lang="en-GB" sz="1000" dirty="0" err="1"/>
              <a:t>jornada</a:t>
            </a:r>
            <a:r>
              <a:rPr lang="en-GB" sz="1000" dirty="0"/>
              <a:t> </a:t>
            </a:r>
            <a:r>
              <a:rPr lang="en-GB" sz="1000" dirty="0" err="1"/>
              <a:t>mais</a:t>
            </a:r>
            <a:r>
              <a:rPr lang="en-GB" sz="1000" dirty="0"/>
              <a:t> longa para </a:t>
            </a:r>
            <a:r>
              <a:rPr lang="en-GB" sz="1000" dirty="0" err="1"/>
              <a:t>conversão</a:t>
            </a:r>
            <a:r>
              <a:rPr lang="en-GB" sz="1100" dirty="0"/>
              <a:t>.</a:t>
            </a:r>
            <a:endParaRPr sz="11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85" name="Google Shape;85;p16"/>
          <p:cNvSpPr/>
          <p:nvPr/>
        </p:nvSpPr>
        <p:spPr>
          <a:xfrm>
            <a:off x="231250" y="2117363"/>
            <a:ext cx="1533900" cy="6921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145</a:t>
            </a:r>
            <a:endParaRPr sz="11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Dias em média para primeira transação</a:t>
            </a:r>
            <a:endParaRPr sz="900"/>
          </a:p>
        </p:txBody>
      </p:sp>
      <p:cxnSp>
        <p:nvCxnSpPr>
          <p:cNvPr id="86" name="Google Shape;86;p16"/>
          <p:cNvCxnSpPr>
            <a:stCxn id="83" idx="2"/>
            <a:endCxn id="85" idx="0"/>
          </p:cNvCxnSpPr>
          <p:nvPr/>
        </p:nvCxnSpPr>
        <p:spPr>
          <a:xfrm>
            <a:off x="998200" y="1573338"/>
            <a:ext cx="0" cy="543900"/>
          </a:xfrm>
          <a:prstGeom prst="straightConnector1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25" y="827025"/>
            <a:ext cx="6847876" cy="27052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6"/>
          <p:cNvSpPr txBox="1"/>
          <p:nvPr/>
        </p:nvSpPr>
        <p:spPr>
          <a:xfrm>
            <a:off x="3168650" y="102627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(34.9%)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163000" y="2477350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(9.1%)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149025" y="218972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(14.4%)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176750" y="1066650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(34.1%)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162775" y="257517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(7.2%)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13775" y="827025"/>
            <a:ext cx="3414300" cy="284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434343"/>
                </a:solidFill>
              </a:rPr>
              <a:t>Tempo para primeira transação por faixa de idade</a:t>
            </a:r>
            <a:endParaRPr sz="900" b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005EB8"/>
                </a:solidFill>
              </a:rPr>
              <a:t>Resumo</a:t>
            </a:r>
            <a:r>
              <a:rPr lang="en-GB" sz="1800" b="1" dirty="0">
                <a:solidFill>
                  <a:srgbClr val="005EB8"/>
                </a:solidFill>
              </a:rPr>
              <a:t> de </a:t>
            </a:r>
            <a:r>
              <a:rPr lang="en-GB" sz="1800" b="1" dirty="0" err="1">
                <a:solidFill>
                  <a:srgbClr val="005EB8"/>
                </a:solidFill>
              </a:rPr>
              <a:t>Desempenho</a:t>
            </a:r>
            <a:r>
              <a:rPr lang="en-GB" sz="1800" b="1" dirty="0">
                <a:solidFill>
                  <a:srgbClr val="005EB8"/>
                </a:solidFill>
              </a:rPr>
              <a:t> de </a:t>
            </a:r>
            <a:r>
              <a:rPr lang="en-GB" sz="1800" b="1" dirty="0" err="1">
                <a:solidFill>
                  <a:srgbClr val="005EB8"/>
                </a:solidFill>
              </a:rPr>
              <a:t>Vendas</a:t>
            </a:r>
            <a:r>
              <a:rPr lang="en-GB" sz="1800" b="1" dirty="0">
                <a:solidFill>
                  <a:srgbClr val="005EB8"/>
                </a:solidFill>
              </a:rPr>
              <a:t> (</a:t>
            </a:r>
            <a:r>
              <a:rPr lang="en-GB" sz="1800" b="1" dirty="0" err="1">
                <a:solidFill>
                  <a:srgbClr val="005EB8"/>
                </a:solidFill>
              </a:rPr>
              <a:t>jan</a:t>
            </a:r>
            <a:r>
              <a:rPr lang="en-GB" sz="1800" b="1" dirty="0">
                <a:solidFill>
                  <a:srgbClr val="005EB8"/>
                </a:solidFill>
              </a:rPr>
              <a:t>–</a:t>
            </a:r>
            <a:r>
              <a:rPr lang="en-GB" sz="1800" b="1" dirty="0" err="1">
                <a:solidFill>
                  <a:srgbClr val="005EB8"/>
                </a:solidFill>
              </a:rPr>
              <a:t>abr</a:t>
            </a:r>
            <a:r>
              <a:rPr lang="en-GB" sz="1800" b="1" dirty="0">
                <a:solidFill>
                  <a:srgbClr val="005EB8"/>
                </a:solidFill>
              </a:rPr>
              <a:t>/2025)</a:t>
            </a:r>
            <a:endParaRPr sz="1800" b="1" dirty="0">
              <a:solidFill>
                <a:srgbClr val="005EB8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005EB8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150850" y="663963"/>
            <a:ext cx="1258800" cy="441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11.210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err="1"/>
              <a:t>Vendas</a:t>
            </a:r>
            <a:endParaRPr sz="900" dirty="0"/>
          </a:p>
        </p:txBody>
      </p:sp>
      <p:sp>
        <p:nvSpPr>
          <p:cNvPr id="107" name="Google Shape;107;p17"/>
          <p:cNvSpPr/>
          <p:nvPr/>
        </p:nvSpPr>
        <p:spPr>
          <a:xfrm>
            <a:off x="150850" y="1819119"/>
            <a:ext cx="1258800" cy="4419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2"/>
                </a:solidFill>
              </a:rPr>
              <a:t>65,6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/>
              <a:t>Ticket </a:t>
            </a:r>
            <a:r>
              <a:rPr lang="en-GB" sz="900" dirty="0" err="1"/>
              <a:t>Médio</a:t>
            </a:r>
            <a:endParaRPr sz="900" dirty="0"/>
          </a:p>
        </p:txBody>
      </p:sp>
      <p:sp>
        <p:nvSpPr>
          <p:cNvPr id="108" name="Google Shape;108;p17"/>
          <p:cNvSpPr/>
          <p:nvPr/>
        </p:nvSpPr>
        <p:spPr>
          <a:xfrm>
            <a:off x="150850" y="1249959"/>
            <a:ext cx="1258800" cy="441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/>
              <a:t>725.268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err="1"/>
              <a:t>Faturamento</a:t>
            </a:r>
            <a:r>
              <a:rPr lang="en-GB" sz="900" dirty="0"/>
              <a:t> Total</a:t>
            </a:r>
            <a:endParaRPr sz="900" dirty="0"/>
          </a:p>
        </p:txBody>
      </p:sp>
      <p:sp>
        <p:nvSpPr>
          <p:cNvPr id="109" name="Google Shape;109;p17"/>
          <p:cNvSpPr/>
          <p:nvPr/>
        </p:nvSpPr>
        <p:spPr>
          <a:xfrm>
            <a:off x="0" y="3883375"/>
            <a:ext cx="9144000" cy="105575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4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📈 </a:t>
            </a:r>
            <a:r>
              <a:rPr lang="en-GB" sz="1000" b="1" dirty="0"/>
              <a:t>Base </a:t>
            </a:r>
            <a:r>
              <a:rPr lang="en-GB" sz="1000" b="1" dirty="0" err="1"/>
              <a:t>vendas</a:t>
            </a:r>
            <a:r>
              <a:rPr lang="en-GB" sz="1000" b="1" dirty="0"/>
              <a:t>:</a:t>
            </a:r>
            <a:r>
              <a:rPr lang="en-GB" sz="1000" dirty="0"/>
              <a:t> Mar/2025 </a:t>
            </a:r>
            <a:r>
              <a:rPr lang="en-GB" sz="1000" dirty="0" err="1"/>
              <a:t>foi</a:t>
            </a:r>
            <a:r>
              <a:rPr lang="en-GB" sz="1000" dirty="0"/>
              <a:t> o </a:t>
            </a:r>
            <a:r>
              <a:rPr lang="en-GB" sz="1000" dirty="0" err="1"/>
              <a:t>pico</a:t>
            </a:r>
            <a:r>
              <a:rPr lang="en-GB" sz="1000" dirty="0"/>
              <a:t> de </a:t>
            </a:r>
            <a:r>
              <a:rPr lang="en-GB" sz="1000" dirty="0" err="1"/>
              <a:t>vendas</a:t>
            </a:r>
            <a:r>
              <a:rPr lang="en-GB" sz="1000" dirty="0"/>
              <a:t> (2.960 </a:t>
            </a:r>
            <a:r>
              <a:rPr lang="en-GB" sz="1000" dirty="0" err="1"/>
              <a:t>compras</a:t>
            </a:r>
            <a:r>
              <a:rPr lang="en-GB" sz="1000" dirty="0"/>
              <a:t>) e </a:t>
            </a:r>
            <a:r>
              <a:rPr lang="en-GB" sz="1000" dirty="0" err="1"/>
              <a:t>maior</a:t>
            </a:r>
            <a:r>
              <a:rPr lang="en-GB" sz="1000" dirty="0"/>
              <a:t> ticket </a:t>
            </a:r>
            <a:r>
              <a:rPr lang="en-GB" sz="1000" dirty="0" err="1"/>
              <a:t>médio</a:t>
            </a:r>
            <a:r>
              <a:rPr lang="en-GB" sz="1000" dirty="0"/>
              <a:t>.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👥 </a:t>
            </a:r>
            <a:r>
              <a:rPr lang="en-GB" sz="1000" b="1" dirty="0"/>
              <a:t>Base </a:t>
            </a:r>
            <a:r>
              <a:rPr lang="en-GB" sz="1000" b="1" dirty="0" err="1"/>
              <a:t>ativa</a:t>
            </a:r>
            <a:r>
              <a:rPr lang="en-GB" sz="1000" b="1" dirty="0"/>
              <a:t>: </a:t>
            </a:r>
            <a:r>
              <a:rPr lang="en-GB" sz="1000" dirty="0"/>
              <a:t>7% de </a:t>
            </a:r>
            <a:r>
              <a:rPr lang="en-GB" sz="1000" dirty="0" err="1"/>
              <a:t>crescimento</a:t>
            </a:r>
            <a:r>
              <a:rPr lang="en-GB" sz="1000" dirty="0"/>
              <a:t> de </a:t>
            </a:r>
            <a:r>
              <a:rPr lang="en-GB" sz="1000" dirty="0" err="1"/>
              <a:t>clientes</a:t>
            </a:r>
            <a:r>
              <a:rPr lang="en-GB" sz="1000" dirty="0"/>
              <a:t> entre </a:t>
            </a:r>
            <a:r>
              <a:rPr lang="en-GB" sz="1000" dirty="0" err="1"/>
              <a:t>janeiro</a:t>
            </a:r>
            <a:r>
              <a:rPr lang="en-GB" sz="1000" dirty="0"/>
              <a:t> e </a:t>
            </a:r>
            <a:r>
              <a:rPr lang="en-GB" sz="1000" dirty="0" err="1"/>
              <a:t>abril</a:t>
            </a:r>
            <a:r>
              <a:rPr lang="en-GB" sz="1000" dirty="0"/>
              <a:t>.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🔻 </a:t>
            </a:r>
            <a:r>
              <a:rPr lang="en-GB" sz="1000" b="1" dirty="0" err="1"/>
              <a:t>Engajamento</a:t>
            </a:r>
            <a:r>
              <a:rPr lang="en-GB" sz="1000" b="1" dirty="0"/>
              <a:t>: </a:t>
            </a:r>
            <a:r>
              <a:rPr lang="en-GB" sz="1000" dirty="0"/>
              <a:t>à </a:t>
            </a:r>
            <a:r>
              <a:rPr lang="en-GB" sz="1000" dirty="0" err="1"/>
              <a:t>frequência</a:t>
            </a:r>
            <a:r>
              <a:rPr lang="en-GB" sz="1000" dirty="0"/>
              <a:t> </a:t>
            </a:r>
            <a:r>
              <a:rPr lang="en-GB" sz="1000" dirty="0" err="1"/>
              <a:t>média</a:t>
            </a:r>
            <a:r>
              <a:rPr lang="en-GB" sz="1000" dirty="0"/>
              <a:t> </a:t>
            </a:r>
            <a:r>
              <a:rPr lang="en-GB" sz="1000" dirty="0" err="1"/>
              <a:t>caiu</a:t>
            </a:r>
            <a:r>
              <a:rPr lang="en-GB" sz="1000" dirty="0"/>
              <a:t> de 3,5 para 3,2 </a:t>
            </a:r>
            <a:r>
              <a:rPr lang="en-GB" sz="1000" dirty="0" err="1"/>
              <a:t>compras</a:t>
            </a:r>
            <a:r>
              <a:rPr lang="en-GB" sz="1000" dirty="0"/>
              <a:t> </a:t>
            </a:r>
            <a:r>
              <a:rPr lang="en-GB" sz="1000" dirty="0" err="1"/>
              <a:t>por</a:t>
            </a:r>
            <a:r>
              <a:rPr lang="en-GB" sz="1000" dirty="0"/>
              <a:t> </a:t>
            </a:r>
            <a:r>
              <a:rPr lang="en-GB" sz="1000" dirty="0" err="1"/>
              <a:t>cliente</a:t>
            </a:r>
            <a:r>
              <a:rPr lang="en-GB" sz="1000" dirty="0"/>
              <a:t>. </a:t>
            </a:r>
            <a:endParaRPr sz="10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       🛒</a:t>
            </a:r>
            <a:r>
              <a:rPr lang="en-GB" sz="1000" b="1" dirty="0"/>
              <a:t>Canal de </a:t>
            </a:r>
            <a:r>
              <a:rPr lang="en-GB" sz="1000" b="1" dirty="0" err="1"/>
              <a:t>venda</a:t>
            </a:r>
            <a:r>
              <a:rPr lang="en-GB" sz="1000" b="1" dirty="0"/>
              <a:t> 1000</a:t>
            </a:r>
            <a:r>
              <a:rPr lang="en-GB" sz="1000" dirty="0"/>
              <a:t>: é </a:t>
            </a:r>
            <a:r>
              <a:rPr lang="en-GB" sz="1000" dirty="0" err="1"/>
              <a:t>responsável</a:t>
            </a:r>
            <a:r>
              <a:rPr lang="en-GB" sz="1000" dirty="0"/>
              <a:t> </a:t>
            </a:r>
            <a:r>
              <a:rPr lang="en-GB" sz="1000" dirty="0" err="1"/>
              <a:t>por</a:t>
            </a:r>
            <a:r>
              <a:rPr lang="en-GB" sz="1000" dirty="0"/>
              <a:t> </a:t>
            </a:r>
            <a:r>
              <a:rPr lang="en-GB" sz="1000" dirty="0" err="1"/>
              <a:t>sustentar</a:t>
            </a:r>
            <a:r>
              <a:rPr lang="en-GB" sz="1000" dirty="0"/>
              <a:t> a performance mensal.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10" name="Google Shape;110;p17"/>
          <p:cNvSpPr/>
          <p:nvPr/>
        </p:nvSpPr>
        <p:spPr>
          <a:xfrm>
            <a:off x="162082" y="2393567"/>
            <a:ext cx="1258800" cy="4419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2"/>
                </a:solidFill>
              </a:rPr>
              <a:t>3,4</a:t>
            </a:r>
            <a:endParaRPr sz="1200" b="1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 err="1"/>
              <a:t>Frequência</a:t>
            </a:r>
            <a:r>
              <a:rPr lang="en-GB" sz="900" dirty="0"/>
              <a:t> </a:t>
            </a:r>
            <a:r>
              <a:rPr lang="en-GB" sz="900" dirty="0" err="1"/>
              <a:t>Média</a:t>
            </a:r>
            <a:endParaRPr sz="9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C3C1675-6335-0702-AFA9-131ED8B96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636" y="792232"/>
            <a:ext cx="3437972" cy="1230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421FED-86C8-1FB4-9009-1858C3A2CC3A}"/>
              </a:ext>
            </a:extLst>
          </p:cNvPr>
          <p:cNvSpPr txBox="1"/>
          <p:nvPr/>
        </p:nvSpPr>
        <p:spPr>
          <a:xfrm>
            <a:off x="7065818" y="4915481"/>
            <a:ext cx="1745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>
                <a:solidFill>
                  <a:srgbClr val="0000FF"/>
                </a:solidFill>
              </a:rPr>
              <a:t>Dashboard KPIs Vendas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6C826B-47F1-F2B5-EC2C-A70194F8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636" y="2418612"/>
            <a:ext cx="3506972" cy="13071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393A84C-8DDB-BF73-7E56-EE6342E6E14F}"/>
              </a:ext>
            </a:extLst>
          </p:cNvPr>
          <p:cNvSpPr txBox="1"/>
          <p:nvPr/>
        </p:nvSpPr>
        <p:spPr>
          <a:xfrm>
            <a:off x="2069261" y="585275"/>
            <a:ext cx="214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Total de vendas e frequência por mês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D2E399-BA0C-380E-1794-1DD730429EE2}"/>
              </a:ext>
            </a:extLst>
          </p:cNvPr>
          <p:cNvSpPr txBox="1"/>
          <p:nvPr/>
        </p:nvSpPr>
        <p:spPr>
          <a:xfrm>
            <a:off x="1870636" y="2214953"/>
            <a:ext cx="214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Ticket Médio por mês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BA7002-956D-C13D-6931-D6E584F5A99B}"/>
              </a:ext>
            </a:extLst>
          </p:cNvPr>
          <p:cNvSpPr/>
          <p:nvPr/>
        </p:nvSpPr>
        <p:spPr>
          <a:xfrm>
            <a:off x="1805823" y="636605"/>
            <a:ext cx="3636597" cy="146725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06B95E5-3614-8083-167A-1328B8FADCD8}"/>
              </a:ext>
            </a:extLst>
          </p:cNvPr>
          <p:cNvSpPr/>
          <p:nvPr/>
        </p:nvSpPr>
        <p:spPr>
          <a:xfrm>
            <a:off x="1805824" y="2204625"/>
            <a:ext cx="3636597" cy="152312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0ED24B1-0DAE-D243-E384-9068D416E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724" y="2331305"/>
            <a:ext cx="3137632" cy="1410829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48A24F-F1AD-78BA-8BBE-1706CE6D70F7}"/>
              </a:ext>
            </a:extLst>
          </p:cNvPr>
          <p:cNvSpPr/>
          <p:nvPr/>
        </p:nvSpPr>
        <p:spPr>
          <a:xfrm>
            <a:off x="5572046" y="2207631"/>
            <a:ext cx="3421104" cy="151815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D47132-2651-46B0-52B8-A986AAA4A5AA}"/>
              </a:ext>
            </a:extLst>
          </p:cNvPr>
          <p:cNvSpPr txBox="1"/>
          <p:nvPr/>
        </p:nvSpPr>
        <p:spPr>
          <a:xfrm>
            <a:off x="5572046" y="2186126"/>
            <a:ext cx="214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Vendas por Canal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F1082FA-A270-722C-38ED-A1BDD8A13846}"/>
              </a:ext>
            </a:extLst>
          </p:cNvPr>
          <p:cNvSpPr txBox="1"/>
          <p:nvPr/>
        </p:nvSpPr>
        <p:spPr>
          <a:xfrm>
            <a:off x="7783033" y="2841364"/>
            <a:ext cx="979323" cy="461665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r>
              <a:rPr lang="pt-BR" sz="800" b="1" dirty="0"/>
              <a:t>56% </a:t>
            </a:r>
            <a:r>
              <a:rPr lang="pt-BR" sz="800" dirty="0"/>
              <a:t>das vendas ocorrem no canal 1000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CA6F6BAE-3381-2C81-A155-EA922AF07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907" y="767235"/>
            <a:ext cx="3009084" cy="1223844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7029AE4-2956-9343-1BBA-4B63107EFAF3}"/>
              </a:ext>
            </a:extLst>
          </p:cNvPr>
          <p:cNvSpPr/>
          <p:nvPr/>
        </p:nvSpPr>
        <p:spPr>
          <a:xfrm>
            <a:off x="5572046" y="643561"/>
            <a:ext cx="3421104" cy="146725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FA801E5-E8ED-E65F-8483-E39C3B32BB1D}"/>
              </a:ext>
            </a:extLst>
          </p:cNvPr>
          <p:cNvSpPr txBox="1"/>
          <p:nvPr/>
        </p:nvSpPr>
        <p:spPr>
          <a:xfrm>
            <a:off x="5507233" y="660584"/>
            <a:ext cx="2149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Faturamento Mensal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B83E193-20CD-54B9-5B6A-19F830C9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00" y="1215646"/>
            <a:ext cx="5173306" cy="1746950"/>
          </a:xfrm>
          <a:prstGeom prst="rect">
            <a:avLst/>
          </a:prstGeom>
          <a:ln>
            <a:noFill/>
          </a:ln>
        </p:spPr>
      </p:pic>
      <p:sp>
        <p:nvSpPr>
          <p:cNvPr id="7" name="Google Shape;109;p17">
            <a:extLst>
              <a:ext uri="{FF2B5EF4-FFF2-40B4-BE49-F238E27FC236}">
                <a16:creationId xmlns:a16="http://schemas.microsoft.com/office/drawing/2014/main" id="{5371F5ED-0E8A-8D4E-9E7D-F1003785BC81}"/>
              </a:ext>
            </a:extLst>
          </p:cNvPr>
          <p:cNvSpPr/>
          <p:nvPr/>
        </p:nvSpPr>
        <p:spPr>
          <a:xfrm>
            <a:off x="1" y="3833550"/>
            <a:ext cx="9144000" cy="109450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4F4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1000" dirty="0"/>
              <a:t>     ⚠️ </a:t>
            </a:r>
            <a:r>
              <a:rPr lang="en-GB" sz="1000" b="1" dirty="0"/>
              <a:t>Ponto </a:t>
            </a:r>
            <a:r>
              <a:rPr lang="en-GB" sz="1000" b="1" dirty="0" err="1"/>
              <a:t>crítico</a:t>
            </a:r>
            <a:r>
              <a:rPr lang="en-GB" sz="1000" dirty="0"/>
              <a:t>: </a:t>
            </a:r>
            <a:r>
              <a:rPr lang="pt-BR" sz="1000" i="1" dirty="0"/>
              <a:t>60,3% de detratores </a:t>
            </a:r>
            <a:r>
              <a:rPr lang="pt-BR" sz="1000" dirty="0"/>
              <a:t>indicam insatisfação generalizada.</a:t>
            </a:r>
          </a:p>
          <a:p>
            <a:endParaRPr lang="pt-BR" sz="1000" dirty="0"/>
          </a:p>
          <a:p>
            <a:r>
              <a:rPr lang="pt-BR" sz="1000" dirty="0"/>
              <a:t>     📈 </a:t>
            </a:r>
            <a:r>
              <a:rPr lang="pt-BR" sz="1000" b="1" dirty="0"/>
              <a:t>Notas por período:</a:t>
            </a:r>
            <a:r>
              <a:rPr lang="pt-BR" sz="1000" dirty="0"/>
              <a:t> O NPS caiu de -39.9 em janeiro para -42.8 em fevereiro.</a:t>
            </a:r>
          </a:p>
          <a:p>
            <a:endParaRPr lang="pt-BR" sz="1000" dirty="0"/>
          </a:p>
          <a:p>
            <a:r>
              <a:rPr lang="en-GB" sz="1000" dirty="0"/>
              <a:t>           </a:t>
            </a:r>
            <a:r>
              <a:rPr lang="en-GB" sz="1000" b="1" dirty="0" err="1"/>
              <a:t>Observações-chave</a:t>
            </a:r>
            <a:r>
              <a:rPr lang="en-GB" sz="1000" dirty="0"/>
              <a:t>: </a:t>
            </a:r>
            <a:r>
              <a:rPr lang="pt-BR" sz="1000" dirty="0"/>
              <a:t>Apenas </a:t>
            </a:r>
            <a:r>
              <a:rPr lang="pt-BR" sz="1000" i="1" dirty="0"/>
              <a:t>19,4% são promotores</a:t>
            </a:r>
            <a:r>
              <a:rPr lang="pt-BR" sz="1000" dirty="0"/>
              <a:t>, com NPS negativo em </a:t>
            </a:r>
            <a:r>
              <a:rPr lang="pt-BR" sz="1000" b="1" dirty="0"/>
              <a:t>todas as faixas de idade e canais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pic>
        <p:nvPicPr>
          <p:cNvPr id="1028" name="Picture 4" descr="ícone Nota, tarefa, comentário, mensagem, postit, post, que">
            <a:extLst>
              <a:ext uri="{FF2B5EF4-FFF2-40B4-BE49-F238E27FC236}">
                <a16:creationId xmlns:a16="http://schemas.microsoft.com/office/drawing/2014/main" id="{AA08EF76-53B0-88CB-0420-693CB758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7" y="4564912"/>
            <a:ext cx="169178" cy="16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B0AEB2F-1544-497B-6F4E-E4E537ADF410}"/>
              </a:ext>
            </a:extLst>
          </p:cNvPr>
          <p:cNvSpPr txBox="1"/>
          <p:nvPr/>
        </p:nvSpPr>
        <p:spPr>
          <a:xfrm>
            <a:off x="7502236" y="4928056"/>
            <a:ext cx="16971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/>
              <a:t>Fonte: </a:t>
            </a:r>
            <a:r>
              <a:rPr lang="pt-BR" sz="800" dirty="0">
                <a:solidFill>
                  <a:srgbClr val="0000FF"/>
                </a:solidFill>
              </a:rPr>
              <a:t>Dashboard KPIs Vendas</a:t>
            </a:r>
          </a:p>
        </p:txBody>
      </p:sp>
      <p:sp>
        <p:nvSpPr>
          <p:cNvPr id="11" name="Google Shape;98;p17">
            <a:extLst>
              <a:ext uri="{FF2B5EF4-FFF2-40B4-BE49-F238E27FC236}">
                <a16:creationId xmlns:a16="http://schemas.microsoft.com/office/drawing/2014/main" id="{AAB26868-58C7-C7F6-1688-89D3D9A1BE9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800" b="1" dirty="0">
                <a:solidFill>
                  <a:srgbClr val="0070C0"/>
                </a:solidFill>
              </a:rPr>
              <a:t>E </a:t>
            </a:r>
            <a:r>
              <a:rPr lang="en-GB" sz="1800" b="1" dirty="0" err="1">
                <a:solidFill>
                  <a:srgbClr val="0070C0"/>
                </a:solidFill>
              </a:rPr>
              <a:t>como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b="1" dirty="0" err="1">
                <a:solidFill>
                  <a:srgbClr val="0070C0"/>
                </a:solidFill>
              </a:rPr>
              <a:t>os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b="1" dirty="0" err="1">
                <a:solidFill>
                  <a:srgbClr val="0070C0"/>
                </a:solidFill>
              </a:rPr>
              <a:t>clientes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b="1" dirty="0" err="1">
                <a:solidFill>
                  <a:srgbClr val="0070C0"/>
                </a:solidFill>
              </a:rPr>
              <a:t>estão</a:t>
            </a:r>
            <a:r>
              <a:rPr lang="en-GB" sz="1800" b="1" dirty="0">
                <a:solidFill>
                  <a:srgbClr val="0070C0"/>
                </a:solidFill>
              </a:rPr>
              <a:t> </a:t>
            </a:r>
            <a:r>
              <a:rPr lang="en-GB" sz="1800" b="1" dirty="0" err="1">
                <a:solidFill>
                  <a:srgbClr val="0070C0"/>
                </a:solidFill>
              </a:rPr>
              <a:t>avaliando</a:t>
            </a:r>
            <a:r>
              <a:rPr lang="en-GB" sz="1800" b="1" dirty="0">
                <a:solidFill>
                  <a:srgbClr val="0070C0"/>
                </a:solidFill>
              </a:rPr>
              <a:t>? </a:t>
            </a:r>
            <a:endParaRPr lang="pt-BR" dirty="0">
              <a:solidFill>
                <a:srgbClr val="0070C0"/>
              </a:solidFill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463656D-876B-D489-B440-88CAC3DEA6A7}"/>
              </a:ext>
            </a:extLst>
          </p:cNvPr>
          <p:cNvSpPr/>
          <p:nvPr/>
        </p:nvSpPr>
        <p:spPr>
          <a:xfrm>
            <a:off x="4029285" y="1049079"/>
            <a:ext cx="4930417" cy="214777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4BC289-0793-19F0-80C2-BBF02D69F309}"/>
              </a:ext>
            </a:extLst>
          </p:cNvPr>
          <p:cNvSpPr txBox="1"/>
          <p:nvPr/>
        </p:nvSpPr>
        <p:spPr>
          <a:xfrm>
            <a:off x="4029285" y="1049079"/>
            <a:ext cx="1637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NPS por mês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55F5430-D910-9EF9-B4C9-D6AA362EE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98" y="1304062"/>
            <a:ext cx="3672749" cy="1601587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977E0CC6-E8BA-9CCB-CC45-C7704C74F192}"/>
              </a:ext>
            </a:extLst>
          </p:cNvPr>
          <p:cNvSpPr/>
          <p:nvPr/>
        </p:nvSpPr>
        <p:spPr>
          <a:xfrm>
            <a:off x="87695" y="1049078"/>
            <a:ext cx="3795306" cy="2147777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3736B7-F188-9875-1F1E-55CCDA5F7FBA}"/>
              </a:ext>
            </a:extLst>
          </p:cNvPr>
          <p:cNvSpPr txBox="1"/>
          <p:nvPr/>
        </p:nvSpPr>
        <p:spPr>
          <a:xfrm>
            <a:off x="87693" y="1049078"/>
            <a:ext cx="1726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b="1" dirty="0"/>
              <a:t>NPS por classificação de perfil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5560132F-85B1-331E-960F-E0FCFFEBE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>
            <a:extLst>
              <a:ext uri="{FF2B5EF4-FFF2-40B4-BE49-F238E27FC236}">
                <a16:creationId xmlns:a16="http://schemas.microsoft.com/office/drawing/2014/main" id="{2F3C5C6B-1A48-AAB5-6F20-D15E8162B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325" y="0"/>
            <a:ext cx="8520600" cy="464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rgbClr val="0070C0"/>
                </a:solidFill>
              </a:rPr>
              <a:t>Insights e recomendações</a:t>
            </a:r>
            <a:endParaRPr sz="1800" b="1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EB10D8-FB70-AD49-A6CF-292BA666461E}"/>
              </a:ext>
            </a:extLst>
          </p:cNvPr>
          <p:cNvSpPr txBox="1"/>
          <p:nvPr/>
        </p:nvSpPr>
        <p:spPr>
          <a:xfrm>
            <a:off x="153324" y="572700"/>
            <a:ext cx="8803640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A base de clientes tem uma </a:t>
            </a:r>
            <a:r>
              <a:rPr lang="pt-BR" sz="1200" b="1" dirty="0"/>
              <a:t>conversão de 55%, </a:t>
            </a:r>
            <a:r>
              <a:rPr lang="pt-BR" sz="1200" dirty="0"/>
              <a:t>com ênfase no grupo de 21 a 40 anos, que representa 62% dos clientes e alcança taxas de conversão de até 58.6%.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O </a:t>
            </a:r>
            <a:r>
              <a:rPr lang="pt-BR" sz="1200" b="1" dirty="0"/>
              <a:t>ciclo até a primeira compra </a:t>
            </a:r>
            <a:r>
              <a:rPr lang="pt-BR" sz="1200" dirty="0"/>
              <a:t>é longo, com </a:t>
            </a:r>
            <a:r>
              <a:rPr lang="pt-BR" sz="1200" b="1" dirty="0"/>
              <a:t>média de 145 dias</a:t>
            </a:r>
            <a:r>
              <a:rPr lang="pt-BR" sz="1200" dirty="0"/>
              <a:t>, e 55% dos clientes levam mais de 90 dias para comprar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Há uma clara </a:t>
            </a:r>
            <a:r>
              <a:rPr lang="pt-BR" sz="1200" b="1" dirty="0"/>
              <a:t>oportunidade </a:t>
            </a:r>
            <a:r>
              <a:rPr lang="pt-BR" sz="1200" dirty="0"/>
              <a:t>de fortalecer o </a:t>
            </a:r>
            <a:r>
              <a:rPr lang="pt-BR" sz="1200" b="1" dirty="0"/>
              <a:t>público de 21 a 40 anos</a:t>
            </a:r>
            <a:r>
              <a:rPr lang="pt-BR" sz="1200" dirty="0"/>
              <a:t>. No entanto, </a:t>
            </a:r>
            <a:r>
              <a:rPr lang="pt-BR" sz="1200" b="1" dirty="0"/>
              <a:t>faixas etárias extremas </a:t>
            </a:r>
            <a:r>
              <a:rPr lang="pt-BR" sz="1200" dirty="0"/>
              <a:t>(abaixo de 20 anos e acima de 50 anos) exigem estratégias específicas para </a:t>
            </a:r>
            <a:r>
              <a:rPr lang="pt-BR" sz="1200" b="1" dirty="0"/>
              <a:t>acelerar a jornada de conversão</a:t>
            </a:r>
            <a:r>
              <a:rPr lang="pt-BR" sz="1200" dirty="0"/>
              <a:t>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O volume de vendas permaneceu consistente, </a:t>
            </a:r>
            <a:r>
              <a:rPr lang="pt-BR" sz="1200" b="1" dirty="0"/>
              <a:t>com pico em março </a:t>
            </a:r>
            <a:r>
              <a:rPr lang="pt-BR" sz="1200" dirty="0"/>
              <a:t>e ticket médio de R$ 65.6.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Há uma </a:t>
            </a:r>
            <a:r>
              <a:rPr lang="pt-BR" sz="1200" b="1" dirty="0"/>
              <a:t>alta dependência do Canal 1000</a:t>
            </a:r>
            <a:r>
              <a:rPr lang="pt-BR" sz="1200" dirty="0"/>
              <a:t>, que representa 56% das vendas, indicando risco operacional e necessidade de diversificação.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Apesar do bom desempenho nas vendas, a </a:t>
            </a:r>
            <a:r>
              <a:rPr lang="pt-BR" sz="1200" b="1" dirty="0"/>
              <a:t>experiência do cliente é insatisfatória</a:t>
            </a:r>
            <a:r>
              <a:rPr lang="pt-BR" sz="1200" dirty="0"/>
              <a:t>, com alta proporção de detratores (60%) e baixa de promotores (19%), resultando em um NPS crítico de -40.9.</a:t>
            </a:r>
          </a:p>
          <a:p>
            <a:pPr>
              <a:spcBef>
                <a:spcPts val="600"/>
              </a:spcBef>
            </a:pPr>
            <a:br>
              <a:rPr lang="pt-BR" sz="1200" dirty="0"/>
            </a:br>
            <a:r>
              <a:rPr lang="pt-BR" sz="1200" b="1" dirty="0"/>
              <a:t>Sugestões para mitigar as vulnerabilidades</a:t>
            </a:r>
            <a:r>
              <a:rPr lang="pt-BR" sz="1200" dirty="0"/>
              <a:t>: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Mapear os principais pontos de dor que geram detratores.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Conduzir uma pesquisa NPS segmentada, com intervalos regulares, priorizando a escuta ativa e feedback contínuo.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Adotar estratégias de Marketing que acompanhem a jornada do cliente, incentivando a primeira compra e transações subsequentes.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/>
              <a:t>Implementar um plano de expansão e fortalecimento dos canais de vendas secundários junto a jornada do cliente.</a:t>
            </a:r>
          </a:p>
          <a:p>
            <a:pPr>
              <a:spcBef>
                <a:spcPts val="600"/>
              </a:spcBef>
            </a:pPr>
            <a:endParaRPr lang="pt-BR" sz="1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5869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773</Words>
  <Application>Microsoft Office PowerPoint</Application>
  <PresentationFormat>Apresentação na tela (16:9)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Arial</vt:lpstr>
      <vt:lpstr>Simple Dark</vt:lpstr>
      <vt:lpstr>Análise do desempenho de vendas  </vt:lpstr>
      <vt:lpstr>Objetivo da Apresentação </vt:lpstr>
      <vt:lpstr>Perfil e comportamento por faixa etária </vt:lpstr>
      <vt:lpstr>Qual o tempo médio para primeira transação? </vt:lpstr>
      <vt:lpstr>Resumo de Desempenho de Vendas (jan–abr/2025) </vt:lpstr>
      <vt:lpstr>Apresentação do PowerPoint</vt:lpstr>
      <vt:lpstr>Insights e recomendações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Cassia Dias Santos</cp:lastModifiedBy>
  <cp:revision>4</cp:revision>
  <dcterms:modified xsi:type="dcterms:W3CDTF">2025-06-23T11:44:54Z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ad58c76-fd94-422c-84ae-5930ae9e51dd_Enabled">
    <vt:lpwstr>true</vt:lpwstr>
  </property>
  <property fmtid="{D5CDD505-2E9C-101B-9397-08002B2CF9AE}" pid="3" name="MSIP_Label_cad58c76-fd94-422c-84ae-5930ae9e51dd_SetDate">
    <vt:lpwstr>2025-06-23T00:03:23Z</vt:lpwstr>
  </property>
  <property fmtid="{D5CDD505-2E9C-101B-9397-08002B2CF9AE}" pid="4" name="MSIP_Label_cad58c76-fd94-422c-84ae-5930ae9e51dd_Method">
    <vt:lpwstr>Privileged</vt:lpwstr>
  </property>
  <property fmtid="{D5CDD505-2E9C-101B-9397-08002B2CF9AE}" pid="5" name="MSIP_Label_cad58c76-fd94-422c-84ae-5930ae9e51dd_Name">
    <vt:lpwstr>Pública</vt:lpwstr>
  </property>
  <property fmtid="{D5CDD505-2E9C-101B-9397-08002B2CF9AE}" pid="6" name="MSIP_Label_cad58c76-fd94-422c-84ae-5930ae9e51dd_SiteId">
    <vt:lpwstr>72b5f416-8f41-4c88-a6a0-bb4b91383888</vt:lpwstr>
  </property>
  <property fmtid="{D5CDD505-2E9C-101B-9397-08002B2CF9AE}" pid="7" name="MSIP_Label_cad58c76-fd94-422c-84ae-5930ae9e51dd_ActionId">
    <vt:lpwstr>d27132b0-1ca6-43f8-b757-0d16093c8370</vt:lpwstr>
  </property>
  <property fmtid="{D5CDD505-2E9C-101B-9397-08002B2CF9AE}" pid="8" name="MSIP_Label_cad58c76-fd94-422c-84ae-5930ae9e51dd_ContentBits">
    <vt:lpwstr>0</vt:lpwstr>
  </property>
  <property fmtid="{D5CDD505-2E9C-101B-9397-08002B2CF9AE}" pid="9" name="MSIP_Label_cad58c76-fd94-422c-84ae-5930ae9e51dd_Tag">
    <vt:lpwstr>10, 0, 1, 1</vt:lpwstr>
  </property>
</Properties>
</file>