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26448676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26448676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26448676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26448676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26448676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26448676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26448676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26448676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26448676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26448676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26448676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26448676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26ab6d64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26ab6d64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26448676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26448676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D85C6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61008" y="1146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700"/>
              <a:t>Análise do desempenho de vendas </a:t>
            </a:r>
            <a:endParaRPr sz="27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2206200" y="4353900"/>
            <a:ext cx="4731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Junho - 2025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43475"/>
            <a:ext cx="8520600" cy="7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B5394"/>
                </a:solidFill>
              </a:rPr>
              <a:t>Objetivo da Apresentação</a:t>
            </a:r>
            <a:endParaRPr b="1" sz="1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0025" y="1017775"/>
            <a:ext cx="8634000" cy="41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📌 Perfil e comportamento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- Apresentar o perfil demográfico dos clientes (faixa etária).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- Analisar o comportamento de compra (tempo até a primeira compra).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📊 Desempenho e satisfação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- Apresentar o desempenho de vendas (KPIs mensais).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- Avaliar a satisfação dos clientes (NPS mensal).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rgbClr val="434343"/>
                </a:solidFill>
              </a:rPr>
              <a:t>💡 Recomendação estratégica</a:t>
            </a:r>
            <a:endParaRPr b="1"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- Propor recomendações baseadas nos insights.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434343"/>
                </a:solidFill>
              </a:rPr>
              <a:t>📅 Período: Dados consolidados de vendas de 2025, com foco em KPIs e NPS.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12575"/>
            <a:ext cx="91440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5EB8"/>
                </a:solidFill>
              </a:rPr>
              <a:t>Perfil e comportamento por faixa etária</a:t>
            </a:r>
            <a:endParaRPr b="1" sz="1800">
              <a:solidFill>
                <a:srgbClr val="005EB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EB8"/>
              </a:solidFill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417625" y="1193850"/>
            <a:ext cx="1494600" cy="692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3.000</a:t>
            </a:r>
            <a:endParaRPr b="1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Clientes cadastrados</a:t>
            </a:r>
            <a:endParaRPr sz="900"/>
          </a:p>
        </p:txBody>
      </p:sp>
      <p:sp>
        <p:nvSpPr>
          <p:cNvPr id="68" name="Google Shape;68;p15"/>
          <p:cNvSpPr/>
          <p:nvPr/>
        </p:nvSpPr>
        <p:spPr>
          <a:xfrm>
            <a:off x="397975" y="2331738"/>
            <a:ext cx="1533900" cy="692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1.654 </a:t>
            </a:r>
            <a:r>
              <a:rPr lang="en-GB" sz="1100">
                <a:solidFill>
                  <a:schemeClr val="dk2"/>
                </a:solidFill>
              </a:rPr>
              <a:t>(55%)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Transacionaram</a:t>
            </a:r>
            <a:endParaRPr sz="900"/>
          </a:p>
        </p:txBody>
      </p:sp>
      <p:cxnSp>
        <p:nvCxnSpPr>
          <p:cNvPr id="69" name="Google Shape;69;p15"/>
          <p:cNvCxnSpPr>
            <a:stCxn id="67" idx="2"/>
            <a:endCxn id="68" idx="0"/>
          </p:cNvCxnSpPr>
          <p:nvPr/>
        </p:nvCxnSpPr>
        <p:spPr>
          <a:xfrm>
            <a:off x="1164925" y="1885950"/>
            <a:ext cx="0" cy="445800"/>
          </a:xfrm>
          <a:prstGeom prst="straightConnector1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/>
          <p:nvPr/>
        </p:nvSpPr>
        <p:spPr>
          <a:xfrm>
            <a:off x="-125" y="4161575"/>
            <a:ext cx="9144000" cy="81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👥 </a:t>
            </a:r>
            <a:r>
              <a:rPr b="1" lang="en-GB" sz="1000"/>
              <a:t>Base de clientes:</a:t>
            </a:r>
            <a:r>
              <a:rPr lang="en-GB" sz="1000"/>
              <a:t> </a:t>
            </a:r>
            <a:r>
              <a:rPr lang="en-GB" sz="1000"/>
              <a:t>3.000 cadastrados, dos quais </a:t>
            </a:r>
            <a:r>
              <a:rPr b="1" lang="en-GB" sz="1000"/>
              <a:t>55% (</a:t>
            </a:r>
            <a:r>
              <a:rPr b="1" lang="en-GB" sz="1000"/>
              <a:t>1.654)</a:t>
            </a:r>
            <a:r>
              <a:rPr lang="en-GB" sz="1000"/>
              <a:t> realizaram ao menos uma compra.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🎯 </a:t>
            </a:r>
            <a:r>
              <a:rPr b="1" lang="en-GB" sz="1000"/>
              <a:t>Melhor desempenho:</a:t>
            </a:r>
            <a:r>
              <a:rPr lang="en-GB" sz="1000"/>
              <a:t> Faixa de </a:t>
            </a:r>
            <a:r>
              <a:rPr b="1" lang="en-GB" sz="1000"/>
              <a:t>31–40 anos</a:t>
            </a:r>
            <a:r>
              <a:rPr lang="en-GB" sz="1000"/>
              <a:t> com a maior taxa de conversão (</a:t>
            </a:r>
            <a:r>
              <a:rPr b="1" lang="en-GB" sz="1000"/>
              <a:t>58,6%</a:t>
            </a:r>
            <a:r>
              <a:rPr lang="en-GB" sz="1000"/>
              <a:t>), seguida por </a:t>
            </a:r>
            <a:r>
              <a:rPr b="1" lang="en-GB" sz="1000"/>
              <a:t>21–30</a:t>
            </a:r>
            <a:r>
              <a:rPr lang="en-GB" sz="1000"/>
              <a:t> (</a:t>
            </a:r>
            <a:r>
              <a:rPr b="1" lang="en-GB" sz="1000"/>
              <a:t>55,9%</a:t>
            </a:r>
            <a:r>
              <a:rPr lang="en-GB" sz="1000"/>
              <a:t>).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💡 </a:t>
            </a:r>
            <a:r>
              <a:rPr b="1" lang="en-GB" sz="1000"/>
              <a:t>Grupo-chave:</a:t>
            </a:r>
            <a:r>
              <a:rPr lang="en-GB" sz="1000"/>
              <a:t> As faixas de </a:t>
            </a:r>
            <a:r>
              <a:rPr b="1" lang="en-GB" sz="1000"/>
              <a:t>21 a 40 anos concentram 62% da base</a:t>
            </a:r>
            <a:r>
              <a:rPr lang="en-GB" sz="1000"/>
              <a:t>, sendo o principal grupo em volume e conversão.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⚠️ </a:t>
            </a:r>
            <a:r>
              <a:rPr b="1" lang="en-GB" sz="1000"/>
              <a:t>Ponto de atenção:</a:t>
            </a:r>
            <a:r>
              <a:rPr lang="en-GB" sz="1000"/>
              <a:t> Clientes com </a:t>
            </a:r>
            <a:r>
              <a:rPr b="1" lang="en-GB" sz="1000"/>
              <a:t>50 anos ou mais</a:t>
            </a:r>
            <a:r>
              <a:rPr lang="en-GB" sz="1000"/>
              <a:t> apresentaram a menor taxa de ativação (</a:t>
            </a:r>
            <a:r>
              <a:rPr b="1" lang="en-GB" sz="1000"/>
              <a:t>46,7%</a:t>
            </a:r>
            <a:r>
              <a:rPr lang="en-GB" sz="1000"/>
              <a:t>).</a:t>
            </a:r>
            <a:endParaRPr sz="900"/>
          </a:p>
        </p:txBody>
      </p:sp>
      <p:pic>
        <p:nvPicPr>
          <p:cNvPr id="71" name="Google Shape;71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3000" y="737675"/>
            <a:ext cx="5314200" cy="3271500"/>
          </a:xfrm>
          <a:prstGeom prst="rect">
            <a:avLst/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2" name="Google Shape;72;p15"/>
          <p:cNvSpPr txBox="1"/>
          <p:nvPr/>
        </p:nvSpPr>
        <p:spPr>
          <a:xfrm>
            <a:off x="4735850" y="1567251"/>
            <a:ext cx="54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5EB8"/>
                </a:solidFill>
              </a:rPr>
              <a:t>54%</a:t>
            </a:r>
            <a:endParaRPr sz="700">
              <a:solidFill>
                <a:srgbClr val="005EB8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6372100" y="2024526"/>
            <a:ext cx="54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5EB8"/>
                </a:solidFill>
              </a:rPr>
              <a:t>55,9%</a:t>
            </a:r>
            <a:endParaRPr sz="700">
              <a:solidFill>
                <a:srgbClr val="005EB8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5940950" y="2445751"/>
            <a:ext cx="54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5EB8"/>
                </a:solidFill>
              </a:rPr>
              <a:t>58,6%</a:t>
            </a:r>
            <a:endParaRPr sz="700">
              <a:solidFill>
                <a:srgbClr val="005EB8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5493175" y="2888889"/>
            <a:ext cx="54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5EB8"/>
                </a:solidFill>
              </a:rPr>
              <a:t>55,3%</a:t>
            </a:r>
            <a:endParaRPr sz="700">
              <a:solidFill>
                <a:srgbClr val="005EB8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145350" y="3332026"/>
            <a:ext cx="5418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005EB8"/>
                </a:solidFill>
              </a:rPr>
              <a:t>46,7</a:t>
            </a:r>
            <a:r>
              <a:rPr lang="en-GB" sz="700">
                <a:solidFill>
                  <a:srgbClr val="005EB8"/>
                </a:solidFill>
              </a:rPr>
              <a:t>%</a:t>
            </a:r>
            <a:endParaRPr sz="700">
              <a:solidFill>
                <a:srgbClr val="005EB8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372100" y="801600"/>
            <a:ext cx="3779700" cy="323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</a:rPr>
              <a:t>Clientes com cadastro Vs. Clientes que transacionaram</a:t>
            </a:r>
            <a:endParaRPr b="1" sz="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0" y="12575"/>
            <a:ext cx="91440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5EB8"/>
                </a:solidFill>
              </a:rPr>
              <a:t>Qual o tempo médio</a:t>
            </a:r>
            <a:r>
              <a:rPr b="1" lang="en-GB" sz="1800">
                <a:solidFill>
                  <a:srgbClr val="005EB8"/>
                </a:solidFill>
              </a:rPr>
              <a:t> para primeira transação?</a:t>
            </a:r>
            <a:endParaRPr b="1" sz="1800">
              <a:solidFill>
                <a:srgbClr val="005EB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34343"/>
              </a:solidFill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31250" y="881238"/>
            <a:ext cx="1533900" cy="692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1.654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Clientes</a:t>
            </a:r>
            <a:endParaRPr sz="900"/>
          </a:p>
        </p:txBody>
      </p:sp>
      <p:sp>
        <p:nvSpPr>
          <p:cNvPr id="84" name="Google Shape;84;p16"/>
          <p:cNvSpPr/>
          <p:nvPr/>
        </p:nvSpPr>
        <p:spPr>
          <a:xfrm>
            <a:off x="0" y="4128225"/>
            <a:ext cx="9144000" cy="8169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👥 </a:t>
            </a:r>
            <a:r>
              <a:rPr b="1" lang="en-GB" sz="1000"/>
              <a:t>Base ativa</a:t>
            </a:r>
            <a:r>
              <a:rPr lang="en-GB" sz="1000"/>
              <a:t>: 1.654 clientes realizaram ao menos uma compra, com média de 145 dias até a primeira transação.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	🎯 </a:t>
            </a:r>
            <a:r>
              <a:rPr b="1" lang="en-GB" sz="1000"/>
              <a:t>Conversão rápida</a:t>
            </a:r>
            <a:r>
              <a:rPr lang="en-GB" sz="1000"/>
              <a:t>: 34% dos clientes compram em até 30 dias, especialmente entre 21 a 40 anos.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	💡 </a:t>
            </a:r>
            <a:r>
              <a:rPr b="1" lang="en-GB" sz="1000"/>
              <a:t>Conversão longa</a:t>
            </a:r>
            <a:r>
              <a:rPr lang="en-GB" sz="1000"/>
              <a:t>: Mais de 65% convertem após 90 dias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  	⚠️ </a:t>
            </a:r>
            <a:r>
              <a:rPr b="1" lang="en-GB" sz="1000"/>
              <a:t>Ponto de atenção:</a:t>
            </a:r>
            <a:r>
              <a:rPr lang="en-GB" sz="1000"/>
              <a:t> Perfis extremos, mais jovens ( &lt;=20) e mais velhos (50+), possuem uma jornada mais longa para conversão</a:t>
            </a:r>
            <a:r>
              <a:rPr lang="en-GB" sz="1100"/>
              <a:t>.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85" name="Google Shape;85;p16"/>
          <p:cNvSpPr/>
          <p:nvPr/>
        </p:nvSpPr>
        <p:spPr>
          <a:xfrm>
            <a:off x="231250" y="2117363"/>
            <a:ext cx="1533900" cy="6921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2"/>
                </a:solidFill>
              </a:rPr>
              <a:t>145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Dias em média para primeira transação</a:t>
            </a:r>
            <a:endParaRPr sz="900"/>
          </a:p>
        </p:txBody>
      </p:sp>
      <p:cxnSp>
        <p:nvCxnSpPr>
          <p:cNvPr id="86" name="Google Shape;86;p16"/>
          <p:cNvCxnSpPr>
            <a:stCxn id="83" idx="2"/>
            <a:endCxn id="85" idx="0"/>
          </p:cNvCxnSpPr>
          <p:nvPr/>
        </p:nvCxnSpPr>
        <p:spPr>
          <a:xfrm>
            <a:off x="998200" y="1573338"/>
            <a:ext cx="0" cy="543900"/>
          </a:xfrm>
          <a:prstGeom prst="straightConnector1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7" name="Google Shape;87;p16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725" y="827025"/>
            <a:ext cx="6847876" cy="270525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8" name="Google Shape;88;p16"/>
          <p:cNvSpPr txBox="1"/>
          <p:nvPr/>
        </p:nvSpPr>
        <p:spPr>
          <a:xfrm>
            <a:off x="3168650" y="1026275"/>
            <a:ext cx="54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666666"/>
                </a:solidFill>
              </a:rPr>
              <a:t>(34.9</a:t>
            </a:r>
            <a:r>
              <a:rPr lang="en-GB" sz="700">
                <a:solidFill>
                  <a:srgbClr val="666666"/>
                </a:solidFill>
              </a:rPr>
              <a:t>%)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163000" y="2477350"/>
            <a:ext cx="54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666666"/>
                </a:solidFill>
              </a:rPr>
              <a:t>(9.1%)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5149025" y="2189725"/>
            <a:ext cx="54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666666"/>
                </a:solidFill>
              </a:rPr>
              <a:t>(14.4%)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176750" y="1066650"/>
            <a:ext cx="54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666666"/>
                </a:solidFill>
              </a:rPr>
              <a:t>(34.1%)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92" name="Google Shape;92;p16"/>
          <p:cNvSpPr txBox="1"/>
          <p:nvPr/>
        </p:nvSpPr>
        <p:spPr>
          <a:xfrm>
            <a:off x="7162775" y="2575175"/>
            <a:ext cx="5418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666666"/>
                </a:solidFill>
              </a:rPr>
              <a:t>(7.2%)</a:t>
            </a:r>
            <a:endParaRPr sz="700">
              <a:solidFill>
                <a:srgbClr val="666666"/>
              </a:solidFill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2213775" y="827025"/>
            <a:ext cx="3414300" cy="284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rgbClr val="434343"/>
                </a:solidFill>
              </a:rPr>
              <a:t>Tempo para primeira transação por faixa de idade</a:t>
            </a:r>
            <a:endParaRPr b="1" sz="9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12575"/>
            <a:ext cx="91440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5EB8"/>
                </a:solidFill>
              </a:rPr>
              <a:t>Resumo de Desempenho de Vendas (jan–abr/2025)</a:t>
            </a:r>
            <a:endParaRPr b="1" sz="1800">
              <a:solidFill>
                <a:srgbClr val="005EB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EB8"/>
              </a:solidFill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0" y="585275"/>
            <a:ext cx="3000000" cy="4039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00" name="Google Shape;100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700" y="704325"/>
            <a:ext cx="4518274" cy="2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/>
          <p:nvPr/>
        </p:nvSpPr>
        <p:spPr>
          <a:xfrm>
            <a:off x="3878775" y="623225"/>
            <a:ext cx="5000100" cy="2925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67500" y="919525"/>
            <a:ext cx="1258800" cy="441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11.210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Compras</a:t>
            </a:r>
            <a:endParaRPr sz="900"/>
          </a:p>
        </p:txBody>
      </p:sp>
      <p:sp>
        <p:nvSpPr>
          <p:cNvPr id="103" name="Google Shape;103;p17"/>
          <p:cNvSpPr/>
          <p:nvPr/>
        </p:nvSpPr>
        <p:spPr>
          <a:xfrm>
            <a:off x="1493000" y="2744863"/>
            <a:ext cx="1258800" cy="441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215.42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Gasto Médio</a:t>
            </a:r>
            <a:endParaRPr sz="900"/>
          </a:p>
        </p:txBody>
      </p:sp>
      <p:sp>
        <p:nvSpPr>
          <p:cNvPr id="104" name="Google Shape;104;p17"/>
          <p:cNvSpPr/>
          <p:nvPr/>
        </p:nvSpPr>
        <p:spPr>
          <a:xfrm>
            <a:off x="67500" y="2102113"/>
            <a:ext cx="1258800" cy="441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126.676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Imposto </a:t>
            </a:r>
            <a:endParaRPr sz="900"/>
          </a:p>
        </p:txBody>
      </p:sp>
      <p:sp>
        <p:nvSpPr>
          <p:cNvPr id="105" name="Google Shape;105;p17"/>
          <p:cNvSpPr/>
          <p:nvPr/>
        </p:nvSpPr>
        <p:spPr>
          <a:xfrm>
            <a:off x="1493000" y="2116150"/>
            <a:ext cx="1258800" cy="42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1000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Canal de Venda principal</a:t>
            </a:r>
            <a:endParaRPr sz="800"/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675" y="840100"/>
            <a:ext cx="26928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67500" y="1510813"/>
            <a:ext cx="1258800" cy="441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87,6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Ticket Médio</a:t>
            </a:r>
            <a:endParaRPr sz="900"/>
          </a:p>
        </p:txBody>
      </p:sp>
      <p:sp>
        <p:nvSpPr>
          <p:cNvPr id="108" name="Google Shape;108;p17"/>
          <p:cNvSpPr/>
          <p:nvPr/>
        </p:nvSpPr>
        <p:spPr>
          <a:xfrm>
            <a:off x="1493000" y="1510825"/>
            <a:ext cx="1258800" cy="441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709.652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Faturamento Total</a:t>
            </a:r>
            <a:endParaRPr sz="900"/>
          </a:p>
        </p:txBody>
      </p:sp>
      <p:sp>
        <p:nvSpPr>
          <p:cNvPr id="109" name="Google Shape;109;p17"/>
          <p:cNvSpPr/>
          <p:nvPr/>
        </p:nvSpPr>
        <p:spPr>
          <a:xfrm>
            <a:off x="3952975" y="3763725"/>
            <a:ext cx="4926000" cy="1175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📈 </a:t>
            </a:r>
            <a:r>
              <a:rPr b="1" lang="en-GB" sz="1000"/>
              <a:t>Base Vendas:</a:t>
            </a:r>
            <a:r>
              <a:rPr lang="en-GB" sz="1000"/>
              <a:t> Mar/2025 foi o pico de vendas (2.960 compras).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👥 </a:t>
            </a:r>
            <a:r>
              <a:rPr b="1" lang="en-GB" sz="1000"/>
              <a:t>Base ativa: </a:t>
            </a:r>
            <a:r>
              <a:rPr lang="en-GB" sz="1000"/>
              <a:t>7% de crescimento de clientes entre jan e abr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🔻 </a:t>
            </a:r>
            <a:r>
              <a:rPr b="1" lang="en-GB" sz="1000"/>
              <a:t>Engajamento: </a:t>
            </a:r>
            <a:r>
              <a:rPr lang="en-GB" sz="1000"/>
              <a:t>à frequência média caiu de 3,5 para 3,3 compras por cliente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🛒</a:t>
            </a:r>
            <a:r>
              <a:rPr b="1" lang="en-GB" sz="1000"/>
              <a:t>Canal de venda 1000</a:t>
            </a:r>
            <a:r>
              <a:rPr lang="en-GB" sz="1000"/>
              <a:t>: é responsável por sustentar a performance mensal.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10" name="Google Shape;110;p17"/>
          <p:cNvSpPr/>
          <p:nvPr/>
        </p:nvSpPr>
        <p:spPr>
          <a:xfrm>
            <a:off x="67500" y="2744863"/>
            <a:ext cx="1258800" cy="441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3,4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Frequencia Média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53325" y="17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B5394"/>
                </a:solidFill>
              </a:rPr>
              <a:t>E como os clientes estão avaliando? </a:t>
            </a:r>
            <a:endParaRPr b="1" sz="1800">
              <a:solidFill>
                <a:srgbClr val="0B5394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350" y="920650"/>
            <a:ext cx="3480300" cy="17469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8"/>
          <p:cNvSpPr txBox="1"/>
          <p:nvPr/>
        </p:nvSpPr>
        <p:spPr>
          <a:xfrm>
            <a:off x="2101600" y="1068875"/>
            <a:ext cx="5625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20,1%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618250" y="1638425"/>
            <a:ext cx="519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60,3</a:t>
            </a:r>
            <a:r>
              <a:rPr lang="en-GB" sz="800">
                <a:solidFill>
                  <a:schemeClr val="lt1"/>
                </a:solidFill>
              </a:rPr>
              <a:t>%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2356150" y="1863950"/>
            <a:ext cx="519000" cy="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lt1"/>
                </a:solidFill>
              </a:rPr>
              <a:t>19,4</a:t>
            </a:r>
            <a:r>
              <a:rPr lang="en-GB" sz="800">
                <a:solidFill>
                  <a:schemeClr val="lt1"/>
                </a:solidFill>
              </a:rPr>
              <a:t>%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0" y="2934375"/>
            <a:ext cx="3000000" cy="2133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0" y="12575"/>
            <a:ext cx="9144000" cy="572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005EB8"/>
                </a:solidFill>
              </a:rPr>
              <a:t>Resumo de Desempenho de Vendas (jan–abr/2025)</a:t>
            </a:r>
            <a:endParaRPr b="1" sz="1800">
              <a:solidFill>
                <a:srgbClr val="005EB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5EB8"/>
              </a:solidFill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0" y="585275"/>
            <a:ext cx="3000000" cy="2133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33" name="Google Shape;133;p20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0700" y="704325"/>
            <a:ext cx="4518274" cy="278047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3878775" y="623225"/>
            <a:ext cx="5000100" cy="2925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>
            <a:off x="67500" y="919525"/>
            <a:ext cx="1258800" cy="441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11.210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Compras</a:t>
            </a:r>
            <a:endParaRPr sz="900"/>
          </a:p>
        </p:txBody>
      </p:sp>
      <p:sp>
        <p:nvSpPr>
          <p:cNvPr id="136" name="Google Shape;136;p20"/>
          <p:cNvSpPr/>
          <p:nvPr/>
        </p:nvSpPr>
        <p:spPr>
          <a:xfrm>
            <a:off x="1493000" y="3446963"/>
            <a:ext cx="1258800" cy="441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215.42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Gasto Médio</a:t>
            </a:r>
            <a:endParaRPr sz="900"/>
          </a:p>
        </p:txBody>
      </p:sp>
      <p:sp>
        <p:nvSpPr>
          <p:cNvPr id="137" name="Google Shape;137;p20"/>
          <p:cNvSpPr/>
          <p:nvPr/>
        </p:nvSpPr>
        <p:spPr>
          <a:xfrm>
            <a:off x="67500" y="2102113"/>
            <a:ext cx="1258800" cy="441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126.676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Imposto </a:t>
            </a:r>
            <a:endParaRPr sz="900"/>
          </a:p>
        </p:txBody>
      </p:sp>
      <p:sp>
        <p:nvSpPr>
          <p:cNvPr id="138" name="Google Shape;138;p20"/>
          <p:cNvSpPr/>
          <p:nvPr/>
        </p:nvSpPr>
        <p:spPr>
          <a:xfrm>
            <a:off x="1493000" y="2116150"/>
            <a:ext cx="1258800" cy="42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1000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Canal de Venda principal</a:t>
            </a:r>
            <a:endParaRPr sz="800"/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675" y="840100"/>
            <a:ext cx="26928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0"/>
          <p:cNvSpPr/>
          <p:nvPr/>
        </p:nvSpPr>
        <p:spPr>
          <a:xfrm>
            <a:off x="67500" y="1510813"/>
            <a:ext cx="1258800" cy="4419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87,6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Ticket Médio</a:t>
            </a:r>
            <a:endParaRPr sz="900"/>
          </a:p>
        </p:txBody>
      </p:sp>
      <p:sp>
        <p:nvSpPr>
          <p:cNvPr id="141" name="Google Shape;141;p20"/>
          <p:cNvSpPr/>
          <p:nvPr/>
        </p:nvSpPr>
        <p:spPr>
          <a:xfrm>
            <a:off x="1493000" y="1510825"/>
            <a:ext cx="1258800" cy="441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/>
              <a:t>709.652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Faturamento Total</a:t>
            </a:r>
            <a:endParaRPr sz="900"/>
          </a:p>
        </p:txBody>
      </p:sp>
      <p:sp>
        <p:nvSpPr>
          <p:cNvPr id="142" name="Google Shape;142;p20"/>
          <p:cNvSpPr/>
          <p:nvPr/>
        </p:nvSpPr>
        <p:spPr>
          <a:xfrm>
            <a:off x="3952975" y="3763725"/>
            <a:ext cx="4926000" cy="11754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📈 </a:t>
            </a:r>
            <a:r>
              <a:rPr b="1" lang="en-GB" sz="1000"/>
              <a:t>Base Vendas:</a:t>
            </a:r>
            <a:r>
              <a:rPr lang="en-GB" sz="1000"/>
              <a:t> Mar/2025 foi o pico de vendas (2.960 compras).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👥 </a:t>
            </a:r>
            <a:r>
              <a:rPr b="1" lang="en-GB" sz="1000"/>
              <a:t>Base ativa: </a:t>
            </a:r>
            <a:r>
              <a:rPr lang="en-GB" sz="1000"/>
              <a:t>7% de crescimento de clientes entre jan e abr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🔻 </a:t>
            </a:r>
            <a:r>
              <a:rPr b="1" lang="en-GB" sz="1000"/>
              <a:t>Engajamento: </a:t>
            </a:r>
            <a:r>
              <a:rPr lang="en-GB" sz="1000"/>
              <a:t>à frequência média caiu de 3,5 para 3,3 compras por cliente 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🛒</a:t>
            </a:r>
            <a:r>
              <a:rPr b="1" lang="en-GB" sz="1000"/>
              <a:t>Canal de venda 1000</a:t>
            </a:r>
            <a:r>
              <a:rPr lang="en-GB" sz="1000"/>
              <a:t>: é responsável por sustentar a performance mensal.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3" name="Google Shape;143;p20"/>
          <p:cNvSpPr txBox="1"/>
          <p:nvPr/>
        </p:nvSpPr>
        <p:spPr>
          <a:xfrm>
            <a:off x="0" y="2934375"/>
            <a:ext cx="2078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👤 </a:t>
            </a:r>
            <a:r>
              <a:rPr i="1" lang="en-GB" sz="1100"/>
              <a:t>KPIs de Cliente</a:t>
            </a: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67500" y="3446963"/>
            <a:ext cx="1258800" cy="441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215.42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Clientes Únicos</a:t>
            </a:r>
            <a:endParaRPr sz="900"/>
          </a:p>
        </p:txBody>
      </p:sp>
      <p:sp>
        <p:nvSpPr>
          <p:cNvPr id="145" name="Google Shape;145;p20"/>
          <p:cNvSpPr/>
          <p:nvPr/>
        </p:nvSpPr>
        <p:spPr>
          <a:xfrm>
            <a:off x="67500" y="4060863"/>
            <a:ext cx="1258800" cy="4419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rgbClr val="CFE2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</a:rPr>
              <a:t>3,4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/>
              <a:t>Frequencia Média</a:t>
            </a:r>
            <a:endParaRPr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