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Nunito Sans Light"/>
      <p:regular r:id="rId24"/>
      <p:bold r:id="rId25"/>
      <p:italic r:id="rId26"/>
      <p:boldItalic r:id="rId27"/>
    </p:embeddedFont>
    <p:embeddedFont>
      <p:font typeface="Nunito Sans ExtraLight"/>
      <p:regular r:id="rId28"/>
      <p:bold r:id="rId29"/>
      <p:italic r:id="rId30"/>
      <p:boldItalic r:id="rId31"/>
    </p:embeddedFont>
    <p:embeddedFont>
      <p:font typeface="Nunito Sans SemiBold"/>
      <p:regular r:id="rId32"/>
      <p:bold r:id="rId33"/>
      <p:italic r:id="rId34"/>
      <p:boldItalic r:id="rId35"/>
    </p:embeddedFont>
    <p:embeddedFont>
      <p:font typeface="Nunito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jR3zGW4hwx4YRRPKWygim1ukwv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05B972-F246-4E36-9638-08BF6D703FE3}">
  <a:tblStyle styleId="{7D05B972-F246-4E36-9638-08BF6D703FE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2244BB50-37D1-4435-A9A5-E9F2BED7E145}"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SansLight-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NunitoSansLight-italic.fntdata"/><Relationship Id="rId25" Type="http://schemas.openxmlformats.org/officeDocument/2006/relationships/font" Target="fonts/NunitoSansLight-bold.fntdata"/><Relationship Id="rId28" Type="http://schemas.openxmlformats.org/officeDocument/2006/relationships/font" Target="fonts/NunitoSansExtraLight-regular.fntdata"/><Relationship Id="rId27" Type="http://schemas.openxmlformats.org/officeDocument/2006/relationships/font" Target="fonts/NunitoSansLigh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NunitoSansExtra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SansExtraLight-boldItalic.fntdata"/><Relationship Id="rId30" Type="http://schemas.openxmlformats.org/officeDocument/2006/relationships/font" Target="fonts/NunitoSansExtraLight-italic.fntdata"/><Relationship Id="rId11" Type="http://schemas.openxmlformats.org/officeDocument/2006/relationships/slide" Target="slides/slide5.xml"/><Relationship Id="rId33" Type="http://schemas.openxmlformats.org/officeDocument/2006/relationships/font" Target="fonts/NunitoSansSemiBold-bold.fntdata"/><Relationship Id="rId10" Type="http://schemas.openxmlformats.org/officeDocument/2006/relationships/slide" Target="slides/slide4.xml"/><Relationship Id="rId32" Type="http://schemas.openxmlformats.org/officeDocument/2006/relationships/font" Target="fonts/NunitoSansSemiBold-regular.fntdata"/><Relationship Id="rId13" Type="http://schemas.openxmlformats.org/officeDocument/2006/relationships/slide" Target="slides/slide7.xml"/><Relationship Id="rId35" Type="http://schemas.openxmlformats.org/officeDocument/2006/relationships/font" Target="fonts/NunitoSansSemiBold-boldItalic.fntdata"/><Relationship Id="rId12" Type="http://schemas.openxmlformats.org/officeDocument/2006/relationships/slide" Target="slides/slide6.xml"/><Relationship Id="rId34" Type="http://schemas.openxmlformats.org/officeDocument/2006/relationships/font" Target="fonts/NunitoSansSemiBold-italic.fntdata"/><Relationship Id="rId15" Type="http://schemas.openxmlformats.org/officeDocument/2006/relationships/slide" Target="slides/slide9.xml"/><Relationship Id="rId37" Type="http://schemas.openxmlformats.org/officeDocument/2006/relationships/font" Target="fonts/NunitoSans-bold.fntdata"/><Relationship Id="rId14" Type="http://schemas.openxmlformats.org/officeDocument/2006/relationships/slide" Target="slides/slide8.xml"/><Relationship Id="rId36" Type="http://schemas.openxmlformats.org/officeDocument/2006/relationships/font" Target="fonts/NunitoSans-regular.fntdata"/><Relationship Id="rId17" Type="http://schemas.openxmlformats.org/officeDocument/2006/relationships/slide" Target="slides/slide11.xml"/><Relationship Id="rId39" Type="http://schemas.openxmlformats.org/officeDocument/2006/relationships/font" Target="fonts/NunitoSans-boldItalic.fntdata"/><Relationship Id="rId16" Type="http://schemas.openxmlformats.org/officeDocument/2006/relationships/slide" Target="slides/slide10.xml"/><Relationship Id="rId38" Type="http://schemas.openxmlformats.org/officeDocument/2006/relationships/font" Target="fonts/Nunito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SG"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59be84141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b59be84141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59be84141_1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b59be84141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 name="Google Shape;5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59be84141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8" name="Google Shape;78;gb59be84141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gb59be84141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 Slide 3">
    <p:spTree>
      <p:nvGrpSpPr>
        <p:cNvPr id="14" name="Shape 14"/>
        <p:cNvGrpSpPr/>
        <p:nvPr/>
      </p:nvGrpSpPr>
      <p:grpSpPr>
        <a:xfrm>
          <a:off x="0" y="0"/>
          <a:ext cx="0" cy="0"/>
          <a:chOff x="0" y="0"/>
          <a:chExt cx="0" cy="0"/>
        </a:xfrm>
      </p:grpSpPr>
      <p:sp>
        <p:nvSpPr>
          <p:cNvPr id="15" name="Google Shape;15;p16"/>
          <p:cNvSpPr txBox="1"/>
          <p:nvPr>
            <p:ph type="ctrTitle"/>
          </p:nvPr>
        </p:nvSpPr>
        <p:spPr>
          <a:xfrm>
            <a:off x="0" y="3005958"/>
            <a:ext cx="12192000" cy="1407894"/>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rgbClr val="002060"/>
              </a:buClr>
              <a:buSzPts val="4800"/>
              <a:buFont typeface="Nunito Sans"/>
              <a:buNone/>
              <a:defRPr b="0" i="0" sz="4800" u="none" cap="none" strike="noStrike">
                <a:solidFill>
                  <a:srgbClr val="002060"/>
                </a:solidFill>
                <a:latin typeface="Nunito Sans"/>
                <a:ea typeface="Nunito Sans"/>
                <a:cs typeface="Nunito Sans"/>
                <a:sym typeface="Nuni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6"/>
          <p:cNvSpPr txBox="1"/>
          <p:nvPr>
            <p:ph idx="1" type="subTitle"/>
          </p:nvPr>
        </p:nvSpPr>
        <p:spPr>
          <a:xfrm>
            <a:off x="0" y="4989403"/>
            <a:ext cx="12192000" cy="990983"/>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2000"/>
              <a:buFont typeface="Arial"/>
              <a:buNone/>
              <a:defRPr b="0" i="0" sz="2000" u="none" cap="none" strike="noStrike">
                <a:solidFill>
                  <a:schemeClr val="lt1"/>
                </a:solidFill>
                <a:latin typeface="Nunito Sans"/>
                <a:ea typeface="Nunito Sans"/>
                <a:cs typeface="Nunito Sans"/>
                <a:sym typeface="Nunito Sans"/>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6">
  <p:cSld name="Content Slide 6">
    <p:spTree>
      <p:nvGrpSpPr>
        <p:cNvPr id="19" name="Shape 19"/>
        <p:cNvGrpSpPr/>
        <p:nvPr/>
      </p:nvGrpSpPr>
      <p:grpSpPr>
        <a:xfrm>
          <a:off x="0" y="0"/>
          <a:ext cx="0" cy="0"/>
          <a:chOff x="0" y="0"/>
          <a:chExt cx="0" cy="0"/>
        </a:xfrm>
      </p:grpSpPr>
      <p:sp>
        <p:nvSpPr>
          <p:cNvPr id="20" name="Google Shape;20;p18"/>
          <p:cNvSpPr txBox="1"/>
          <p:nvPr>
            <p:ph type="ctrTitle"/>
          </p:nvPr>
        </p:nvSpPr>
        <p:spPr>
          <a:xfrm>
            <a:off x="914399" y="0"/>
            <a:ext cx="9010091" cy="69215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00274C"/>
              </a:buClr>
              <a:buSzPts val="4000"/>
              <a:buFont typeface="Nunito Sans SemiBold"/>
              <a:buNone/>
              <a:defRPr b="1" i="0" sz="4000" u="none" cap="none" strike="noStrike">
                <a:solidFill>
                  <a:srgbClr val="00274C"/>
                </a:solidFill>
                <a:latin typeface="Nunito Sans SemiBold"/>
                <a:ea typeface="Nunito Sans SemiBold"/>
                <a:cs typeface="Nunito Sans SemiBold"/>
                <a:sym typeface="Nunito Sa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8"/>
          <p:cNvSpPr txBox="1"/>
          <p:nvPr>
            <p:ph idx="1" type="subTitle"/>
          </p:nvPr>
        </p:nvSpPr>
        <p:spPr>
          <a:xfrm>
            <a:off x="914399" y="1160463"/>
            <a:ext cx="10515601" cy="45370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Nunito Sans Light"/>
                <a:ea typeface="Nunito Sans Light"/>
                <a:cs typeface="Nunito Sans Light"/>
                <a:sym typeface="Nunito Sans Light"/>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2" name="Google Shape;22;p18"/>
          <p:cNvSpPr txBox="1"/>
          <p:nvPr>
            <p:ph idx="10" type="dt"/>
          </p:nvPr>
        </p:nvSpPr>
        <p:spPr>
          <a:xfrm>
            <a:off x="9693166" y="6474372"/>
            <a:ext cx="974834" cy="24710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00274C"/>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8"/>
          <p:cNvSpPr txBox="1"/>
          <p:nvPr>
            <p:ph idx="11" type="ftr"/>
          </p:nvPr>
        </p:nvSpPr>
        <p:spPr>
          <a:xfrm>
            <a:off x="1524000" y="6474372"/>
            <a:ext cx="7819697" cy="2471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8"/>
          <p:cNvSpPr txBox="1"/>
          <p:nvPr>
            <p:ph idx="12" type="sldNum"/>
          </p:nvPr>
        </p:nvSpPr>
        <p:spPr>
          <a:xfrm>
            <a:off x="10668000" y="6474372"/>
            <a:ext cx="1135117" cy="24710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200" u="none" cap="none" strike="noStrike">
                <a:solidFill>
                  <a:srgbClr val="00274C"/>
                </a:solidFill>
                <a:latin typeface="Calibri"/>
                <a:ea typeface="Calibri"/>
                <a:cs typeface="Calibri"/>
                <a:sym typeface="Calibri"/>
              </a:defRPr>
            </a:lvl1pPr>
            <a:lvl2pPr indent="0" lvl="1" marL="0" marR="0" rtl="0" algn="r">
              <a:spcBef>
                <a:spcPts val="0"/>
              </a:spcBef>
              <a:buNone/>
              <a:defRPr b="0" i="0" sz="1200" u="none" cap="none" strike="noStrike">
                <a:solidFill>
                  <a:srgbClr val="00274C"/>
                </a:solidFill>
                <a:latin typeface="Calibri"/>
                <a:ea typeface="Calibri"/>
                <a:cs typeface="Calibri"/>
                <a:sym typeface="Calibri"/>
              </a:defRPr>
            </a:lvl2pPr>
            <a:lvl3pPr indent="0" lvl="2" marL="0" marR="0" rtl="0" algn="r">
              <a:spcBef>
                <a:spcPts val="0"/>
              </a:spcBef>
              <a:buNone/>
              <a:defRPr b="0" i="0" sz="1200" u="none" cap="none" strike="noStrike">
                <a:solidFill>
                  <a:srgbClr val="00274C"/>
                </a:solidFill>
                <a:latin typeface="Calibri"/>
                <a:ea typeface="Calibri"/>
                <a:cs typeface="Calibri"/>
                <a:sym typeface="Calibri"/>
              </a:defRPr>
            </a:lvl3pPr>
            <a:lvl4pPr indent="0" lvl="3" marL="0" marR="0" rtl="0" algn="r">
              <a:spcBef>
                <a:spcPts val="0"/>
              </a:spcBef>
              <a:buNone/>
              <a:defRPr b="0" i="0" sz="1200" u="none" cap="none" strike="noStrike">
                <a:solidFill>
                  <a:srgbClr val="00274C"/>
                </a:solidFill>
                <a:latin typeface="Calibri"/>
                <a:ea typeface="Calibri"/>
                <a:cs typeface="Calibri"/>
                <a:sym typeface="Calibri"/>
              </a:defRPr>
            </a:lvl4pPr>
            <a:lvl5pPr indent="0" lvl="4" marL="0" marR="0" rtl="0" algn="r">
              <a:spcBef>
                <a:spcPts val="0"/>
              </a:spcBef>
              <a:buNone/>
              <a:defRPr b="0" i="0" sz="1200" u="none" cap="none" strike="noStrike">
                <a:solidFill>
                  <a:srgbClr val="00274C"/>
                </a:solidFill>
                <a:latin typeface="Calibri"/>
                <a:ea typeface="Calibri"/>
                <a:cs typeface="Calibri"/>
                <a:sym typeface="Calibri"/>
              </a:defRPr>
            </a:lvl5pPr>
            <a:lvl6pPr indent="0" lvl="5" marL="0" marR="0" rtl="0" algn="r">
              <a:spcBef>
                <a:spcPts val="0"/>
              </a:spcBef>
              <a:buNone/>
              <a:defRPr b="0" i="0" sz="1200" u="none" cap="none" strike="noStrike">
                <a:solidFill>
                  <a:srgbClr val="00274C"/>
                </a:solidFill>
                <a:latin typeface="Calibri"/>
                <a:ea typeface="Calibri"/>
                <a:cs typeface="Calibri"/>
                <a:sym typeface="Calibri"/>
              </a:defRPr>
            </a:lvl6pPr>
            <a:lvl7pPr indent="0" lvl="6" marL="0" marR="0" rtl="0" algn="r">
              <a:spcBef>
                <a:spcPts val="0"/>
              </a:spcBef>
              <a:buNone/>
              <a:defRPr b="0" i="0" sz="1200" u="none" cap="none" strike="noStrike">
                <a:solidFill>
                  <a:srgbClr val="00274C"/>
                </a:solidFill>
                <a:latin typeface="Calibri"/>
                <a:ea typeface="Calibri"/>
                <a:cs typeface="Calibri"/>
                <a:sym typeface="Calibri"/>
              </a:defRPr>
            </a:lvl7pPr>
            <a:lvl8pPr indent="0" lvl="7" marL="0" marR="0" rtl="0" algn="r">
              <a:spcBef>
                <a:spcPts val="0"/>
              </a:spcBef>
              <a:buNone/>
              <a:defRPr b="0" i="0" sz="1200" u="none" cap="none" strike="noStrike">
                <a:solidFill>
                  <a:srgbClr val="00274C"/>
                </a:solidFill>
                <a:latin typeface="Calibri"/>
                <a:ea typeface="Calibri"/>
                <a:cs typeface="Calibri"/>
                <a:sym typeface="Calibri"/>
              </a:defRPr>
            </a:lvl8pPr>
            <a:lvl9pPr indent="0" lvl="8" marL="0" marR="0" rtl="0" algn="r">
              <a:spcBef>
                <a:spcPts val="0"/>
              </a:spcBef>
              <a:buNone/>
              <a:defRPr b="0" i="0" sz="1200" u="none" cap="none" strike="noStrike">
                <a:solidFill>
                  <a:srgbClr val="00274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Slide 6">
  <p:cSld name="1_Content Slide 6">
    <p:spTree>
      <p:nvGrpSpPr>
        <p:cNvPr id="25" name="Shape 25"/>
        <p:cNvGrpSpPr/>
        <p:nvPr/>
      </p:nvGrpSpPr>
      <p:grpSpPr>
        <a:xfrm>
          <a:off x="0" y="0"/>
          <a:ext cx="0" cy="0"/>
          <a:chOff x="0" y="0"/>
          <a:chExt cx="0" cy="0"/>
        </a:xfrm>
      </p:grpSpPr>
      <p:sp>
        <p:nvSpPr>
          <p:cNvPr id="26" name="Google Shape;26;p19"/>
          <p:cNvSpPr txBox="1"/>
          <p:nvPr>
            <p:ph type="ctrTitle"/>
          </p:nvPr>
        </p:nvSpPr>
        <p:spPr>
          <a:xfrm>
            <a:off x="914399" y="0"/>
            <a:ext cx="9010091" cy="69215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00274C"/>
              </a:buClr>
              <a:buSzPts val="4000"/>
              <a:buFont typeface="Nunito Sans SemiBold"/>
              <a:buNone/>
              <a:defRPr b="1" i="0" sz="4000" u="none" cap="none" strike="noStrike">
                <a:solidFill>
                  <a:srgbClr val="00274C"/>
                </a:solidFill>
                <a:latin typeface="Nunito Sans SemiBold"/>
                <a:ea typeface="Nunito Sans SemiBold"/>
                <a:cs typeface="Nunito Sans SemiBold"/>
                <a:sym typeface="Nunito Sa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19"/>
          <p:cNvSpPr txBox="1"/>
          <p:nvPr>
            <p:ph idx="10" type="dt"/>
          </p:nvPr>
        </p:nvSpPr>
        <p:spPr>
          <a:xfrm>
            <a:off x="9693166" y="6474372"/>
            <a:ext cx="974834" cy="24710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00274C"/>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19"/>
          <p:cNvSpPr txBox="1"/>
          <p:nvPr>
            <p:ph idx="11" type="ftr"/>
          </p:nvPr>
        </p:nvSpPr>
        <p:spPr>
          <a:xfrm>
            <a:off x="1524000" y="6474372"/>
            <a:ext cx="7819697" cy="2471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19"/>
          <p:cNvSpPr txBox="1"/>
          <p:nvPr>
            <p:ph idx="12" type="sldNum"/>
          </p:nvPr>
        </p:nvSpPr>
        <p:spPr>
          <a:xfrm>
            <a:off x="10668000" y="6474372"/>
            <a:ext cx="1135117" cy="24710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200" u="none" cap="none" strike="noStrike">
                <a:solidFill>
                  <a:srgbClr val="00274C"/>
                </a:solidFill>
                <a:latin typeface="Calibri"/>
                <a:ea typeface="Calibri"/>
                <a:cs typeface="Calibri"/>
                <a:sym typeface="Calibri"/>
              </a:defRPr>
            </a:lvl1pPr>
            <a:lvl2pPr indent="0" lvl="1" marL="0" marR="0" rtl="0" algn="r">
              <a:spcBef>
                <a:spcPts val="0"/>
              </a:spcBef>
              <a:buNone/>
              <a:defRPr b="0" i="0" sz="1200" u="none" cap="none" strike="noStrike">
                <a:solidFill>
                  <a:srgbClr val="00274C"/>
                </a:solidFill>
                <a:latin typeface="Calibri"/>
                <a:ea typeface="Calibri"/>
                <a:cs typeface="Calibri"/>
                <a:sym typeface="Calibri"/>
              </a:defRPr>
            </a:lvl2pPr>
            <a:lvl3pPr indent="0" lvl="2" marL="0" marR="0" rtl="0" algn="r">
              <a:spcBef>
                <a:spcPts val="0"/>
              </a:spcBef>
              <a:buNone/>
              <a:defRPr b="0" i="0" sz="1200" u="none" cap="none" strike="noStrike">
                <a:solidFill>
                  <a:srgbClr val="00274C"/>
                </a:solidFill>
                <a:latin typeface="Calibri"/>
                <a:ea typeface="Calibri"/>
                <a:cs typeface="Calibri"/>
                <a:sym typeface="Calibri"/>
              </a:defRPr>
            </a:lvl3pPr>
            <a:lvl4pPr indent="0" lvl="3" marL="0" marR="0" rtl="0" algn="r">
              <a:spcBef>
                <a:spcPts val="0"/>
              </a:spcBef>
              <a:buNone/>
              <a:defRPr b="0" i="0" sz="1200" u="none" cap="none" strike="noStrike">
                <a:solidFill>
                  <a:srgbClr val="00274C"/>
                </a:solidFill>
                <a:latin typeface="Calibri"/>
                <a:ea typeface="Calibri"/>
                <a:cs typeface="Calibri"/>
                <a:sym typeface="Calibri"/>
              </a:defRPr>
            </a:lvl4pPr>
            <a:lvl5pPr indent="0" lvl="4" marL="0" marR="0" rtl="0" algn="r">
              <a:spcBef>
                <a:spcPts val="0"/>
              </a:spcBef>
              <a:buNone/>
              <a:defRPr b="0" i="0" sz="1200" u="none" cap="none" strike="noStrike">
                <a:solidFill>
                  <a:srgbClr val="00274C"/>
                </a:solidFill>
                <a:latin typeface="Calibri"/>
                <a:ea typeface="Calibri"/>
                <a:cs typeface="Calibri"/>
                <a:sym typeface="Calibri"/>
              </a:defRPr>
            </a:lvl5pPr>
            <a:lvl6pPr indent="0" lvl="5" marL="0" marR="0" rtl="0" algn="r">
              <a:spcBef>
                <a:spcPts val="0"/>
              </a:spcBef>
              <a:buNone/>
              <a:defRPr b="0" i="0" sz="1200" u="none" cap="none" strike="noStrike">
                <a:solidFill>
                  <a:srgbClr val="00274C"/>
                </a:solidFill>
                <a:latin typeface="Calibri"/>
                <a:ea typeface="Calibri"/>
                <a:cs typeface="Calibri"/>
                <a:sym typeface="Calibri"/>
              </a:defRPr>
            </a:lvl6pPr>
            <a:lvl7pPr indent="0" lvl="6" marL="0" marR="0" rtl="0" algn="r">
              <a:spcBef>
                <a:spcPts val="0"/>
              </a:spcBef>
              <a:buNone/>
              <a:defRPr b="0" i="0" sz="1200" u="none" cap="none" strike="noStrike">
                <a:solidFill>
                  <a:srgbClr val="00274C"/>
                </a:solidFill>
                <a:latin typeface="Calibri"/>
                <a:ea typeface="Calibri"/>
                <a:cs typeface="Calibri"/>
                <a:sym typeface="Calibri"/>
              </a:defRPr>
            </a:lvl7pPr>
            <a:lvl8pPr indent="0" lvl="7" marL="0" marR="0" rtl="0" algn="r">
              <a:spcBef>
                <a:spcPts val="0"/>
              </a:spcBef>
              <a:buNone/>
              <a:defRPr b="0" i="0" sz="1200" u="none" cap="none" strike="noStrike">
                <a:solidFill>
                  <a:srgbClr val="00274C"/>
                </a:solidFill>
                <a:latin typeface="Calibri"/>
                <a:ea typeface="Calibri"/>
                <a:cs typeface="Calibri"/>
                <a:sym typeface="Calibri"/>
              </a:defRPr>
            </a:lvl8pPr>
            <a:lvl9pPr indent="0" lvl="8" marL="0" marR="0" rtl="0" algn="r">
              <a:spcBef>
                <a:spcPts val="0"/>
              </a:spcBef>
              <a:buNone/>
              <a:defRPr b="0" i="0" sz="1200" u="none" cap="none" strike="noStrike">
                <a:solidFill>
                  <a:srgbClr val="00274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G"/>
              <a:t>‹#›</a:t>
            </a:fld>
            <a:endParaRPr/>
          </a:p>
        </p:txBody>
      </p:sp>
      <p:sp>
        <p:nvSpPr>
          <p:cNvPr id="30" name="Google Shape;30;p19"/>
          <p:cNvSpPr txBox="1"/>
          <p:nvPr>
            <p:ph idx="1" type="body"/>
          </p:nvPr>
        </p:nvSpPr>
        <p:spPr>
          <a:xfrm>
            <a:off x="914400" y="1160463"/>
            <a:ext cx="5029200" cy="500538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Nunito Sans Light"/>
                <a:ea typeface="Nunito Sans Light"/>
                <a:cs typeface="Nunito Sans Light"/>
                <a:sym typeface="Nunito Sans 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Nunito Sans Light"/>
                <a:ea typeface="Nunito Sans Light"/>
                <a:cs typeface="Nunito Sans Light"/>
                <a:sym typeface="Nunito Sans Ligh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Nunito Sans Light"/>
                <a:ea typeface="Nunito Sans Light"/>
                <a:cs typeface="Nunito Sans Light"/>
                <a:sym typeface="Nunito Sans Ligh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Nunito Sans Light"/>
                <a:ea typeface="Nunito Sans Light"/>
                <a:cs typeface="Nunito Sans Light"/>
                <a:sym typeface="Nunito Sans Ligh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Nunito Sans Light"/>
                <a:ea typeface="Nunito Sans Light"/>
                <a:cs typeface="Nunito Sans Light"/>
                <a:sym typeface="Nunito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 name="Google Shape;31;p19"/>
          <p:cNvSpPr txBox="1"/>
          <p:nvPr>
            <p:ph idx="2" type="body"/>
          </p:nvPr>
        </p:nvSpPr>
        <p:spPr>
          <a:xfrm>
            <a:off x="6400800" y="1160463"/>
            <a:ext cx="5029200" cy="500538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Nunito Sans Light"/>
                <a:ea typeface="Nunito Sans Light"/>
                <a:cs typeface="Nunito Sans Light"/>
                <a:sym typeface="Nunito Sans 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Nunito Sans Light"/>
                <a:ea typeface="Nunito Sans Light"/>
                <a:cs typeface="Nunito Sans Light"/>
                <a:sym typeface="Nunito Sans Ligh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Nunito Sans Light"/>
                <a:ea typeface="Nunito Sans Light"/>
                <a:cs typeface="Nunito Sans Light"/>
                <a:sym typeface="Nunito Sans Ligh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Nunito Sans Light"/>
                <a:ea typeface="Nunito Sans Light"/>
                <a:cs typeface="Nunito Sans Light"/>
                <a:sym typeface="Nunito Sans Ligh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Nunito Sans Light"/>
                <a:ea typeface="Nunito Sans Light"/>
                <a:cs typeface="Nunito Sans Light"/>
                <a:sym typeface="Nunito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Slide 6">
  <p:cSld name="2_Content Slide 6">
    <p:spTree>
      <p:nvGrpSpPr>
        <p:cNvPr id="32" name="Shape 32"/>
        <p:cNvGrpSpPr/>
        <p:nvPr/>
      </p:nvGrpSpPr>
      <p:grpSpPr>
        <a:xfrm>
          <a:off x="0" y="0"/>
          <a:ext cx="0" cy="0"/>
          <a:chOff x="0" y="0"/>
          <a:chExt cx="0" cy="0"/>
        </a:xfrm>
      </p:grpSpPr>
      <p:sp>
        <p:nvSpPr>
          <p:cNvPr id="33" name="Google Shape;33;p20"/>
          <p:cNvSpPr txBox="1"/>
          <p:nvPr>
            <p:ph type="ctrTitle"/>
          </p:nvPr>
        </p:nvSpPr>
        <p:spPr>
          <a:xfrm>
            <a:off x="914399" y="0"/>
            <a:ext cx="9010091" cy="69215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00274C"/>
              </a:buClr>
              <a:buSzPts val="4000"/>
              <a:buFont typeface="Nunito Sans SemiBold"/>
              <a:buNone/>
              <a:defRPr b="1" i="0" sz="4000" u="none" cap="none" strike="noStrike">
                <a:solidFill>
                  <a:srgbClr val="00274C"/>
                </a:solidFill>
                <a:latin typeface="Nunito Sans SemiBold"/>
                <a:ea typeface="Nunito Sans SemiBold"/>
                <a:cs typeface="Nunito Sans SemiBold"/>
                <a:sym typeface="Nunito Sa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20"/>
          <p:cNvSpPr txBox="1"/>
          <p:nvPr>
            <p:ph idx="10" type="dt"/>
          </p:nvPr>
        </p:nvSpPr>
        <p:spPr>
          <a:xfrm>
            <a:off x="9693166" y="6474372"/>
            <a:ext cx="974834" cy="24710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200">
                <a:solidFill>
                  <a:srgbClr val="00274C"/>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20"/>
          <p:cNvSpPr txBox="1"/>
          <p:nvPr>
            <p:ph idx="11" type="ftr"/>
          </p:nvPr>
        </p:nvSpPr>
        <p:spPr>
          <a:xfrm>
            <a:off x="1524000" y="6474372"/>
            <a:ext cx="7819697" cy="2471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20"/>
          <p:cNvSpPr txBox="1"/>
          <p:nvPr>
            <p:ph idx="12" type="sldNum"/>
          </p:nvPr>
        </p:nvSpPr>
        <p:spPr>
          <a:xfrm>
            <a:off x="10668000" y="6474372"/>
            <a:ext cx="1135117" cy="24710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200">
                <a:solidFill>
                  <a:srgbClr val="00274C"/>
                </a:solidFill>
                <a:latin typeface="Calibri"/>
                <a:ea typeface="Calibri"/>
                <a:cs typeface="Calibri"/>
                <a:sym typeface="Calibri"/>
              </a:defRPr>
            </a:lvl1pPr>
            <a:lvl2pPr indent="0" lvl="1" marL="0" marR="0" rtl="0" algn="r">
              <a:spcBef>
                <a:spcPts val="0"/>
              </a:spcBef>
              <a:buNone/>
              <a:defRPr sz="1200">
                <a:solidFill>
                  <a:srgbClr val="00274C"/>
                </a:solidFill>
                <a:latin typeface="Calibri"/>
                <a:ea typeface="Calibri"/>
                <a:cs typeface="Calibri"/>
                <a:sym typeface="Calibri"/>
              </a:defRPr>
            </a:lvl2pPr>
            <a:lvl3pPr indent="0" lvl="2" marL="0" marR="0" rtl="0" algn="r">
              <a:spcBef>
                <a:spcPts val="0"/>
              </a:spcBef>
              <a:buNone/>
              <a:defRPr sz="1200">
                <a:solidFill>
                  <a:srgbClr val="00274C"/>
                </a:solidFill>
                <a:latin typeface="Calibri"/>
                <a:ea typeface="Calibri"/>
                <a:cs typeface="Calibri"/>
                <a:sym typeface="Calibri"/>
              </a:defRPr>
            </a:lvl3pPr>
            <a:lvl4pPr indent="0" lvl="3" marL="0" marR="0" rtl="0" algn="r">
              <a:spcBef>
                <a:spcPts val="0"/>
              </a:spcBef>
              <a:buNone/>
              <a:defRPr sz="1200">
                <a:solidFill>
                  <a:srgbClr val="00274C"/>
                </a:solidFill>
                <a:latin typeface="Calibri"/>
                <a:ea typeface="Calibri"/>
                <a:cs typeface="Calibri"/>
                <a:sym typeface="Calibri"/>
              </a:defRPr>
            </a:lvl4pPr>
            <a:lvl5pPr indent="0" lvl="4" marL="0" marR="0" rtl="0" algn="r">
              <a:spcBef>
                <a:spcPts val="0"/>
              </a:spcBef>
              <a:buNone/>
              <a:defRPr sz="1200">
                <a:solidFill>
                  <a:srgbClr val="00274C"/>
                </a:solidFill>
                <a:latin typeface="Calibri"/>
                <a:ea typeface="Calibri"/>
                <a:cs typeface="Calibri"/>
                <a:sym typeface="Calibri"/>
              </a:defRPr>
            </a:lvl5pPr>
            <a:lvl6pPr indent="0" lvl="5" marL="0" marR="0" rtl="0" algn="r">
              <a:spcBef>
                <a:spcPts val="0"/>
              </a:spcBef>
              <a:buNone/>
              <a:defRPr sz="1200">
                <a:solidFill>
                  <a:srgbClr val="00274C"/>
                </a:solidFill>
                <a:latin typeface="Calibri"/>
                <a:ea typeface="Calibri"/>
                <a:cs typeface="Calibri"/>
                <a:sym typeface="Calibri"/>
              </a:defRPr>
            </a:lvl6pPr>
            <a:lvl7pPr indent="0" lvl="6" marL="0" marR="0" rtl="0" algn="r">
              <a:spcBef>
                <a:spcPts val="0"/>
              </a:spcBef>
              <a:buNone/>
              <a:defRPr sz="1200">
                <a:solidFill>
                  <a:srgbClr val="00274C"/>
                </a:solidFill>
                <a:latin typeface="Calibri"/>
                <a:ea typeface="Calibri"/>
                <a:cs typeface="Calibri"/>
                <a:sym typeface="Calibri"/>
              </a:defRPr>
            </a:lvl7pPr>
            <a:lvl8pPr indent="0" lvl="7" marL="0" marR="0" rtl="0" algn="r">
              <a:spcBef>
                <a:spcPts val="0"/>
              </a:spcBef>
              <a:buNone/>
              <a:defRPr sz="1200">
                <a:solidFill>
                  <a:srgbClr val="00274C"/>
                </a:solidFill>
                <a:latin typeface="Calibri"/>
                <a:ea typeface="Calibri"/>
                <a:cs typeface="Calibri"/>
                <a:sym typeface="Calibri"/>
              </a:defRPr>
            </a:lvl8pPr>
            <a:lvl9pPr indent="0" lvl="8" marL="0" marR="0" rtl="0" algn="r">
              <a:spcBef>
                <a:spcPts val="0"/>
              </a:spcBef>
              <a:buNone/>
              <a:defRPr sz="1200">
                <a:solidFill>
                  <a:srgbClr val="00274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G"/>
              <a:t>‹#›</a:t>
            </a:fld>
            <a:endParaRPr/>
          </a:p>
        </p:txBody>
      </p:sp>
      <p:sp>
        <p:nvSpPr>
          <p:cNvPr id="37" name="Google Shape;37;p20"/>
          <p:cNvSpPr txBox="1"/>
          <p:nvPr>
            <p:ph idx="1" type="body"/>
          </p:nvPr>
        </p:nvSpPr>
        <p:spPr>
          <a:xfrm>
            <a:off x="914400" y="1160463"/>
            <a:ext cx="5029200" cy="50053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400"/>
              <a:buFont typeface="Arial"/>
              <a:buNone/>
              <a:defRPr b="1" i="0" sz="1400" u="none" cap="none" strike="noStrike">
                <a:solidFill>
                  <a:schemeClr val="dk1"/>
                </a:solidFill>
                <a:latin typeface="Nunito Sans SemiBold"/>
                <a:ea typeface="Nunito Sans SemiBold"/>
                <a:cs typeface="Nunito Sans SemiBold"/>
                <a:sym typeface="Nunito Sans SemiBold"/>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Nunito Sans Light"/>
                <a:ea typeface="Nunito Sans Light"/>
                <a:cs typeface="Nunito Sans Light"/>
                <a:sym typeface="Nunito Sans Light"/>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Nunito Sans Light"/>
                <a:ea typeface="Nunito Sans Light"/>
                <a:cs typeface="Nunito Sans Light"/>
                <a:sym typeface="Nunito Sans Light"/>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Nunito Sans Light"/>
                <a:ea typeface="Nunito Sans Light"/>
                <a:cs typeface="Nunito Sans Light"/>
                <a:sym typeface="Nunito Sans Light"/>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Nunito Sans Light"/>
                <a:ea typeface="Nunito Sans Light"/>
                <a:cs typeface="Nunito Sans Light"/>
                <a:sym typeface="Nunito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20"/>
          <p:cNvSpPr txBox="1"/>
          <p:nvPr>
            <p:ph idx="2" type="body"/>
          </p:nvPr>
        </p:nvSpPr>
        <p:spPr>
          <a:xfrm>
            <a:off x="914400" y="692150"/>
            <a:ext cx="10515600" cy="46831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1" i="0" sz="2800" u="none" cap="none" strike="noStrike">
                <a:solidFill>
                  <a:schemeClr val="dk1"/>
                </a:solidFill>
                <a:latin typeface="Nunito Sans SemiBold"/>
                <a:ea typeface="Nunito Sans SemiBold"/>
                <a:cs typeface="Nunito Sans SemiBold"/>
                <a:sym typeface="Nunito Sans SemiBol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20"/>
          <p:cNvSpPr txBox="1"/>
          <p:nvPr>
            <p:ph idx="3" type="body"/>
          </p:nvPr>
        </p:nvSpPr>
        <p:spPr>
          <a:xfrm>
            <a:off x="6400800" y="1160463"/>
            <a:ext cx="5029200" cy="50053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400"/>
              <a:buFont typeface="Arial"/>
              <a:buNone/>
              <a:defRPr b="1" i="0" sz="1400" u="none" cap="none" strike="noStrike">
                <a:solidFill>
                  <a:schemeClr val="dk1"/>
                </a:solidFill>
                <a:latin typeface="Nunito Sans SemiBold"/>
                <a:ea typeface="Nunito Sans SemiBold"/>
                <a:cs typeface="Nunito Sans SemiBold"/>
                <a:sym typeface="Nunito Sans SemiBold"/>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Nunito Sans Light"/>
                <a:ea typeface="Nunito Sans Light"/>
                <a:cs typeface="Nunito Sans Light"/>
                <a:sym typeface="Nunito Sans Light"/>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Nunito Sans Light"/>
                <a:ea typeface="Nunito Sans Light"/>
                <a:cs typeface="Nunito Sans Light"/>
                <a:sym typeface="Nunito Sans Light"/>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Nunito Sans Light"/>
                <a:ea typeface="Nunito Sans Light"/>
                <a:cs typeface="Nunito Sans Light"/>
                <a:sym typeface="Nunito Sans Light"/>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Nunito Sans Light"/>
                <a:ea typeface="Nunito Sans Light"/>
                <a:cs typeface="Nunito Sans Light"/>
                <a:sym typeface="Nunito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5"/>
          <p:cNvPicPr preferRelativeResize="0"/>
          <p:nvPr/>
        </p:nvPicPr>
        <p:blipFill rotWithShape="1">
          <a:blip r:embed="rId1">
            <a:alphaModFix/>
          </a:blip>
          <a:srcRect b="47968" l="0" r="0" t="16860"/>
          <a:stretch/>
        </p:blipFill>
        <p:spPr>
          <a:xfrm>
            <a:off x="0" y="4445876"/>
            <a:ext cx="12192000" cy="2412124"/>
          </a:xfrm>
          <a:prstGeom prst="rect">
            <a:avLst/>
          </a:prstGeom>
          <a:noFill/>
          <a:ln>
            <a:noFill/>
          </a:ln>
        </p:spPr>
      </p:pic>
      <p:cxnSp>
        <p:nvCxnSpPr>
          <p:cNvPr id="11" name="Google Shape;11;p15"/>
          <p:cNvCxnSpPr/>
          <p:nvPr/>
        </p:nvCxnSpPr>
        <p:spPr>
          <a:xfrm>
            <a:off x="0" y="4445876"/>
            <a:ext cx="12192000" cy="0"/>
          </a:xfrm>
          <a:prstGeom prst="straightConnector1">
            <a:avLst/>
          </a:prstGeom>
          <a:noFill/>
          <a:ln cap="flat" cmpd="sng" w="76200">
            <a:solidFill>
              <a:schemeClr val="accent4"/>
            </a:solidFill>
            <a:prstDash val="solid"/>
            <a:miter lim="800000"/>
            <a:headEnd len="sm" w="sm" type="none"/>
            <a:tailEnd len="sm" w="sm" type="none"/>
          </a:ln>
        </p:spPr>
      </p:cxnSp>
      <p:sp>
        <p:nvSpPr>
          <p:cNvPr id="12" name="Google Shape;12;p15"/>
          <p:cNvSpPr txBox="1"/>
          <p:nvPr/>
        </p:nvSpPr>
        <p:spPr>
          <a:xfrm>
            <a:off x="1524000" y="3005958"/>
            <a:ext cx="9144000" cy="140789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1"/>
              </a:buClr>
              <a:buSzPts val="4800"/>
              <a:buFont typeface="Calibri"/>
              <a:buNone/>
            </a:pPr>
            <a:r>
              <a:rPr b="1" i="0" lang="en-SG" sz="4800" u="none" cap="none" strike="noStrike">
                <a:solidFill>
                  <a:schemeClr val="lt1"/>
                </a:solidFill>
                <a:latin typeface="Calibri"/>
                <a:ea typeface="Calibri"/>
                <a:cs typeface="Calibri"/>
                <a:sym typeface="Calibri"/>
              </a:rPr>
              <a:t>Title Slide 2</a:t>
            </a:r>
            <a:endParaRPr b="1" i="0" sz="4800" u="none" cap="none" strike="noStrike">
              <a:solidFill>
                <a:schemeClr val="lt1"/>
              </a:solidFill>
              <a:latin typeface="Calibri"/>
              <a:ea typeface="Calibri"/>
              <a:cs typeface="Calibri"/>
              <a:sym typeface="Calibri"/>
            </a:endParaRPr>
          </a:p>
        </p:txBody>
      </p:sp>
      <p:pic>
        <p:nvPicPr>
          <p:cNvPr id="13" name="Google Shape;13;p15"/>
          <p:cNvPicPr preferRelativeResize="0"/>
          <p:nvPr/>
        </p:nvPicPr>
        <p:blipFill rotWithShape="1">
          <a:blip r:embed="rId2">
            <a:alphaModFix/>
          </a:blip>
          <a:srcRect b="0" l="0" r="0" t="0"/>
          <a:stretch/>
        </p:blipFill>
        <p:spPr>
          <a:xfrm>
            <a:off x="4984375" y="914395"/>
            <a:ext cx="2214283" cy="191904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pic>
        <p:nvPicPr>
          <p:cNvPr id="18" name="Google Shape;18;p17"/>
          <p:cNvPicPr preferRelativeResize="0"/>
          <p:nvPr/>
        </p:nvPicPr>
        <p:blipFill rotWithShape="1">
          <a:blip r:embed="rId1">
            <a:alphaModFix/>
          </a:blip>
          <a:srcRect b="0" l="0" r="0" t="0"/>
          <a:stretch/>
        </p:blipFill>
        <p:spPr>
          <a:xfrm>
            <a:off x="0" y="0"/>
            <a:ext cx="12192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022">
          <p15:clr>
            <a:srgbClr val="F26B43"/>
          </p15:clr>
        </p15:guide>
        <p15:guide id="2" pos="576">
          <p15:clr>
            <a:srgbClr val="F26B43"/>
          </p15:clr>
        </p15:guide>
        <p15:guide id="3" pos="2016">
          <p15:clr>
            <a:srgbClr val="F26B43"/>
          </p15:clr>
        </p15:guide>
        <p15:guide id="4" pos="2304">
          <p15:clr>
            <a:srgbClr val="F26B43"/>
          </p15:clr>
        </p15:guide>
        <p15:guide id="5" pos="3744">
          <p15:clr>
            <a:srgbClr val="F26B43"/>
          </p15:clr>
        </p15:guide>
        <p15:guide id="6" pos="4032">
          <p15:clr>
            <a:srgbClr val="F26B43"/>
          </p15:clr>
        </p15:guide>
        <p15:guide id="7" pos="5472">
          <p15:clr>
            <a:srgbClr val="F26B43"/>
          </p15:clr>
        </p15:guide>
        <p15:guide id="8" pos="5760">
          <p15:clr>
            <a:srgbClr val="F26B43"/>
          </p15:clr>
        </p15:guide>
        <p15:guide id="9" pos="7200">
          <p15:clr>
            <a:srgbClr val="F26B43"/>
          </p15:clr>
        </p15:guide>
        <p15:guide id="10" orient="horz" pos="436">
          <p15:clr>
            <a:srgbClr val="F26B43"/>
          </p15:clr>
        </p15:guide>
        <p15:guide id="11" orient="horz" pos="731">
          <p15:clr>
            <a:srgbClr val="F26B43"/>
          </p15:clr>
        </p15:guide>
        <p15:guide id="12" orient="horz" pos="1298">
          <p15:clr>
            <a:srgbClr val="F26B43"/>
          </p15:clr>
        </p15:guide>
        <p15:guide id="13">
          <p15:clr>
            <a:srgbClr val="F26B43"/>
          </p15:clr>
        </p15:guide>
        <p15:guide id="14" orient="horz" pos="1865">
          <p15:clr>
            <a:srgbClr val="F26B43"/>
          </p15:clr>
        </p15:guide>
        <p15:guide id="15" orient="horz" pos="2455">
          <p15:clr>
            <a:srgbClr val="F26B43"/>
          </p15:clr>
        </p15:guide>
        <p15:guide id="16" orient="horz" pos="3589">
          <p15:clr>
            <a:srgbClr val="F26B43"/>
          </p15:clr>
        </p15:guide>
        <p15:guide id="17" orient="horz" pos="38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ph type="ctrTitle"/>
          </p:nvPr>
        </p:nvSpPr>
        <p:spPr>
          <a:xfrm>
            <a:off x="0" y="3005958"/>
            <a:ext cx="12192000" cy="1407894"/>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002060"/>
              </a:buClr>
              <a:buSzPts val="4800"/>
              <a:buFont typeface="Nunito Sans"/>
              <a:buNone/>
            </a:pPr>
            <a:r>
              <a:rPr lang="en-SG"/>
              <a:t>Affordable Housing in Kent County</a:t>
            </a:r>
            <a:endParaRPr/>
          </a:p>
        </p:txBody>
      </p:sp>
      <p:sp>
        <p:nvSpPr>
          <p:cNvPr id="45" name="Google Shape;45;p1"/>
          <p:cNvSpPr txBox="1"/>
          <p:nvPr>
            <p:ph idx="1" type="subTitle"/>
          </p:nvPr>
        </p:nvSpPr>
        <p:spPr>
          <a:xfrm>
            <a:off x="0" y="4989403"/>
            <a:ext cx="12192000" cy="990983"/>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000"/>
              <a:buNone/>
            </a:pPr>
            <a:r>
              <a:rPr lang="en-SG"/>
              <a:t>MADS Milestone 1 Project</a:t>
            </a:r>
            <a:endParaRPr/>
          </a:p>
          <a:p>
            <a:pPr indent="0" lvl="0" marL="0" rtl="0" algn="ctr">
              <a:lnSpc>
                <a:spcPct val="90000"/>
              </a:lnSpc>
              <a:spcBef>
                <a:spcPts val="1000"/>
              </a:spcBef>
              <a:spcAft>
                <a:spcPts val="0"/>
              </a:spcAft>
              <a:buClr>
                <a:schemeClr val="lt1"/>
              </a:buClr>
              <a:buSzPts val="1600"/>
              <a:buNone/>
            </a:pPr>
            <a:r>
              <a:rPr lang="en-SG" sz="1600"/>
              <a:t>Alan Fehsenfeld | Koon Leong Ho | George Thio</a:t>
            </a:r>
            <a:endParaRPr/>
          </a:p>
          <a:p>
            <a:pPr indent="0" lvl="0" marL="0" rtl="0" algn="ctr">
              <a:lnSpc>
                <a:spcPct val="90000"/>
              </a:lnSpc>
              <a:spcBef>
                <a:spcPts val="1000"/>
              </a:spcBef>
              <a:spcAft>
                <a:spcPts val="0"/>
              </a:spcAft>
              <a:buClr>
                <a:schemeClr val="lt1"/>
              </a:buClr>
              <a:buSzPts val="1600"/>
              <a:buNone/>
            </a:pPr>
            <a:r>
              <a:rPr lang="en-SG" sz="1600"/>
              <a:t>February 3,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type="ctrTitle"/>
          </p:nvPr>
        </p:nvSpPr>
        <p:spPr>
          <a:xfrm>
            <a:off x="914399" y="0"/>
            <a:ext cx="9010091" cy="69215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74C"/>
              </a:buClr>
              <a:buSzPts val="4000"/>
              <a:buFont typeface="Nunito Sans SemiBold"/>
              <a:buNone/>
            </a:pPr>
            <a:r>
              <a:rPr lang="en-SG"/>
              <a:t>Plot level information</a:t>
            </a:r>
            <a:endParaRPr/>
          </a:p>
        </p:txBody>
      </p:sp>
      <p:sp>
        <p:nvSpPr>
          <p:cNvPr id="127" name="Google Shape;127;p11"/>
          <p:cNvSpPr txBox="1"/>
          <p:nvPr>
            <p:ph idx="1" type="body"/>
          </p:nvPr>
        </p:nvSpPr>
        <p:spPr>
          <a:xfrm>
            <a:off x="914400" y="1213338"/>
            <a:ext cx="5029200" cy="500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SG"/>
              <a:t>Map of the property in the city</a:t>
            </a:r>
            <a:endParaRPr/>
          </a:p>
          <a:p>
            <a:pPr indent="0" lvl="0" marL="0" rtl="0" algn="l">
              <a:lnSpc>
                <a:spcPct val="90000"/>
              </a:lnSpc>
              <a:spcBef>
                <a:spcPts val="0"/>
              </a:spcBef>
              <a:spcAft>
                <a:spcPts val="0"/>
              </a:spcAft>
              <a:buClr>
                <a:schemeClr val="dk1"/>
              </a:buClr>
              <a:buSzPts val="1400"/>
              <a:buNone/>
            </a:pPr>
            <a:r>
              <a:t/>
            </a:r>
            <a:endParaRPr/>
          </a:p>
          <a:p>
            <a:pPr indent="0" lvl="0" marL="0" rtl="0" algn="l">
              <a:lnSpc>
                <a:spcPct val="90000"/>
              </a:lnSpc>
              <a:spcBef>
                <a:spcPts val="0"/>
              </a:spcBef>
              <a:spcAft>
                <a:spcPts val="0"/>
              </a:spcAft>
              <a:buClr>
                <a:schemeClr val="dk1"/>
              </a:buClr>
              <a:buSzPts val="1400"/>
              <a:buNone/>
            </a:pPr>
            <a:r>
              <a:rPr lang="en-SG"/>
              <a:t>High score example (25), redevelopment opportunity</a:t>
            </a:r>
            <a:endParaRPr/>
          </a:p>
          <a:p>
            <a:pPr indent="0" lvl="0" marL="0" rtl="0" algn="l">
              <a:lnSpc>
                <a:spcPct val="90000"/>
              </a:lnSpc>
              <a:spcBef>
                <a:spcPts val="0"/>
              </a:spcBef>
              <a:spcAft>
                <a:spcPts val="0"/>
              </a:spcAft>
              <a:buClr>
                <a:schemeClr val="dk1"/>
              </a:buClr>
              <a:buSzPts val="1400"/>
              <a:buNone/>
            </a:pPr>
            <a:r>
              <a:t/>
            </a:r>
            <a:endParaRPr/>
          </a:p>
        </p:txBody>
      </p:sp>
      <p:sp>
        <p:nvSpPr>
          <p:cNvPr id="128" name="Google Shape;128;p11"/>
          <p:cNvSpPr txBox="1"/>
          <p:nvPr>
            <p:ph idx="2" type="body"/>
          </p:nvPr>
        </p:nvSpPr>
        <p:spPr>
          <a:xfrm>
            <a:off x="914400" y="692150"/>
            <a:ext cx="10515600" cy="4683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b="0" lang="en-SG" sz="1900">
                <a:solidFill>
                  <a:srgbClr val="31538F"/>
                </a:solidFill>
                <a:latin typeface="Arial"/>
                <a:ea typeface="Arial"/>
                <a:cs typeface="Arial"/>
                <a:sym typeface="Arial"/>
              </a:rPr>
              <a:t>1450 Fulton St E, Grand Rapids, MI 49503</a:t>
            </a:r>
            <a:endParaRPr sz="3300">
              <a:solidFill>
                <a:srgbClr val="31538F"/>
              </a:solidFill>
            </a:endParaRPr>
          </a:p>
        </p:txBody>
      </p:sp>
      <p:pic>
        <p:nvPicPr>
          <p:cNvPr id="129" name="Google Shape;129;p11"/>
          <p:cNvPicPr preferRelativeResize="0"/>
          <p:nvPr>
            <p:ph idx="3" type="body"/>
          </p:nvPr>
        </p:nvPicPr>
        <p:blipFill rotWithShape="1">
          <a:blip r:embed="rId3">
            <a:alphaModFix/>
          </a:blip>
          <a:srcRect b="0" l="0" r="0" t="0"/>
          <a:stretch/>
        </p:blipFill>
        <p:spPr>
          <a:xfrm>
            <a:off x="6604610" y="996075"/>
            <a:ext cx="4825200" cy="2634300"/>
          </a:xfrm>
          <a:prstGeom prst="rect">
            <a:avLst/>
          </a:prstGeom>
          <a:noFill/>
          <a:ln>
            <a:noFill/>
          </a:ln>
        </p:spPr>
      </p:pic>
      <p:pic>
        <p:nvPicPr>
          <p:cNvPr id="130" name="Google Shape;130;p11"/>
          <p:cNvPicPr preferRelativeResize="0"/>
          <p:nvPr/>
        </p:nvPicPr>
        <p:blipFill>
          <a:blip r:embed="rId4">
            <a:alphaModFix/>
          </a:blip>
          <a:stretch>
            <a:fillRect/>
          </a:stretch>
        </p:blipFill>
        <p:spPr>
          <a:xfrm>
            <a:off x="6604600" y="4014717"/>
            <a:ext cx="4825200" cy="23238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b59be84141_1_2"/>
          <p:cNvSpPr txBox="1"/>
          <p:nvPr>
            <p:ph type="ctrTitle"/>
          </p:nvPr>
        </p:nvSpPr>
        <p:spPr>
          <a:xfrm>
            <a:off x="914399" y="0"/>
            <a:ext cx="9010200" cy="692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74C"/>
              </a:buClr>
              <a:buSzPts val="4000"/>
              <a:buFont typeface="Nunito Sans SemiBold"/>
              <a:buNone/>
            </a:pPr>
            <a:r>
              <a:rPr lang="en-SG"/>
              <a:t>Plot level information</a:t>
            </a:r>
            <a:endParaRPr/>
          </a:p>
        </p:txBody>
      </p:sp>
      <p:sp>
        <p:nvSpPr>
          <p:cNvPr id="136" name="Google Shape;136;gb59be84141_1_2"/>
          <p:cNvSpPr txBox="1"/>
          <p:nvPr>
            <p:ph idx="1" type="body"/>
          </p:nvPr>
        </p:nvSpPr>
        <p:spPr>
          <a:xfrm>
            <a:off x="914400" y="1160463"/>
            <a:ext cx="5029200" cy="500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SG"/>
              <a:t>Map of the property in the city</a:t>
            </a:r>
            <a:endParaRPr/>
          </a:p>
          <a:p>
            <a:pPr indent="0" lvl="0" marL="0" rtl="0" algn="l">
              <a:lnSpc>
                <a:spcPct val="90000"/>
              </a:lnSpc>
              <a:spcBef>
                <a:spcPts val="0"/>
              </a:spcBef>
              <a:spcAft>
                <a:spcPts val="0"/>
              </a:spcAft>
              <a:buClr>
                <a:schemeClr val="dk1"/>
              </a:buClr>
              <a:buSzPts val="1400"/>
              <a:buNone/>
            </a:pPr>
            <a:r>
              <a:t/>
            </a:r>
            <a:endParaRPr/>
          </a:p>
          <a:p>
            <a:pPr indent="0" lvl="0" marL="0" rtl="0" algn="l">
              <a:spcBef>
                <a:spcPts val="0"/>
              </a:spcBef>
              <a:spcAft>
                <a:spcPts val="0"/>
              </a:spcAft>
              <a:buClr>
                <a:schemeClr val="dk1"/>
              </a:buClr>
              <a:buSzPts val="1400"/>
              <a:buNone/>
            </a:pPr>
            <a:r>
              <a:rPr lang="en-SG"/>
              <a:t>Low</a:t>
            </a:r>
            <a:r>
              <a:rPr lang="en-SG"/>
              <a:t> score example (8), existing multi-family</a:t>
            </a:r>
            <a:endParaRPr/>
          </a:p>
          <a:p>
            <a:pPr indent="0" lvl="0" marL="0" rtl="0" algn="l">
              <a:spcBef>
                <a:spcPts val="0"/>
              </a:spcBef>
              <a:spcAft>
                <a:spcPts val="0"/>
              </a:spcAft>
              <a:buClr>
                <a:schemeClr val="dk1"/>
              </a:buClr>
              <a:buSzPts val="1400"/>
              <a:buNone/>
            </a:pPr>
            <a:r>
              <a:t/>
            </a:r>
            <a:endParaRPr/>
          </a:p>
          <a:p>
            <a:pPr indent="0" lvl="0" marL="0" rtl="0" algn="l">
              <a:lnSpc>
                <a:spcPct val="90000"/>
              </a:lnSpc>
              <a:spcBef>
                <a:spcPts val="0"/>
              </a:spcBef>
              <a:spcAft>
                <a:spcPts val="0"/>
              </a:spcAft>
              <a:buClr>
                <a:schemeClr val="dk1"/>
              </a:buClr>
              <a:buSzPts val="1400"/>
              <a:buNone/>
            </a:pPr>
            <a:r>
              <a:t/>
            </a:r>
            <a:endParaRPr/>
          </a:p>
        </p:txBody>
      </p:sp>
      <p:sp>
        <p:nvSpPr>
          <p:cNvPr id="137" name="Google Shape;137;gb59be84141_1_2"/>
          <p:cNvSpPr txBox="1"/>
          <p:nvPr>
            <p:ph idx="2" type="body"/>
          </p:nvPr>
        </p:nvSpPr>
        <p:spPr>
          <a:xfrm>
            <a:off x="914400" y="692150"/>
            <a:ext cx="10515600" cy="468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0" lang="en-SG" sz="1900">
                <a:solidFill>
                  <a:srgbClr val="31538F"/>
                </a:solidFill>
                <a:latin typeface="Arial"/>
                <a:ea typeface="Arial"/>
                <a:cs typeface="Arial"/>
                <a:sym typeface="Arial"/>
              </a:rPr>
              <a:t>1422 Preston Ridge St NW, Grand Rapids, MI 49504</a:t>
            </a:r>
            <a:endParaRPr b="0" sz="1400">
              <a:latin typeface="Arial"/>
              <a:ea typeface="Arial"/>
              <a:cs typeface="Arial"/>
              <a:sym typeface="Arial"/>
            </a:endParaRPr>
          </a:p>
          <a:p>
            <a:pPr indent="0" lvl="0" marL="0" rtl="0" algn="l">
              <a:lnSpc>
                <a:spcPct val="90000"/>
              </a:lnSpc>
              <a:spcBef>
                <a:spcPts val="0"/>
              </a:spcBef>
              <a:spcAft>
                <a:spcPts val="0"/>
              </a:spcAft>
              <a:buClr>
                <a:schemeClr val="dk1"/>
              </a:buClr>
              <a:buSzPts val="2800"/>
              <a:buNone/>
            </a:pPr>
            <a:r>
              <a:t/>
            </a:r>
            <a:endParaRPr b="0" sz="1400">
              <a:latin typeface="Arial"/>
              <a:ea typeface="Arial"/>
              <a:cs typeface="Arial"/>
              <a:sym typeface="Arial"/>
            </a:endParaRPr>
          </a:p>
        </p:txBody>
      </p:sp>
      <p:pic>
        <p:nvPicPr>
          <p:cNvPr id="138" name="Google Shape;138;gb59be84141_1_2"/>
          <p:cNvPicPr preferRelativeResize="0"/>
          <p:nvPr/>
        </p:nvPicPr>
        <p:blipFill>
          <a:blip r:embed="rId3">
            <a:alphaModFix/>
          </a:blip>
          <a:stretch>
            <a:fillRect/>
          </a:stretch>
        </p:blipFill>
        <p:spPr>
          <a:xfrm>
            <a:off x="7221520" y="3897325"/>
            <a:ext cx="4208280" cy="2745900"/>
          </a:xfrm>
          <a:prstGeom prst="rect">
            <a:avLst/>
          </a:prstGeom>
          <a:noFill/>
          <a:ln>
            <a:noFill/>
          </a:ln>
        </p:spPr>
      </p:pic>
      <p:pic>
        <p:nvPicPr>
          <p:cNvPr id="139" name="Google Shape;139;gb59be84141_1_2"/>
          <p:cNvPicPr preferRelativeResize="0"/>
          <p:nvPr>
            <p:ph idx="3" type="body"/>
          </p:nvPr>
        </p:nvPicPr>
        <p:blipFill rotWithShape="1">
          <a:blip r:embed="rId4">
            <a:alphaModFix/>
          </a:blip>
          <a:srcRect b="0" l="0" r="0" t="0"/>
          <a:stretch/>
        </p:blipFill>
        <p:spPr>
          <a:xfrm>
            <a:off x="6604610" y="996075"/>
            <a:ext cx="4825200" cy="2634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ctrTitle"/>
          </p:nvPr>
        </p:nvSpPr>
        <p:spPr>
          <a:xfrm>
            <a:off x="914399" y="0"/>
            <a:ext cx="9010091" cy="69215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74C"/>
              </a:buClr>
              <a:buSzPts val="4000"/>
              <a:buFont typeface="Nunito Sans SemiBold"/>
              <a:buNone/>
            </a:pPr>
            <a:r>
              <a:rPr lang="en-SG"/>
              <a:t>Conclusion</a:t>
            </a:r>
            <a:endParaRPr sz="1300">
              <a:solidFill>
                <a:srgbClr val="FF0000"/>
              </a:solidFill>
            </a:endParaRPr>
          </a:p>
        </p:txBody>
      </p:sp>
      <p:sp>
        <p:nvSpPr>
          <p:cNvPr id="145" name="Google Shape;145;p7"/>
          <p:cNvSpPr txBox="1"/>
          <p:nvPr>
            <p:ph idx="1" type="body"/>
          </p:nvPr>
        </p:nvSpPr>
        <p:spPr>
          <a:xfrm>
            <a:off x="914400" y="1160463"/>
            <a:ext cx="5029200" cy="5005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t/>
            </a:r>
            <a:endParaRPr/>
          </a:p>
        </p:txBody>
      </p:sp>
      <p:sp>
        <p:nvSpPr>
          <p:cNvPr id="146" name="Google Shape;146;p7"/>
          <p:cNvSpPr txBox="1"/>
          <p:nvPr>
            <p:ph idx="2" type="body"/>
          </p:nvPr>
        </p:nvSpPr>
        <p:spPr>
          <a:xfrm>
            <a:off x="6400800" y="1160463"/>
            <a:ext cx="5029200" cy="5005387"/>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47" name="Google Shape;147;p7"/>
          <p:cNvSpPr txBox="1"/>
          <p:nvPr/>
        </p:nvSpPr>
        <p:spPr>
          <a:xfrm>
            <a:off x="1143000" y="1160475"/>
            <a:ext cx="50292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SG"/>
              <a:t>Difficult to find right sized properties that are cheap and have high score</a:t>
            </a:r>
            <a:br>
              <a:rPr lang="en-SG"/>
            </a:br>
            <a:endParaRPr/>
          </a:p>
          <a:p>
            <a:pPr indent="-317500" lvl="0" marL="457200" rtl="0" algn="l">
              <a:spcBef>
                <a:spcPts val="0"/>
              </a:spcBef>
              <a:spcAft>
                <a:spcPts val="0"/>
              </a:spcAft>
              <a:buSzPts val="1400"/>
              <a:buChar char="-"/>
            </a:pPr>
            <a:r>
              <a:rPr lang="en-SG"/>
              <a:t>Our tool helps developers to find these properties more quickly and efficiently</a:t>
            </a:r>
            <a:br>
              <a:rPr lang="en-SG"/>
            </a:br>
            <a:endParaRPr/>
          </a:p>
          <a:p>
            <a:pPr indent="-317500" lvl="0" marL="457200" rtl="0" algn="l">
              <a:spcBef>
                <a:spcPts val="0"/>
              </a:spcBef>
              <a:spcAft>
                <a:spcPts val="0"/>
              </a:spcAft>
              <a:buSzPts val="1400"/>
              <a:buChar char="-"/>
            </a:pPr>
            <a:r>
              <a:rPr lang="en-SG"/>
              <a:t>Kent County has shapefiles. Do all counties have shapefiles? Otherwise have to obtain commercially.</a:t>
            </a:r>
            <a:br>
              <a:rPr lang="en-SG"/>
            </a:br>
            <a:endParaRPr/>
          </a:p>
          <a:p>
            <a:pPr indent="-317500" lvl="0" marL="457200" rtl="0" algn="l">
              <a:spcBef>
                <a:spcPts val="0"/>
              </a:spcBef>
              <a:spcAft>
                <a:spcPts val="0"/>
              </a:spcAft>
              <a:buSzPts val="1400"/>
              <a:buChar char="-"/>
            </a:pPr>
            <a:r>
              <a:rPr lang="en-SG"/>
              <a:t>Comment on supply-side only analysis … would be even more useful if demand-size could be incorporated (statistics from Alan’s proposal).</a:t>
            </a:r>
            <a:br>
              <a:rPr lang="en-SG"/>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b59be84141_1_12"/>
          <p:cNvSpPr txBox="1"/>
          <p:nvPr>
            <p:ph type="ctrTitle"/>
          </p:nvPr>
        </p:nvSpPr>
        <p:spPr>
          <a:xfrm>
            <a:off x="914399" y="0"/>
            <a:ext cx="9010200" cy="692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74C"/>
              </a:buClr>
              <a:buSzPts val="4000"/>
              <a:buFont typeface="Nunito Sans SemiBold"/>
              <a:buNone/>
            </a:pPr>
            <a:r>
              <a:rPr lang="en-SG"/>
              <a:t>Problems encountered</a:t>
            </a:r>
            <a:endParaRPr sz="1300">
              <a:solidFill>
                <a:srgbClr val="FF0000"/>
              </a:solidFill>
            </a:endParaRPr>
          </a:p>
        </p:txBody>
      </p:sp>
      <p:sp>
        <p:nvSpPr>
          <p:cNvPr id="153" name="Google Shape;153;gb59be84141_1_12"/>
          <p:cNvSpPr txBox="1"/>
          <p:nvPr>
            <p:ph idx="1" type="body"/>
          </p:nvPr>
        </p:nvSpPr>
        <p:spPr>
          <a:xfrm>
            <a:off x="914400" y="1160463"/>
            <a:ext cx="5029200" cy="5005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SG"/>
              <a:t>Change this to </a:t>
            </a:r>
            <a:r>
              <a:rPr lang="en-SG">
                <a:solidFill>
                  <a:srgbClr val="FF0000"/>
                </a:solidFill>
              </a:rPr>
              <a:t>problems encountered </a:t>
            </a:r>
            <a:r>
              <a:rPr lang="en-SG"/>
              <a:t>and move to the end just before Future Enhancements</a:t>
            </a:r>
            <a:endParaRPr/>
          </a:p>
          <a:p>
            <a:pPr indent="0" lvl="0" marL="0" rtl="0" algn="l">
              <a:lnSpc>
                <a:spcPct val="90000"/>
              </a:lnSpc>
              <a:spcBef>
                <a:spcPts val="0"/>
              </a:spcBef>
              <a:spcAft>
                <a:spcPts val="0"/>
              </a:spcAft>
              <a:buClr>
                <a:schemeClr val="dk1"/>
              </a:buClr>
              <a:buSzPts val="2800"/>
              <a:buNone/>
            </a:pPr>
            <a:r>
              <a:t/>
            </a:r>
            <a:endParaRPr/>
          </a:p>
        </p:txBody>
      </p:sp>
      <p:sp>
        <p:nvSpPr>
          <p:cNvPr id="154" name="Google Shape;154;gb59be84141_1_12"/>
          <p:cNvSpPr txBox="1"/>
          <p:nvPr>
            <p:ph idx="2" type="body"/>
          </p:nvPr>
        </p:nvSpPr>
        <p:spPr>
          <a:xfrm>
            <a:off x="6400800" y="1160463"/>
            <a:ext cx="5029200" cy="5005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ctrTitle"/>
          </p:nvPr>
        </p:nvSpPr>
        <p:spPr>
          <a:xfrm>
            <a:off x="914399" y="0"/>
            <a:ext cx="9010091" cy="69215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74C"/>
              </a:buClr>
              <a:buSzPts val="4000"/>
              <a:buFont typeface="Nunito Sans SemiBold"/>
              <a:buNone/>
            </a:pPr>
            <a:r>
              <a:rPr lang="en-SG"/>
              <a:t>Future enhancements</a:t>
            </a:r>
            <a:endParaRPr/>
          </a:p>
        </p:txBody>
      </p:sp>
      <p:sp>
        <p:nvSpPr>
          <p:cNvPr id="160" name="Google Shape;160;p12"/>
          <p:cNvSpPr txBox="1"/>
          <p:nvPr>
            <p:ph idx="1" type="body"/>
          </p:nvPr>
        </p:nvSpPr>
        <p:spPr>
          <a:xfrm>
            <a:off x="914400" y="1160463"/>
            <a:ext cx="5029200" cy="50053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t/>
            </a:r>
            <a:endParaRPr/>
          </a:p>
        </p:txBody>
      </p:sp>
      <p:sp>
        <p:nvSpPr>
          <p:cNvPr id="161" name="Google Shape;161;p12"/>
          <p:cNvSpPr txBox="1"/>
          <p:nvPr>
            <p:ph idx="2" type="body"/>
          </p:nvPr>
        </p:nvSpPr>
        <p:spPr>
          <a:xfrm>
            <a:off x="914400" y="692150"/>
            <a:ext cx="10515600" cy="4683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t/>
            </a:r>
            <a:endParaRPr/>
          </a:p>
        </p:txBody>
      </p:sp>
      <p:sp>
        <p:nvSpPr>
          <p:cNvPr id="162" name="Google Shape;162;p12"/>
          <p:cNvSpPr txBox="1"/>
          <p:nvPr>
            <p:ph idx="3" type="body"/>
          </p:nvPr>
        </p:nvSpPr>
        <p:spPr>
          <a:xfrm>
            <a:off x="6400800" y="1160463"/>
            <a:ext cx="5029200" cy="50053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Font typeface="Arial"/>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ph type="ctrTitle"/>
          </p:nvPr>
        </p:nvSpPr>
        <p:spPr>
          <a:xfrm>
            <a:off x="914399" y="0"/>
            <a:ext cx="9010091" cy="69215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74C"/>
              </a:buClr>
              <a:buSzPts val="4000"/>
              <a:buFont typeface="Nunito Sans SemiBold"/>
              <a:buNone/>
            </a:pPr>
            <a:r>
              <a:rPr lang="en-SG"/>
              <a:t>Statement of Work</a:t>
            </a:r>
            <a:endParaRPr/>
          </a:p>
        </p:txBody>
      </p:sp>
      <p:sp>
        <p:nvSpPr>
          <p:cNvPr id="168" name="Google Shape;168;p13"/>
          <p:cNvSpPr txBox="1"/>
          <p:nvPr>
            <p:ph idx="1" type="subTitle"/>
          </p:nvPr>
        </p:nvSpPr>
        <p:spPr>
          <a:xfrm>
            <a:off x="914399" y="1160463"/>
            <a:ext cx="10515601" cy="45370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ph type="ctrTitle"/>
          </p:nvPr>
        </p:nvSpPr>
        <p:spPr>
          <a:xfrm>
            <a:off x="914399" y="0"/>
            <a:ext cx="9010091" cy="69215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74C"/>
              </a:buClr>
              <a:buSzPts val="4000"/>
              <a:buFont typeface="Nunito Sans SemiBold"/>
              <a:buNone/>
            </a:pPr>
            <a:r>
              <a:rPr lang="en-SG"/>
              <a:t>References &amp; acknowledgements</a:t>
            </a:r>
            <a:endParaRPr/>
          </a:p>
        </p:txBody>
      </p:sp>
      <p:sp>
        <p:nvSpPr>
          <p:cNvPr id="174" name="Google Shape;174;p14"/>
          <p:cNvSpPr txBox="1"/>
          <p:nvPr>
            <p:ph idx="1" type="body"/>
          </p:nvPr>
        </p:nvSpPr>
        <p:spPr>
          <a:xfrm>
            <a:off x="914400" y="1160463"/>
            <a:ext cx="5029200" cy="50053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SG"/>
              <a:t>References</a:t>
            </a:r>
            <a:endParaRPr/>
          </a:p>
        </p:txBody>
      </p:sp>
      <p:sp>
        <p:nvSpPr>
          <p:cNvPr id="175" name="Google Shape;175;p14"/>
          <p:cNvSpPr txBox="1"/>
          <p:nvPr>
            <p:ph idx="2" type="body"/>
          </p:nvPr>
        </p:nvSpPr>
        <p:spPr>
          <a:xfrm>
            <a:off x="914400" y="692150"/>
            <a:ext cx="10515600" cy="4683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t/>
            </a:r>
            <a:endParaRPr/>
          </a:p>
        </p:txBody>
      </p:sp>
      <p:sp>
        <p:nvSpPr>
          <p:cNvPr id="176" name="Google Shape;176;p14"/>
          <p:cNvSpPr txBox="1"/>
          <p:nvPr>
            <p:ph idx="3" type="body"/>
          </p:nvPr>
        </p:nvSpPr>
        <p:spPr>
          <a:xfrm>
            <a:off x="6400800" y="1160463"/>
            <a:ext cx="5029200" cy="50053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Font typeface="Arial"/>
              <a:buNone/>
            </a:pPr>
            <a:r>
              <a:rPr lang="en-SG"/>
              <a:t>Acknowledgements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
          <p:cNvSpPr txBox="1"/>
          <p:nvPr>
            <p:ph type="ctrTitle"/>
          </p:nvPr>
        </p:nvSpPr>
        <p:spPr>
          <a:xfrm>
            <a:off x="914399" y="0"/>
            <a:ext cx="9010091" cy="69215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74C"/>
              </a:buClr>
              <a:buSzPts val="4000"/>
              <a:buFont typeface="Nunito Sans SemiBold"/>
              <a:buNone/>
            </a:pPr>
            <a:r>
              <a:rPr lang="en-SG"/>
              <a:t>Python Libraries Used</a:t>
            </a:r>
            <a:endParaRPr/>
          </a:p>
        </p:txBody>
      </p:sp>
      <p:sp>
        <p:nvSpPr>
          <p:cNvPr id="182" name="Google Shape;182;p4"/>
          <p:cNvSpPr txBox="1"/>
          <p:nvPr>
            <p:ph idx="1" type="subTitle"/>
          </p:nvPr>
        </p:nvSpPr>
        <p:spPr>
          <a:xfrm>
            <a:off x="914399" y="692151"/>
            <a:ext cx="10515601" cy="121284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200"/>
              <a:buNone/>
            </a:pPr>
            <a:r>
              <a:rPr lang="en-SG" sz="1200"/>
              <a:t>Some commentary about libraries</a:t>
            </a:r>
            <a:endParaRPr sz="1200"/>
          </a:p>
          <a:p>
            <a:pPr indent="0" lvl="0" marL="0" rtl="0" algn="l">
              <a:lnSpc>
                <a:spcPct val="90000"/>
              </a:lnSpc>
              <a:spcBef>
                <a:spcPts val="0"/>
              </a:spcBef>
              <a:spcAft>
                <a:spcPts val="0"/>
              </a:spcAft>
              <a:buClr>
                <a:schemeClr val="dk1"/>
              </a:buClr>
              <a:buSzPts val="1200"/>
              <a:buNone/>
            </a:pPr>
            <a:r>
              <a:t/>
            </a:r>
            <a:endParaRPr sz="1200"/>
          </a:p>
          <a:p>
            <a:pPr indent="0" lvl="0" marL="0" rtl="0" algn="l">
              <a:lnSpc>
                <a:spcPct val="90000"/>
              </a:lnSpc>
              <a:spcBef>
                <a:spcPts val="0"/>
              </a:spcBef>
              <a:spcAft>
                <a:spcPts val="0"/>
              </a:spcAft>
              <a:buClr>
                <a:schemeClr val="dk1"/>
              </a:buClr>
              <a:buSzPts val="1200"/>
              <a:buNone/>
            </a:pPr>
            <a:r>
              <a:rPr b="1" lang="en-SG" sz="1200">
                <a:solidFill>
                  <a:srgbClr val="E06666"/>
                </a:solidFill>
                <a:latin typeface="Nunito Sans"/>
                <a:ea typeface="Nunito Sans"/>
                <a:cs typeface="Nunito Sans"/>
                <a:sym typeface="Nunito Sans"/>
              </a:rPr>
              <a:t>MOVE TO JUPYTER NOTEBOOK</a:t>
            </a:r>
            <a:endParaRPr b="1" sz="1200">
              <a:solidFill>
                <a:srgbClr val="E06666"/>
              </a:solidFill>
              <a:latin typeface="Nunito Sans"/>
              <a:ea typeface="Nunito Sans"/>
              <a:cs typeface="Nunito Sans"/>
              <a:sym typeface="Nunito Sans"/>
            </a:endParaRPr>
          </a:p>
        </p:txBody>
      </p:sp>
      <p:graphicFrame>
        <p:nvGraphicFramePr>
          <p:cNvPr id="183" name="Google Shape;183;p4"/>
          <p:cNvGraphicFramePr/>
          <p:nvPr/>
        </p:nvGraphicFramePr>
        <p:xfrm>
          <a:off x="914400" y="1947190"/>
          <a:ext cx="3000000" cy="3000000"/>
        </p:xfrm>
        <a:graphic>
          <a:graphicData uri="http://schemas.openxmlformats.org/drawingml/2006/table">
            <a:tbl>
              <a:tblPr bandRow="1" firstRow="1">
                <a:noFill/>
                <a:tableStyleId>{7D05B972-F246-4E36-9638-08BF6D703FE3}</a:tableStyleId>
              </a:tblPr>
              <a:tblGrid>
                <a:gridCol w="2286000"/>
                <a:gridCol w="8229600"/>
              </a:tblGrid>
              <a:tr h="416175">
                <a:tc>
                  <a:txBody>
                    <a:bodyPr/>
                    <a:lstStyle/>
                    <a:p>
                      <a:pPr indent="0" lvl="0" marL="0" marR="0" rtl="0" algn="l">
                        <a:spcBef>
                          <a:spcPts val="0"/>
                        </a:spcBef>
                        <a:spcAft>
                          <a:spcPts val="0"/>
                        </a:spcAft>
                        <a:buNone/>
                      </a:pPr>
                      <a:r>
                        <a:rPr b="1" i="0" lang="en-SG" sz="1600" u="none" cap="none" strike="noStrike">
                          <a:solidFill>
                            <a:srgbClr val="FFCB05"/>
                          </a:solidFill>
                          <a:latin typeface="Nunito Sans"/>
                          <a:ea typeface="Nunito Sans"/>
                          <a:cs typeface="Nunito Sans"/>
                          <a:sym typeface="Nunito Sans"/>
                        </a:rPr>
                        <a:t>Libraries</a:t>
                      </a:r>
                      <a:endParaRPr/>
                    </a:p>
                  </a:txBody>
                  <a:tcPr marT="45725" marB="45725" marR="91450" marL="91450" anchor="ctr">
                    <a:solidFill>
                      <a:srgbClr val="002060"/>
                    </a:solidFill>
                  </a:tcPr>
                </a:tc>
                <a:tc>
                  <a:txBody>
                    <a:bodyPr/>
                    <a:lstStyle/>
                    <a:p>
                      <a:pPr indent="0" lvl="0" marL="0" marR="0" rtl="0" algn="l">
                        <a:spcBef>
                          <a:spcPts val="0"/>
                        </a:spcBef>
                        <a:spcAft>
                          <a:spcPts val="0"/>
                        </a:spcAft>
                        <a:buNone/>
                      </a:pPr>
                      <a:r>
                        <a:rPr b="1" i="0" lang="en-SG" sz="1600">
                          <a:solidFill>
                            <a:srgbClr val="FFCB05"/>
                          </a:solidFill>
                          <a:latin typeface="Nunito Sans"/>
                          <a:ea typeface="Nunito Sans"/>
                          <a:cs typeface="Nunito Sans"/>
                          <a:sym typeface="Nunito Sans"/>
                        </a:rPr>
                        <a:t>Usage</a:t>
                      </a:r>
                      <a:endParaRPr/>
                    </a:p>
                  </a:txBody>
                  <a:tcPr marT="45725" marB="45725" marR="91450" marL="91450" anchor="ctr">
                    <a:solidFill>
                      <a:srgbClr val="00274C"/>
                    </a:solidFill>
                  </a:tcPr>
                </a:tc>
              </a:tr>
              <a:tr h="416175">
                <a:tc>
                  <a:txBody>
                    <a:bodyPr/>
                    <a:lstStyle/>
                    <a:p>
                      <a:pPr indent="0" lvl="0" marL="0" marR="0" rtl="0" algn="l">
                        <a:lnSpc>
                          <a:spcPct val="100000"/>
                        </a:lnSpc>
                        <a:spcBef>
                          <a:spcPts val="0"/>
                        </a:spcBef>
                        <a:spcAft>
                          <a:spcPts val="0"/>
                        </a:spcAft>
                        <a:buNone/>
                      </a:pPr>
                      <a:r>
                        <a:rPr b="0" i="0" lang="en-SG" sz="1200">
                          <a:latin typeface="Nunito Sans Light"/>
                          <a:ea typeface="Nunito Sans Light"/>
                          <a:cs typeface="Nunito Sans Light"/>
                          <a:sym typeface="Nunito Sans Light"/>
                        </a:rPr>
                        <a:t>Numpy and Pandas</a:t>
                      </a:r>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r>
              <a:tr h="416175">
                <a:tc>
                  <a:txBody>
                    <a:bodyPr/>
                    <a:lstStyle/>
                    <a:p>
                      <a:pPr indent="0" lvl="0" marL="0" marR="0" rtl="0" algn="l">
                        <a:lnSpc>
                          <a:spcPct val="100000"/>
                        </a:lnSpc>
                        <a:spcBef>
                          <a:spcPts val="0"/>
                        </a:spcBef>
                        <a:spcAft>
                          <a:spcPts val="0"/>
                        </a:spcAft>
                        <a:buNone/>
                      </a:pPr>
                      <a:r>
                        <a:rPr b="0" i="0" lang="en-SG" sz="1200">
                          <a:latin typeface="Nunito Sans Light"/>
                          <a:ea typeface="Nunito Sans Light"/>
                          <a:cs typeface="Nunito Sans Light"/>
                          <a:sym typeface="Nunito Sans Light"/>
                        </a:rPr>
                        <a:t>GeoPandas</a:t>
                      </a:r>
                      <a:endParaRPr b="0" i="0" sz="1200">
                        <a:latin typeface="Nunito Sans Light"/>
                        <a:ea typeface="Nunito Sans Light"/>
                        <a:cs typeface="Nunito Sans Light"/>
                        <a:sym typeface="Nunito Sans Light"/>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r>
              <a:tr h="416175">
                <a:tc>
                  <a:txBody>
                    <a:bodyPr/>
                    <a:lstStyle/>
                    <a:p>
                      <a:pPr indent="0" lvl="0" marL="0" marR="0" rtl="0" algn="l">
                        <a:lnSpc>
                          <a:spcPct val="100000"/>
                        </a:lnSpc>
                        <a:spcBef>
                          <a:spcPts val="0"/>
                        </a:spcBef>
                        <a:spcAft>
                          <a:spcPts val="0"/>
                        </a:spcAft>
                        <a:buNone/>
                      </a:pPr>
                      <a:r>
                        <a:rPr b="0" i="0" lang="en-SG" sz="1200">
                          <a:latin typeface="Nunito Sans Light"/>
                          <a:ea typeface="Nunito Sans Light"/>
                          <a:cs typeface="Nunito Sans Light"/>
                          <a:sym typeface="Nunito Sans Light"/>
                        </a:rPr>
                        <a:t>SQLalchemy</a:t>
                      </a:r>
                      <a:endParaRPr b="0" i="0" sz="1200">
                        <a:latin typeface="Nunito Sans Light"/>
                        <a:ea typeface="Nunito Sans Light"/>
                        <a:cs typeface="Nunito Sans Light"/>
                        <a:sym typeface="Nunito Sans Light"/>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r>
              <a:tr h="416175">
                <a:tc>
                  <a:txBody>
                    <a:bodyPr/>
                    <a:lstStyle/>
                    <a:p>
                      <a:pPr indent="0" lvl="0" marL="0" marR="0" rtl="0" algn="l">
                        <a:lnSpc>
                          <a:spcPct val="100000"/>
                        </a:lnSpc>
                        <a:spcBef>
                          <a:spcPts val="0"/>
                        </a:spcBef>
                        <a:spcAft>
                          <a:spcPts val="0"/>
                        </a:spcAft>
                        <a:buNone/>
                      </a:pPr>
                      <a:r>
                        <a:rPr b="0" i="0" lang="en-SG" sz="1200">
                          <a:latin typeface="Nunito Sans Light"/>
                          <a:ea typeface="Nunito Sans Light"/>
                          <a:cs typeface="Nunito Sans Light"/>
                          <a:sym typeface="Nunito Sans Light"/>
                        </a:rPr>
                        <a:t>Matplotlib</a:t>
                      </a:r>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r>
              <a:tr h="416175">
                <a:tc>
                  <a:txBody>
                    <a:bodyPr/>
                    <a:lstStyle/>
                    <a:p>
                      <a:pPr indent="0" lvl="0" marL="0" marR="0" rtl="0" algn="l">
                        <a:lnSpc>
                          <a:spcPct val="100000"/>
                        </a:lnSpc>
                        <a:spcBef>
                          <a:spcPts val="0"/>
                        </a:spcBef>
                        <a:spcAft>
                          <a:spcPts val="0"/>
                        </a:spcAft>
                        <a:buNone/>
                      </a:pPr>
                      <a:r>
                        <a:rPr b="0" i="0" lang="en-SG" sz="1200">
                          <a:latin typeface="Nunito Sans Light"/>
                          <a:ea typeface="Nunito Sans Light"/>
                          <a:cs typeface="Nunito Sans Light"/>
                          <a:sym typeface="Nunito Sans Light"/>
                        </a:rPr>
                        <a:t>Plotly</a:t>
                      </a:r>
                      <a:endParaRPr b="0" i="0" sz="1200">
                        <a:latin typeface="Nunito Sans Light"/>
                        <a:ea typeface="Nunito Sans Light"/>
                        <a:cs typeface="Nunito Sans Light"/>
                        <a:sym typeface="Nunito Sans Light"/>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r>
              <a:tr h="418550">
                <a:tc>
                  <a:txBody>
                    <a:bodyPr/>
                    <a:lstStyle/>
                    <a:p>
                      <a:pPr indent="0" lvl="0" marL="0" marR="0" rtl="0" algn="l">
                        <a:lnSpc>
                          <a:spcPct val="100000"/>
                        </a:lnSpc>
                        <a:spcBef>
                          <a:spcPts val="0"/>
                        </a:spcBef>
                        <a:spcAft>
                          <a:spcPts val="0"/>
                        </a:spcAft>
                        <a:buNone/>
                      </a:pPr>
                      <a:r>
                        <a:rPr b="0" i="0" lang="en-SG" sz="1200">
                          <a:latin typeface="Nunito Sans Light"/>
                          <a:ea typeface="Nunito Sans Light"/>
                          <a:cs typeface="Nunito Sans Light"/>
                          <a:sym typeface="Nunito Sans Light"/>
                        </a:rPr>
                        <a:t>Seaborn</a:t>
                      </a:r>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r>
              <a:tr h="416175">
                <a:tc>
                  <a:txBody>
                    <a:bodyPr/>
                    <a:lstStyle/>
                    <a:p>
                      <a:pPr indent="0" lvl="0" marL="0" marR="0" rtl="0" algn="l">
                        <a:lnSpc>
                          <a:spcPct val="100000"/>
                        </a:lnSpc>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r>
              <a:tr h="418550">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a:latin typeface="Nunito Sans Light"/>
                        <a:ea typeface="Nunito Sans Light"/>
                        <a:cs typeface="Nunito Sans Light"/>
                        <a:sym typeface="Nunito Sans Light"/>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r>
              <a:tr h="418550">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a:latin typeface="Nunito Sans Light"/>
                        <a:ea typeface="Nunito Sans Light"/>
                        <a:cs typeface="Nunito Sans Light"/>
                        <a:sym typeface="Nunito Sans Light"/>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2"/>
          <p:cNvSpPr txBox="1"/>
          <p:nvPr>
            <p:ph type="ctrTitle"/>
          </p:nvPr>
        </p:nvSpPr>
        <p:spPr>
          <a:xfrm>
            <a:off x="914399" y="0"/>
            <a:ext cx="9010091" cy="69215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74C"/>
              </a:buClr>
              <a:buSzPts val="4000"/>
              <a:buFont typeface="Nunito Sans SemiBold"/>
              <a:buNone/>
            </a:pPr>
            <a:r>
              <a:rPr lang="en-SG"/>
              <a:t>Table of Contents</a:t>
            </a:r>
            <a:endParaRPr/>
          </a:p>
        </p:txBody>
      </p:sp>
      <p:sp>
        <p:nvSpPr>
          <p:cNvPr id="51" name="Google Shape;51;p2"/>
          <p:cNvSpPr txBox="1"/>
          <p:nvPr>
            <p:ph idx="1" type="subTitle"/>
          </p:nvPr>
        </p:nvSpPr>
        <p:spPr>
          <a:xfrm>
            <a:off x="3035299" y="1160463"/>
            <a:ext cx="8394701" cy="4537075"/>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chemeClr val="dk1"/>
              </a:buClr>
              <a:buSzPts val="2400"/>
              <a:buFont typeface="Calibri"/>
              <a:buAutoNum type="arabicPeriod"/>
            </a:pPr>
            <a:r>
              <a:rPr lang="en-SG">
                <a:latin typeface="Nunito Sans"/>
                <a:ea typeface="Nunito Sans"/>
                <a:cs typeface="Nunito Sans"/>
                <a:sym typeface="Nunito Sans"/>
              </a:rPr>
              <a:t>Executive 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3"/>
          <p:cNvSpPr txBox="1"/>
          <p:nvPr>
            <p:ph type="ctrTitle"/>
          </p:nvPr>
        </p:nvSpPr>
        <p:spPr>
          <a:xfrm>
            <a:off x="914399" y="0"/>
            <a:ext cx="9010091" cy="69215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74C"/>
              </a:buClr>
              <a:buSzPts val="4000"/>
              <a:buFont typeface="Nunito Sans SemiBold"/>
              <a:buNone/>
            </a:pPr>
            <a:r>
              <a:rPr lang="en-SG"/>
              <a:t>Executive Summary</a:t>
            </a:r>
            <a:endParaRPr/>
          </a:p>
        </p:txBody>
      </p:sp>
      <p:sp>
        <p:nvSpPr>
          <p:cNvPr id="58" name="Google Shape;58;p3"/>
          <p:cNvSpPr txBox="1"/>
          <p:nvPr>
            <p:ph idx="1" type="body"/>
          </p:nvPr>
        </p:nvSpPr>
        <p:spPr>
          <a:xfrm>
            <a:off x="914400" y="703752"/>
            <a:ext cx="5029200" cy="50053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1" lang="en-SG" sz="1400">
                <a:latin typeface="Nunito Sans SemiBold"/>
                <a:ea typeface="Nunito Sans SemiBold"/>
                <a:cs typeface="Nunito Sans SemiBold"/>
                <a:sym typeface="Nunito Sans SemiBold"/>
              </a:rPr>
              <a:t>Background</a:t>
            </a:r>
            <a:endParaRPr/>
          </a:p>
          <a:p>
            <a:pPr indent="0" lvl="0" marL="0" rtl="0" algn="l">
              <a:lnSpc>
                <a:spcPct val="90000"/>
              </a:lnSpc>
              <a:spcBef>
                <a:spcPts val="1000"/>
              </a:spcBef>
              <a:spcAft>
                <a:spcPts val="0"/>
              </a:spcAft>
              <a:buClr>
                <a:schemeClr val="dk1"/>
              </a:buClr>
              <a:buSzPts val="1200"/>
              <a:buNone/>
            </a:pPr>
            <a:r>
              <a:rPr lang="en-SG" sz="1200"/>
              <a:t>A study published by the Terner  Center of the University of California at Berkeley found that housing stability to social improvement as it allows the under privileged to focus on education, employment, and other dimensions of economic mobility.  It promotes investments in professional development helped them to keep their jobs by reducing involuntary moves. </a:t>
            </a:r>
            <a:endParaRPr/>
          </a:p>
          <a:p>
            <a:pPr indent="0" lvl="0" marL="0" rtl="0" algn="l">
              <a:lnSpc>
                <a:spcPct val="90000"/>
              </a:lnSpc>
              <a:spcBef>
                <a:spcPts val="1000"/>
              </a:spcBef>
              <a:spcAft>
                <a:spcPts val="0"/>
              </a:spcAft>
              <a:buClr>
                <a:schemeClr val="dk1"/>
              </a:buClr>
              <a:buSzPts val="1200"/>
              <a:buNone/>
            </a:pPr>
            <a:r>
              <a:rPr b="1" lang="en-SG" sz="1200">
                <a:latin typeface="Nunito Sans SemiBold"/>
                <a:ea typeface="Nunito Sans SemiBold"/>
                <a:cs typeface="Nunito Sans SemiBold"/>
                <a:sym typeface="Nunito Sans SemiBold"/>
              </a:rPr>
              <a:t>Promoting affordable housing, therefore, has the significant positive impact on the community.</a:t>
            </a:r>
            <a:endParaRPr/>
          </a:p>
          <a:p>
            <a:pPr indent="0" lvl="0" marL="0" rtl="0" algn="l">
              <a:lnSpc>
                <a:spcPct val="90000"/>
              </a:lnSpc>
              <a:spcBef>
                <a:spcPts val="1000"/>
              </a:spcBef>
              <a:spcAft>
                <a:spcPts val="0"/>
              </a:spcAft>
              <a:buClr>
                <a:schemeClr val="dk1"/>
              </a:buClr>
              <a:buSzPts val="1200"/>
              <a:buNone/>
            </a:pPr>
            <a:r>
              <a:rPr lang="en-SG" sz="1200"/>
              <a:t>The Federal Low Income Housing Tax Credit Program (LIHTC) provides tax credit to promote development of affordable rental housing. In Michigan, this is administered by the Michigan State Housing Development Authority (MSHDA). Projects under the scheme are awarded based on the quality of the proposal and the location as rated by the LIHTC Scoring Criteria. The criteria takes into consideration the following factors:</a:t>
            </a:r>
            <a:endParaRPr/>
          </a:p>
          <a:p>
            <a:pPr indent="0" lvl="0" marL="0" rtl="0" algn="l">
              <a:lnSpc>
                <a:spcPct val="90000"/>
              </a:lnSpc>
              <a:spcBef>
                <a:spcPts val="1000"/>
              </a:spcBef>
              <a:spcAft>
                <a:spcPts val="0"/>
              </a:spcAft>
              <a:buClr>
                <a:schemeClr val="dk1"/>
              </a:buClr>
              <a:buSzPts val="1200"/>
              <a:buNone/>
            </a:pPr>
            <a:r>
              <a:t/>
            </a:r>
            <a:endParaRPr sz="1200"/>
          </a:p>
          <a:p>
            <a:pPr indent="-228600" lvl="0" marL="228600" rtl="0" algn="l">
              <a:lnSpc>
                <a:spcPct val="100000"/>
              </a:lnSpc>
              <a:spcBef>
                <a:spcPts val="0"/>
              </a:spcBef>
              <a:spcAft>
                <a:spcPts val="0"/>
              </a:spcAft>
              <a:buClr>
                <a:schemeClr val="dk1"/>
              </a:buClr>
              <a:buSzPts val="1200"/>
              <a:buChar char="•"/>
            </a:pPr>
            <a:r>
              <a:rPr lang="en-SG" sz="1200"/>
              <a:t>Proximity to Transportation</a:t>
            </a:r>
            <a:endParaRPr/>
          </a:p>
          <a:p>
            <a:pPr indent="-228600" lvl="0" marL="228600" rtl="0" algn="l">
              <a:lnSpc>
                <a:spcPct val="100000"/>
              </a:lnSpc>
              <a:spcBef>
                <a:spcPts val="0"/>
              </a:spcBef>
              <a:spcAft>
                <a:spcPts val="0"/>
              </a:spcAft>
              <a:buClr>
                <a:schemeClr val="dk1"/>
              </a:buClr>
              <a:buSzPts val="1200"/>
              <a:buChar char="•"/>
            </a:pPr>
            <a:r>
              <a:rPr lang="en-SG" sz="1200"/>
              <a:t>Proximity to Amenities</a:t>
            </a:r>
            <a:endParaRPr/>
          </a:p>
          <a:p>
            <a:pPr indent="-228600" lvl="0" marL="228600" rtl="0" algn="l">
              <a:lnSpc>
                <a:spcPct val="100000"/>
              </a:lnSpc>
              <a:spcBef>
                <a:spcPts val="0"/>
              </a:spcBef>
              <a:spcAft>
                <a:spcPts val="0"/>
              </a:spcAft>
              <a:buClr>
                <a:schemeClr val="dk1"/>
              </a:buClr>
              <a:buSzPts val="1200"/>
              <a:buChar char="•"/>
            </a:pPr>
            <a:r>
              <a:rPr lang="en-SG" sz="1200"/>
              <a:t>Enterprise 360 Opportunity 360 Score</a:t>
            </a:r>
            <a:endParaRPr/>
          </a:p>
          <a:p>
            <a:pPr indent="-228600" lvl="0" marL="228600" rtl="0" algn="l">
              <a:lnSpc>
                <a:spcPct val="100000"/>
              </a:lnSpc>
              <a:spcBef>
                <a:spcPts val="0"/>
              </a:spcBef>
              <a:spcAft>
                <a:spcPts val="0"/>
              </a:spcAft>
              <a:buClr>
                <a:schemeClr val="dk1"/>
              </a:buClr>
              <a:buSzPts val="1200"/>
              <a:buChar char="•"/>
            </a:pPr>
            <a:r>
              <a:rPr lang="en-SG" sz="1200"/>
              <a:t>Walk Score</a:t>
            </a:r>
            <a:endParaRPr/>
          </a:p>
          <a:p>
            <a:pPr indent="-228600" lvl="0" marL="228600" rtl="0" algn="l">
              <a:lnSpc>
                <a:spcPct val="100000"/>
              </a:lnSpc>
              <a:spcBef>
                <a:spcPts val="0"/>
              </a:spcBef>
              <a:spcAft>
                <a:spcPts val="0"/>
              </a:spcAft>
              <a:buClr>
                <a:schemeClr val="dk1"/>
              </a:buClr>
              <a:buSzPts val="1200"/>
              <a:buChar char="•"/>
            </a:pPr>
            <a:r>
              <a:rPr lang="en-SG" sz="1200"/>
              <a:t>Distance from Employment Centers</a:t>
            </a:r>
            <a:endParaRPr sz="1200"/>
          </a:p>
          <a:p>
            <a:pPr indent="-228600" lvl="0" marL="228600" rtl="0" algn="l">
              <a:lnSpc>
                <a:spcPct val="100000"/>
              </a:lnSpc>
              <a:spcBef>
                <a:spcPts val="0"/>
              </a:spcBef>
              <a:spcAft>
                <a:spcPts val="0"/>
              </a:spcAft>
              <a:buClr>
                <a:schemeClr val="dk1"/>
              </a:buClr>
              <a:buSzPts val="1200"/>
              <a:buChar char="•"/>
            </a:pPr>
            <a:r>
              <a:rPr lang="en-SG" sz="1200"/>
              <a:t>Located in Neighborhood Investment Activity Areas</a:t>
            </a:r>
            <a:endParaRPr/>
          </a:p>
          <a:p>
            <a:pPr indent="-228600" lvl="0" marL="228600" rtl="0" algn="l">
              <a:lnSpc>
                <a:spcPct val="100000"/>
              </a:lnSpc>
              <a:spcBef>
                <a:spcPts val="0"/>
              </a:spcBef>
              <a:spcAft>
                <a:spcPts val="0"/>
              </a:spcAft>
              <a:buClr>
                <a:schemeClr val="dk1"/>
              </a:buClr>
              <a:buSzPts val="1200"/>
              <a:buChar char="•"/>
            </a:pPr>
            <a:r>
              <a:rPr lang="en-SG" sz="1200"/>
              <a:t>Affordable/Market Rent Differential</a:t>
            </a:r>
            <a:endParaRPr/>
          </a:p>
          <a:p>
            <a:pPr indent="-228600" lvl="0" marL="228600" rtl="0" algn="l">
              <a:lnSpc>
                <a:spcPct val="100000"/>
              </a:lnSpc>
              <a:spcBef>
                <a:spcPts val="0"/>
              </a:spcBef>
              <a:spcAft>
                <a:spcPts val="0"/>
              </a:spcAft>
              <a:buClr>
                <a:schemeClr val="dk1"/>
              </a:buClr>
              <a:buSzPts val="1200"/>
              <a:buChar char="•"/>
            </a:pPr>
            <a:r>
              <a:rPr lang="en-SG" sz="1200"/>
              <a:t>Located in Opportunity or Rising Tide Communities</a:t>
            </a:r>
            <a:endParaRPr/>
          </a:p>
          <a:p>
            <a:pPr indent="-139700" lvl="0" marL="228600" rtl="0" algn="l">
              <a:lnSpc>
                <a:spcPct val="90000"/>
              </a:lnSpc>
              <a:spcBef>
                <a:spcPts val="1000"/>
              </a:spcBef>
              <a:spcAft>
                <a:spcPts val="0"/>
              </a:spcAft>
              <a:buClr>
                <a:schemeClr val="dk1"/>
              </a:buClr>
              <a:buSzPts val="1400"/>
              <a:buNone/>
            </a:pPr>
            <a:r>
              <a:t/>
            </a:r>
            <a:endParaRPr sz="1400"/>
          </a:p>
          <a:p>
            <a:pPr indent="-139700" lvl="0" marL="228600" rtl="0" algn="l">
              <a:lnSpc>
                <a:spcPct val="90000"/>
              </a:lnSpc>
              <a:spcBef>
                <a:spcPts val="1000"/>
              </a:spcBef>
              <a:spcAft>
                <a:spcPts val="0"/>
              </a:spcAft>
              <a:buClr>
                <a:schemeClr val="dk1"/>
              </a:buClr>
              <a:buSzPts val="1400"/>
              <a:buNone/>
            </a:pPr>
            <a:r>
              <a:t/>
            </a:r>
            <a:endParaRPr sz="1400"/>
          </a:p>
          <a:p>
            <a:pPr indent="0" lvl="0" marL="0" rtl="0" algn="l">
              <a:lnSpc>
                <a:spcPct val="90000"/>
              </a:lnSpc>
              <a:spcBef>
                <a:spcPts val="1000"/>
              </a:spcBef>
              <a:spcAft>
                <a:spcPts val="0"/>
              </a:spcAft>
              <a:buClr>
                <a:schemeClr val="dk1"/>
              </a:buClr>
              <a:buSzPts val="1400"/>
              <a:buNone/>
            </a:pPr>
            <a:r>
              <a:rPr lang="en-SG" sz="1400"/>
              <a:t> </a:t>
            </a:r>
            <a:endParaRPr/>
          </a:p>
          <a:p>
            <a:pPr indent="0" lvl="0" marL="0" rtl="0" algn="l">
              <a:lnSpc>
                <a:spcPct val="90000"/>
              </a:lnSpc>
              <a:spcBef>
                <a:spcPts val="1000"/>
              </a:spcBef>
              <a:spcAft>
                <a:spcPts val="0"/>
              </a:spcAft>
              <a:buClr>
                <a:schemeClr val="dk1"/>
              </a:buClr>
              <a:buSzPts val="1400"/>
              <a:buNone/>
            </a:pPr>
            <a:r>
              <a:t/>
            </a:r>
            <a:endParaRPr sz="1400"/>
          </a:p>
        </p:txBody>
      </p:sp>
      <p:sp>
        <p:nvSpPr>
          <p:cNvPr id="59" name="Google Shape;59;p3"/>
          <p:cNvSpPr txBox="1"/>
          <p:nvPr>
            <p:ph idx="2" type="body"/>
          </p:nvPr>
        </p:nvSpPr>
        <p:spPr>
          <a:xfrm>
            <a:off x="6400800" y="692151"/>
            <a:ext cx="5029200" cy="5473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1" lang="en-SG" sz="1400">
                <a:latin typeface="Nunito Sans SemiBold"/>
                <a:ea typeface="Nunito Sans SemiBold"/>
                <a:cs typeface="Nunito Sans SemiBold"/>
                <a:sym typeface="Nunito Sans SemiBold"/>
              </a:rPr>
              <a:t>Motivation</a:t>
            </a:r>
            <a:endParaRPr/>
          </a:p>
          <a:p>
            <a:pPr indent="0" lvl="0" marL="0" rtl="0" algn="l">
              <a:lnSpc>
                <a:spcPct val="90000"/>
              </a:lnSpc>
              <a:spcBef>
                <a:spcPts val="1000"/>
              </a:spcBef>
              <a:spcAft>
                <a:spcPts val="0"/>
              </a:spcAft>
              <a:buClr>
                <a:schemeClr val="dk1"/>
              </a:buClr>
              <a:buSzPts val="1200"/>
              <a:buNone/>
            </a:pPr>
            <a:r>
              <a:rPr lang="en-SG" sz="1200"/>
              <a:t>The ability to secure adequate funding is an important determinant of success and financial viability for affordable housing projects.  The ability to select locations with the highest scoring criteria, there will be an important competitive advantage for the developers.</a:t>
            </a:r>
            <a:endParaRPr/>
          </a:p>
          <a:p>
            <a:pPr indent="0" lvl="0" marL="0" rtl="0" algn="l">
              <a:lnSpc>
                <a:spcPct val="90000"/>
              </a:lnSpc>
              <a:spcBef>
                <a:spcPts val="1000"/>
              </a:spcBef>
              <a:spcAft>
                <a:spcPts val="0"/>
              </a:spcAft>
              <a:buClr>
                <a:schemeClr val="dk1"/>
              </a:buClr>
              <a:buSzPts val="1200"/>
              <a:buNone/>
            </a:pPr>
            <a:r>
              <a:rPr lang="en-SG" sz="1200"/>
              <a:t>Unfortunately, there are not tools that will help developers identify locations with the highest scores.  Housing developers often rely on word of mouth to identify potential development sites or visiting potential sites.  Decisions can be suboptimal due to the inability to select the best possible location.</a:t>
            </a:r>
            <a:endParaRPr/>
          </a:p>
          <a:p>
            <a:pPr indent="0" lvl="0" marL="0" rtl="0" algn="l">
              <a:lnSpc>
                <a:spcPct val="90000"/>
              </a:lnSpc>
              <a:spcBef>
                <a:spcPts val="1000"/>
              </a:spcBef>
              <a:spcAft>
                <a:spcPts val="0"/>
              </a:spcAft>
              <a:buClr>
                <a:schemeClr val="dk1"/>
              </a:buClr>
              <a:buSzPts val="1200"/>
              <a:buNone/>
            </a:pPr>
            <a:r>
              <a:rPr lang="en-SG" sz="1200"/>
              <a:t>This project aims to address this information gap by developing an </a:t>
            </a:r>
            <a:r>
              <a:rPr b="1" lang="en-SG" sz="1200">
                <a:latin typeface="Nunito Sans SemiBold"/>
                <a:ea typeface="Nunito Sans SemiBold"/>
                <a:cs typeface="Nunito Sans SemiBold"/>
                <a:sym typeface="Nunito Sans SemiBold"/>
              </a:rPr>
              <a:t>integrated tool to identify the ideal sites </a:t>
            </a:r>
            <a:r>
              <a:rPr lang="en-SG" sz="1200"/>
              <a:t>by aggregating multiple sources into a single database and calculate the Score. </a:t>
            </a:r>
            <a:endParaRPr/>
          </a:p>
          <a:p>
            <a:pPr indent="0" lvl="0" marL="0" rtl="0" algn="l">
              <a:lnSpc>
                <a:spcPct val="90000"/>
              </a:lnSpc>
              <a:spcBef>
                <a:spcPts val="1000"/>
              </a:spcBef>
              <a:spcAft>
                <a:spcPts val="0"/>
              </a:spcAft>
              <a:buClr>
                <a:schemeClr val="dk1"/>
              </a:buClr>
              <a:buSzPts val="1200"/>
              <a:buNone/>
            </a:pPr>
            <a:r>
              <a:rPr lang="en-SG" sz="1200"/>
              <a:t>A visualization tool will be develop to provide the </a:t>
            </a:r>
            <a:r>
              <a:rPr b="1" lang="en-SG" sz="1200">
                <a:latin typeface="Nunito Sans SemiBold"/>
                <a:ea typeface="Nunito Sans SemiBold"/>
                <a:cs typeface="Nunito Sans SemiBold"/>
                <a:sym typeface="Nunito Sans SemiBold"/>
              </a:rPr>
              <a:t>MSHDA Score for all the properties and show them in the context of the neighborhood.  </a:t>
            </a:r>
            <a:endParaRPr/>
          </a:p>
          <a:p>
            <a:pPr indent="0" lvl="0" marL="0" rtl="0" algn="l">
              <a:lnSpc>
                <a:spcPct val="90000"/>
              </a:lnSpc>
              <a:spcBef>
                <a:spcPts val="1000"/>
              </a:spcBef>
              <a:spcAft>
                <a:spcPts val="0"/>
              </a:spcAft>
              <a:buClr>
                <a:schemeClr val="dk1"/>
              </a:buClr>
              <a:buSzPts val="1200"/>
              <a:buNone/>
            </a:pPr>
            <a:r>
              <a:rPr lang="en-SG" sz="1200"/>
              <a:t>The </a:t>
            </a:r>
            <a:r>
              <a:rPr b="1" lang="en-SG" sz="1200">
                <a:latin typeface="Nunito Sans SemiBold"/>
                <a:ea typeface="Nunito Sans SemiBold"/>
                <a:cs typeface="Nunito Sans SemiBold"/>
                <a:sym typeface="Nunito Sans SemiBold"/>
              </a:rPr>
              <a:t>scope of this project will focus on Kent County</a:t>
            </a:r>
            <a:r>
              <a:rPr lang="en-SG" sz="1200"/>
              <a:t> but it can be expanded to cover the entire state of Michigan if the data is available</a:t>
            </a:r>
            <a:endParaRPr sz="1400"/>
          </a:p>
          <a:p>
            <a:pPr indent="0" lvl="0" marL="0" rtl="0" algn="l">
              <a:lnSpc>
                <a:spcPct val="90000"/>
              </a:lnSpc>
              <a:spcBef>
                <a:spcPts val="1000"/>
              </a:spcBef>
              <a:spcAft>
                <a:spcPts val="0"/>
              </a:spcAft>
              <a:buClr>
                <a:schemeClr val="dk1"/>
              </a:buClr>
              <a:buSzPts val="1400"/>
              <a:buNone/>
            </a:pPr>
            <a:r>
              <a:t/>
            </a:r>
            <a:endParaRPr sz="1400"/>
          </a:p>
          <a:p>
            <a:pPr indent="0" lvl="0" marL="0" rtl="0" algn="l">
              <a:lnSpc>
                <a:spcPct val="90000"/>
              </a:lnSpc>
              <a:spcBef>
                <a:spcPts val="1000"/>
              </a:spcBef>
              <a:spcAft>
                <a:spcPts val="0"/>
              </a:spcAft>
              <a:buClr>
                <a:schemeClr val="dk1"/>
              </a:buClr>
              <a:buSzPts val="1400"/>
              <a:buNone/>
            </a:pPr>
            <a:r>
              <a:t/>
            </a:r>
            <a:endParaRPr sz="1400"/>
          </a:p>
          <a:p>
            <a:pPr indent="0" lvl="0" marL="0" rtl="0" algn="l">
              <a:lnSpc>
                <a:spcPct val="90000"/>
              </a:lnSpc>
              <a:spcBef>
                <a:spcPts val="1000"/>
              </a:spcBef>
              <a:spcAft>
                <a:spcPts val="0"/>
              </a:spcAft>
              <a:buClr>
                <a:schemeClr val="dk1"/>
              </a:buClr>
              <a:buSzPts val="1400"/>
              <a:buNone/>
            </a:pPr>
            <a:r>
              <a:t/>
            </a:r>
            <a:endParaRPr sz="1400"/>
          </a:p>
          <a:p>
            <a:pPr indent="0" lvl="0" marL="0" rtl="0" algn="l">
              <a:lnSpc>
                <a:spcPct val="90000"/>
              </a:lnSpc>
              <a:spcBef>
                <a:spcPts val="1000"/>
              </a:spcBef>
              <a:spcAft>
                <a:spcPts val="0"/>
              </a:spcAft>
              <a:buClr>
                <a:schemeClr val="dk1"/>
              </a:buClr>
              <a:buSzPts val="1400"/>
              <a:buNone/>
            </a:pPr>
            <a:r>
              <a:t/>
            </a:r>
            <a:endParaRPr sz="1400"/>
          </a:p>
        </p:txBody>
      </p:sp>
      <p:sp>
        <p:nvSpPr>
          <p:cNvPr id="60" name="Google Shape;60;p3"/>
          <p:cNvSpPr/>
          <p:nvPr/>
        </p:nvSpPr>
        <p:spPr>
          <a:xfrm>
            <a:off x="6391656" y="5697538"/>
            <a:ext cx="5029200" cy="468312"/>
          </a:xfrm>
          <a:prstGeom prst="rect">
            <a:avLst/>
          </a:prstGeom>
          <a:solidFill>
            <a:srgbClr val="0027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SG" sz="1100" u="none" cap="none" strike="noStrike">
                <a:solidFill>
                  <a:srgbClr val="FFCB05"/>
                </a:solidFill>
                <a:latin typeface="Nunito Sans"/>
                <a:ea typeface="Nunito Sans"/>
                <a:cs typeface="Nunito Sans"/>
                <a:sym typeface="Nunito Sans"/>
              </a:rPr>
              <a:t>Improving information flow will allow developers to improve their proposals and align to the government’s housing development priorities.</a:t>
            </a:r>
            <a:endParaRPr/>
          </a:p>
        </p:txBody>
      </p:sp>
      <p:sp>
        <p:nvSpPr>
          <p:cNvPr id="61" name="Google Shape;61;p3"/>
          <p:cNvSpPr/>
          <p:nvPr/>
        </p:nvSpPr>
        <p:spPr>
          <a:xfrm>
            <a:off x="936171" y="5697538"/>
            <a:ext cx="5007429" cy="468312"/>
          </a:xfrm>
          <a:prstGeom prst="rect">
            <a:avLst/>
          </a:prstGeom>
          <a:solidFill>
            <a:srgbClr val="00264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SG" sz="800" u="none" cap="none" strike="noStrike">
                <a:solidFill>
                  <a:srgbClr val="FFCB05"/>
                </a:solidFill>
                <a:highlight>
                  <a:srgbClr val="00274C"/>
                </a:highlight>
                <a:latin typeface="Nunito Sans ExtraLight"/>
                <a:ea typeface="Nunito Sans ExtraLight"/>
                <a:cs typeface="Nunito Sans ExtraLight"/>
                <a:sym typeface="Nunito Sans ExtraLight"/>
              </a:rPr>
              <a:t>For details, refer to  Scoring Summary for 2021 https://www.michigan.gov/documents/mshda/mshda_li_qap_2021_score_sum_final_708132_7.xls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5"/>
          <p:cNvSpPr txBox="1"/>
          <p:nvPr>
            <p:ph type="ctrTitle"/>
          </p:nvPr>
        </p:nvSpPr>
        <p:spPr>
          <a:xfrm>
            <a:off x="914399" y="0"/>
            <a:ext cx="9010091" cy="69215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74C"/>
              </a:buClr>
              <a:buSzPts val="4000"/>
              <a:buFont typeface="Nunito Sans SemiBold"/>
              <a:buNone/>
            </a:pPr>
            <a:r>
              <a:rPr lang="en-SG"/>
              <a:t>Data Sources</a:t>
            </a:r>
            <a:endParaRPr/>
          </a:p>
        </p:txBody>
      </p:sp>
      <p:sp>
        <p:nvSpPr>
          <p:cNvPr id="67" name="Google Shape;67;p5"/>
          <p:cNvSpPr txBox="1"/>
          <p:nvPr>
            <p:ph idx="1" type="subTitle"/>
          </p:nvPr>
        </p:nvSpPr>
        <p:spPr>
          <a:xfrm>
            <a:off x="914399" y="692151"/>
            <a:ext cx="10515601" cy="121284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200"/>
              <a:buNone/>
            </a:pPr>
            <a:r>
              <a:rPr lang="en-SG" sz="1200"/>
              <a:t>Some commentary about data sources</a:t>
            </a:r>
            <a:endParaRPr/>
          </a:p>
        </p:txBody>
      </p:sp>
      <p:graphicFrame>
        <p:nvGraphicFramePr>
          <p:cNvPr id="68" name="Google Shape;68;p5"/>
          <p:cNvGraphicFramePr/>
          <p:nvPr/>
        </p:nvGraphicFramePr>
        <p:xfrm>
          <a:off x="914400" y="1947190"/>
          <a:ext cx="3000000" cy="3000000"/>
        </p:xfrm>
        <a:graphic>
          <a:graphicData uri="http://schemas.openxmlformats.org/drawingml/2006/table">
            <a:tbl>
              <a:tblPr bandRow="1" firstRow="1">
                <a:noFill/>
                <a:tableStyleId>{7D05B972-F246-4E36-9638-08BF6D703FE3}</a:tableStyleId>
              </a:tblPr>
              <a:tblGrid>
                <a:gridCol w="3276600"/>
                <a:gridCol w="3733800"/>
                <a:gridCol w="3505200"/>
              </a:tblGrid>
              <a:tr h="416175">
                <a:tc>
                  <a:txBody>
                    <a:bodyPr/>
                    <a:lstStyle/>
                    <a:p>
                      <a:pPr indent="0" lvl="0" marL="0" marR="0" rtl="0" algn="l">
                        <a:spcBef>
                          <a:spcPts val="0"/>
                        </a:spcBef>
                        <a:spcAft>
                          <a:spcPts val="0"/>
                        </a:spcAft>
                        <a:buNone/>
                      </a:pPr>
                      <a:r>
                        <a:rPr b="1" i="0" lang="en-SG" sz="1600">
                          <a:solidFill>
                            <a:srgbClr val="FFCB05"/>
                          </a:solidFill>
                          <a:latin typeface="Nunito Sans"/>
                          <a:ea typeface="Nunito Sans"/>
                          <a:cs typeface="Nunito Sans"/>
                          <a:sym typeface="Nunito Sans"/>
                        </a:rPr>
                        <a:t>Data Type</a:t>
                      </a:r>
                      <a:endParaRPr/>
                    </a:p>
                  </a:txBody>
                  <a:tcPr marT="45725" marB="45725" marR="91450" marL="91450" anchor="ctr">
                    <a:solidFill>
                      <a:srgbClr val="002060"/>
                    </a:solidFill>
                  </a:tcPr>
                </a:tc>
                <a:tc>
                  <a:txBody>
                    <a:bodyPr/>
                    <a:lstStyle/>
                    <a:p>
                      <a:pPr indent="0" lvl="0" marL="0" marR="0" rtl="0" algn="l">
                        <a:spcBef>
                          <a:spcPts val="0"/>
                        </a:spcBef>
                        <a:spcAft>
                          <a:spcPts val="0"/>
                        </a:spcAft>
                        <a:buNone/>
                      </a:pPr>
                      <a:r>
                        <a:rPr b="1" i="0" lang="en-SG" sz="1600">
                          <a:solidFill>
                            <a:srgbClr val="FFCB05"/>
                          </a:solidFill>
                          <a:latin typeface="Nunito Sans"/>
                          <a:ea typeface="Nunito Sans"/>
                          <a:cs typeface="Nunito Sans"/>
                          <a:sym typeface="Nunito Sans"/>
                        </a:rPr>
                        <a:t>Source</a:t>
                      </a:r>
                      <a:endParaRPr/>
                    </a:p>
                  </a:txBody>
                  <a:tcPr marT="45725" marB="45725" marR="91450" marL="91450" anchor="ctr">
                    <a:solidFill>
                      <a:srgbClr val="00274C"/>
                    </a:solidFill>
                  </a:tcPr>
                </a:tc>
                <a:tc>
                  <a:txBody>
                    <a:bodyPr/>
                    <a:lstStyle/>
                    <a:p>
                      <a:pPr indent="0" lvl="0" marL="0" marR="0" rtl="0" algn="l">
                        <a:spcBef>
                          <a:spcPts val="0"/>
                        </a:spcBef>
                        <a:spcAft>
                          <a:spcPts val="0"/>
                        </a:spcAft>
                        <a:buNone/>
                      </a:pPr>
                      <a:r>
                        <a:rPr b="1" i="0" lang="en-SG" sz="1600">
                          <a:solidFill>
                            <a:srgbClr val="FFCB05"/>
                          </a:solidFill>
                          <a:latin typeface="Nunito Sans"/>
                          <a:ea typeface="Nunito Sans"/>
                          <a:cs typeface="Nunito Sans"/>
                          <a:sym typeface="Nunito Sans"/>
                        </a:rPr>
                        <a:t>Extraction method</a:t>
                      </a:r>
                      <a:endParaRPr/>
                    </a:p>
                  </a:txBody>
                  <a:tcPr marT="45725" marB="45725" marR="91450" marL="91450" anchor="ctr">
                    <a:solidFill>
                      <a:srgbClr val="00264C"/>
                    </a:solidFill>
                  </a:tcPr>
                </a:tc>
              </a:tr>
              <a:tr h="416175">
                <a:tc>
                  <a:txBody>
                    <a:bodyPr/>
                    <a:lstStyle/>
                    <a:p>
                      <a:pPr indent="0" lvl="0" marL="0" marR="0" rtl="0" algn="l">
                        <a:lnSpc>
                          <a:spcPct val="100000"/>
                        </a:lnSpc>
                        <a:spcBef>
                          <a:spcPts val="0"/>
                        </a:spcBef>
                        <a:spcAft>
                          <a:spcPts val="0"/>
                        </a:spcAft>
                        <a:buNone/>
                      </a:pPr>
                      <a:r>
                        <a:rPr b="0" i="0" lang="en-SG" sz="1200">
                          <a:latin typeface="Nunito Sans Light"/>
                          <a:ea typeface="Nunito Sans Light"/>
                          <a:cs typeface="Nunito Sans Light"/>
                          <a:sym typeface="Nunito Sans Light"/>
                        </a:rPr>
                        <a:t>Proximity to Transportation</a:t>
                      </a:r>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r>
              <a:tr h="416175">
                <a:tc>
                  <a:txBody>
                    <a:bodyPr/>
                    <a:lstStyle/>
                    <a:p>
                      <a:pPr indent="0" lvl="0" marL="0" marR="0" rtl="0" algn="l">
                        <a:lnSpc>
                          <a:spcPct val="100000"/>
                        </a:lnSpc>
                        <a:spcBef>
                          <a:spcPts val="0"/>
                        </a:spcBef>
                        <a:spcAft>
                          <a:spcPts val="0"/>
                        </a:spcAft>
                        <a:buNone/>
                      </a:pPr>
                      <a:r>
                        <a:rPr b="0" i="0" lang="en-SG" sz="1200">
                          <a:latin typeface="Nunito Sans Light"/>
                          <a:ea typeface="Nunito Sans Light"/>
                          <a:cs typeface="Nunito Sans Light"/>
                          <a:sym typeface="Nunito Sans Light"/>
                        </a:rPr>
                        <a:t>Proximity to Amenities</a:t>
                      </a:r>
                      <a:endParaRPr/>
                    </a:p>
                  </a:txBody>
                  <a:tcPr marT="45725" marB="45725" marR="91450" marL="91450" anchor="ctr"/>
                </a:tc>
                <a:tc>
                  <a:txBody>
                    <a:bodyPr/>
                    <a:lstStyle/>
                    <a:p>
                      <a:pPr indent="0" lvl="0" marL="0" marR="0" rtl="0" algn="l">
                        <a:spcBef>
                          <a:spcPts val="0"/>
                        </a:spcBef>
                        <a:spcAft>
                          <a:spcPts val="0"/>
                        </a:spcAft>
                        <a:buNone/>
                      </a:pPr>
                      <a:r>
                        <a:rPr lang="en-SG" sz="1200">
                          <a:latin typeface="Nunito Sans Light"/>
                          <a:ea typeface="Nunito Sans Light"/>
                          <a:cs typeface="Nunito Sans Light"/>
                          <a:sym typeface="Nunito Sans Light"/>
                        </a:rPr>
                        <a:t>www.google/maps.com</a:t>
                      </a:r>
                      <a:endParaRPr b="0" i="0" sz="1200">
                        <a:latin typeface="Nunito Sans Light"/>
                        <a:ea typeface="Nunito Sans Light"/>
                        <a:cs typeface="Nunito Sans Light"/>
                        <a:sym typeface="Nunito Sans Light"/>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r>
              <a:tr h="416175">
                <a:tc>
                  <a:txBody>
                    <a:bodyPr/>
                    <a:lstStyle/>
                    <a:p>
                      <a:pPr indent="0" lvl="0" marL="0" marR="0" rtl="0" algn="l">
                        <a:lnSpc>
                          <a:spcPct val="100000"/>
                        </a:lnSpc>
                        <a:spcBef>
                          <a:spcPts val="0"/>
                        </a:spcBef>
                        <a:spcAft>
                          <a:spcPts val="0"/>
                        </a:spcAft>
                        <a:buNone/>
                      </a:pPr>
                      <a:r>
                        <a:rPr b="0" i="0" lang="en-SG" sz="1200">
                          <a:latin typeface="Nunito Sans Light"/>
                          <a:ea typeface="Nunito Sans Light"/>
                          <a:cs typeface="Nunito Sans Light"/>
                          <a:sym typeface="Nunito Sans Light"/>
                        </a:rPr>
                        <a:t>Enterprise 360 Opportunity 360 Score</a:t>
                      </a:r>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r>
              <a:tr h="416175">
                <a:tc>
                  <a:txBody>
                    <a:bodyPr/>
                    <a:lstStyle/>
                    <a:p>
                      <a:pPr indent="0" lvl="0" marL="0" marR="0" rtl="0" algn="l">
                        <a:lnSpc>
                          <a:spcPct val="100000"/>
                        </a:lnSpc>
                        <a:spcBef>
                          <a:spcPts val="0"/>
                        </a:spcBef>
                        <a:spcAft>
                          <a:spcPts val="0"/>
                        </a:spcAft>
                        <a:buNone/>
                      </a:pPr>
                      <a:r>
                        <a:rPr b="0" i="0" lang="en-SG" sz="1200">
                          <a:latin typeface="Nunito Sans Light"/>
                          <a:ea typeface="Nunito Sans Light"/>
                          <a:cs typeface="Nunito Sans Light"/>
                          <a:sym typeface="Nunito Sans Light"/>
                        </a:rPr>
                        <a:t>Walk Score</a:t>
                      </a:r>
                      <a:endParaRPr/>
                    </a:p>
                  </a:txBody>
                  <a:tcPr marT="45725" marB="45725" marR="91450" marL="91450" anchor="ctr"/>
                </a:tc>
                <a:tc>
                  <a:txBody>
                    <a:bodyPr/>
                    <a:lstStyle/>
                    <a:p>
                      <a:pPr indent="0" lvl="0" marL="0" marR="0" rtl="0" algn="l">
                        <a:spcBef>
                          <a:spcPts val="0"/>
                        </a:spcBef>
                        <a:spcAft>
                          <a:spcPts val="0"/>
                        </a:spcAft>
                        <a:buNone/>
                      </a:pPr>
                      <a:r>
                        <a:rPr lang="en-SG" sz="1200">
                          <a:latin typeface="Nunito Sans Light"/>
                          <a:ea typeface="Nunito Sans Light"/>
                          <a:cs typeface="Nunito Sans Light"/>
                          <a:sym typeface="Nunito Sans Light"/>
                        </a:rPr>
                        <a:t>www.walkscore.com</a:t>
                      </a:r>
                      <a:endParaRPr b="0" i="0" sz="1200">
                        <a:latin typeface="Nunito Sans Light"/>
                        <a:ea typeface="Nunito Sans Light"/>
                        <a:cs typeface="Nunito Sans Light"/>
                        <a:sym typeface="Nunito Sans Light"/>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r>
              <a:tr h="416175">
                <a:tc>
                  <a:txBody>
                    <a:bodyPr/>
                    <a:lstStyle/>
                    <a:p>
                      <a:pPr indent="0" lvl="0" marL="0" marR="0" rtl="0" algn="l">
                        <a:lnSpc>
                          <a:spcPct val="100000"/>
                        </a:lnSpc>
                        <a:spcBef>
                          <a:spcPts val="0"/>
                        </a:spcBef>
                        <a:spcAft>
                          <a:spcPts val="0"/>
                        </a:spcAft>
                        <a:buNone/>
                      </a:pPr>
                      <a:r>
                        <a:rPr b="0" i="0" lang="en-SG" sz="1200">
                          <a:latin typeface="Nunito Sans Light"/>
                          <a:ea typeface="Nunito Sans Light"/>
                          <a:cs typeface="Nunito Sans Light"/>
                          <a:sym typeface="Nunito Sans Light"/>
                        </a:rPr>
                        <a:t>Distance from Employment Centers</a:t>
                      </a:r>
                      <a:endParaRPr b="0" i="0" sz="1200">
                        <a:latin typeface="Nunito Sans Light"/>
                        <a:ea typeface="Nunito Sans Light"/>
                        <a:cs typeface="Nunito Sans Light"/>
                        <a:sym typeface="Nunito Sans Light"/>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r>
              <a:tr h="418550">
                <a:tc>
                  <a:txBody>
                    <a:bodyPr/>
                    <a:lstStyle/>
                    <a:p>
                      <a:pPr indent="0" lvl="0" marL="0" marR="0" rtl="0" algn="l">
                        <a:lnSpc>
                          <a:spcPct val="100000"/>
                        </a:lnSpc>
                        <a:spcBef>
                          <a:spcPts val="0"/>
                        </a:spcBef>
                        <a:spcAft>
                          <a:spcPts val="0"/>
                        </a:spcAft>
                        <a:buNone/>
                      </a:pPr>
                      <a:r>
                        <a:rPr b="0" i="0" lang="en-SG" sz="1200">
                          <a:latin typeface="Nunito Sans Light"/>
                          <a:ea typeface="Nunito Sans Light"/>
                          <a:cs typeface="Nunito Sans Light"/>
                          <a:sym typeface="Nunito Sans Light"/>
                        </a:rPr>
                        <a:t>Located in Neighborhood Investment Activity Areas</a:t>
                      </a:r>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r>
              <a:tr h="416175">
                <a:tc>
                  <a:txBody>
                    <a:bodyPr/>
                    <a:lstStyle/>
                    <a:p>
                      <a:pPr indent="0" lvl="0" marL="0" marR="0" rtl="0" algn="l">
                        <a:lnSpc>
                          <a:spcPct val="100000"/>
                        </a:lnSpc>
                        <a:spcBef>
                          <a:spcPts val="0"/>
                        </a:spcBef>
                        <a:spcAft>
                          <a:spcPts val="0"/>
                        </a:spcAft>
                        <a:buNone/>
                      </a:pPr>
                      <a:r>
                        <a:rPr b="0" i="0" lang="en-SG" sz="1200">
                          <a:latin typeface="Nunito Sans Light"/>
                          <a:ea typeface="Nunito Sans Light"/>
                          <a:cs typeface="Nunito Sans Light"/>
                          <a:sym typeface="Nunito Sans Light"/>
                        </a:rPr>
                        <a:t>Affordable/Market Rent Differential</a:t>
                      </a:r>
                      <a:endParaRPr/>
                    </a:p>
                  </a:txBody>
                  <a:tcPr marT="45725" marB="45725" marR="91450" marL="91450" anchor="ctr"/>
                </a:tc>
                <a:tc>
                  <a:txBody>
                    <a:bodyPr/>
                    <a:lstStyle/>
                    <a:p>
                      <a:pPr indent="0" lvl="0" marL="0" marR="0" rtl="0" algn="l">
                        <a:spcBef>
                          <a:spcPts val="0"/>
                        </a:spcBef>
                        <a:spcAft>
                          <a:spcPts val="0"/>
                        </a:spcAft>
                        <a:buNone/>
                      </a:pPr>
                      <a:r>
                        <a:rPr lang="en-SG" sz="1200">
                          <a:latin typeface="Nunito Sans Light"/>
                          <a:ea typeface="Nunito Sans Light"/>
                          <a:cs typeface="Nunito Sans Light"/>
                          <a:sym typeface="Nunito Sans Light"/>
                        </a:rPr>
                        <a:t>Rentometer.com</a:t>
                      </a:r>
                      <a:endParaRPr sz="1200">
                        <a:latin typeface="Nunito Sans Light"/>
                        <a:ea typeface="Nunito Sans Light"/>
                        <a:cs typeface="Nunito Sans Light"/>
                        <a:sym typeface="Nunito Sans Light"/>
                      </a:endParaRPr>
                    </a:p>
                  </a:txBody>
                  <a:tcPr marT="45725" marB="45725" marR="91450" marL="91450" anchor="ctr"/>
                </a:tc>
                <a:tc>
                  <a:txBody>
                    <a:bodyPr/>
                    <a:lstStyle/>
                    <a:p>
                      <a:pPr indent="0" lvl="0" marL="0" marR="0" rtl="0" algn="l">
                        <a:spcBef>
                          <a:spcPts val="0"/>
                        </a:spcBef>
                        <a:spcAft>
                          <a:spcPts val="0"/>
                        </a:spcAft>
                        <a:buNone/>
                      </a:pPr>
                      <a:r>
                        <a:rPr lang="en-SG" sz="1200">
                          <a:latin typeface="Nunito Sans Light"/>
                          <a:ea typeface="Nunito Sans Light"/>
                          <a:cs typeface="Nunito Sans Light"/>
                          <a:sym typeface="Nunito Sans Light"/>
                        </a:rPr>
                        <a:t>API</a:t>
                      </a:r>
                      <a:endParaRPr b="0" i="0" sz="1200">
                        <a:latin typeface="Nunito Sans Light"/>
                        <a:ea typeface="Nunito Sans Light"/>
                        <a:cs typeface="Nunito Sans Light"/>
                        <a:sym typeface="Nunito Sans Light"/>
                      </a:endParaRPr>
                    </a:p>
                  </a:txBody>
                  <a:tcPr marT="45725" marB="45725" marR="91450" marL="91450" anchor="ctr"/>
                </a:tc>
              </a:tr>
              <a:tr h="418550">
                <a:tc>
                  <a:txBody>
                    <a:bodyPr/>
                    <a:lstStyle/>
                    <a:p>
                      <a:pPr indent="0" lvl="0" marL="0" marR="0" rtl="0" algn="l">
                        <a:lnSpc>
                          <a:spcPct val="100000"/>
                        </a:lnSpc>
                        <a:spcBef>
                          <a:spcPts val="0"/>
                        </a:spcBef>
                        <a:spcAft>
                          <a:spcPts val="0"/>
                        </a:spcAft>
                        <a:buClr>
                          <a:schemeClr val="dk1"/>
                        </a:buClr>
                        <a:buSzPts val="1200"/>
                        <a:buFont typeface="Nunito Sans Light"/>
                        <a:buNone/>
                      </a:pPr>
                      <a:r>
                        <a:rPr b="0" i="0" lang="en-SG" sz="1200">
                          <a:latin typeface="Nunito Sans Light"/>
                          <a:ea typeface="Nunito Sans Light"/>
                          <a:cs typeface="Nunito Sans Light"/>
                          <a:sym typeface="Nunito Sans Light"/>
                        </a:rPr>
                        <a:t>Located in Opportunity or Rising Tide Communities</a:t>
                      </a:r>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r>
              <a:tr h="418550">
                <a:tc>
                  <a:txBody>
                    <a:bodyPr/>
                    <a:lstStyle/>
                    <a:p>
                      <a:pPr indent="0" lvl="0" marL="0" marR="0" rtl="0" algn="l">
                        <a:lnSpc>
                          <a:spcPct val="100000"/>
                        </a:lnSpc>
                        <a:spcBef>
                          <a:spcPts val="0"/>
                        </a:spcBef>
                        <a:spcAft>
                          <a:spcPts val="0"/>
                        </a:spcAft>
                        <a:buClr>
                          <a:schemeClr val="dk1"/>
                        </a:buClr>
                        <a:buSzPts val="1200"/>
                        <a:buFont typeface="Nunito Sans Light"/>
                        <a:buNone/>
                      </a:pPr>
                      <a:r>
                        <a:rPr b="0" i="0" lang="en-SG" sz="1200">
                          <a:latin typeface="Nunito Sans Light"/>
                          <a:ea typeface="Nunito Sans Light"/>
                          <a:cs typeface="Nunito Sans Light"/>
                          <a:sym typeface="Nunito Sans Light"/>
                        </a:rPr>
                        <a:t>Geospatial shapefiles</a:t>
                      </a:r>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Light"/>
                        <a:ea typeface="Nunito Sans Light"/>
                        <a:cs typeface="Nunito Sans Light"/>
                        <a:sym typeface="Nunito Sans Light"/>
                      </a:endParaRPr>
                    </a:p>
                  </a:txBody>
                  <a:tcPr marT="45725" marB="45725" marR="91450" marL="9145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6"/>
          <p:cNvSpPr txBox="1"/>
          <p:nvPr>
            <p:ph type="ctrTitle"/>
          </p:nvPr>
        </p:nvSpPr>
        <p:spPr>
          <a:xfrm>
            <a:off x="914399" y="0"/>
            <a:ext cx="9010091" cy="69215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74C"/>
              </a:buClr>
              <a:buSzPts val="4000"/>
              <a:buFont typeface="Nunito Sans SemiBold"/>
              <a:buNone/>
            </a:pPr>
            <a:r>
              <a:rPr lang="en-SG"/>
              <a:t>Data Manipulation</a:t>
            </a:r>
            <a:endParaRPr/>
          </a:p>
        </p:txBody>
      </p:sp>
      <p:sp>
        <p:nvSpPr>
          <p:cNvPr id="74" name="Google Shape;74;p6"/>
          <p:cNvSpPr txBox="1"/>
          <p:nvPr>
            <p:ph idx="1" type="subTitle"/>
          </p:nvPr>
        </p:nvSpPr>
        <p:spPr>
          <a:xfrm>
            <a:off x="914399" y="692151"/>
            <a:ext cx="10515601" cy="136842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SG" sz="1400"/>
              <a:t>Some commentary about data manipulation</a:t>
            </a:r>
            <a:endParaRPr sz="1400"/>
          </a:p>
          <a:p>
            <a:pPr indent="0" lvl="0" marL="0" rtl="0" algn="l">
              <a:lnSpc>
                <a:spcPct val="90000"/>
              </a:lnSpc>
              <a:spcBef>
                <a:spcPts val="0"/>
              </a:spcBef>
              <a:spcAft>
                <a:spcPts val="0"/>
              </a:spcAft>
              <a:buClr>
                <a:schemeClr val="dk1"/>
              </a:buClr>
              <a:buSzPts val="1400"/>
              <a:buNone/>
            </a:pPr>
            <a:r>
              <a:rPr lang="en-SG" sz="1400"/>
              <a:t>some comments on using postgresql</a:t>
            </a:r>
            <a:endParaRPr sz="1400"/>
          </a:p>
        </p:txBody>
      </p:sp>
      <p:graphicFrame>
        <p:nvGraphicFramePr>
          <p:cNvPr id="75" name="Google Shape;75;p6"/>
          <p:cNvGraphicFramePr/>
          <p:nvPr/>
        </p:nvGraphicFramePr>
        <p:xfrm>
          <a:off x="917222" y="2060575"/>
          <a:ext cx="3000000" cy="3000000"/>
        </p:xfrm>
        <a:graphic>
          <a:graphicData uri="http://schemas.openxmlformats.org/drawingml/2006/table">
            <a:tbl>
              <a:tblPr bandRow="1" firstRow="1">
                <a:noFill/>
                <a:tableStyleId>{7D05B972-F246-4E36-9638-08BF6D703FE3}</a:tableStyleId>
              </a:tblPr>
              <a:tblGrid>
                <a:gridCol w="3807175"/>
                <a:gridCol w="6731875"/>
              </a:tblGrid>
              <a:tr h="454625">
                <a:tc>
                  <a:txBody>
                    <a:bodyPr/>
                    <a:lstStyle/>
                    <a:p>
                      <a:pPr indent="0" lvl="0" marL="0" marR="0" rtl="0" algn="l">
                        <a:spcBef>
                          <a:spcPts val="0"/>
                        </a:spcBef>
                        <a:spcAft>
                          <a:spcPts val="0"/>
                        </a:spcAft>
                        <a:buNone/>
                      </a:pPr>
                      <a:r>
                        <a:rPr b="1" i="0" lang="en-SG" sz="1600">
                          <a:solidFill>
                            <a:srgbClr val="FFCB05"/>
                          </a:solidFill>
                          <a:latin typeface="Nunito Sans"/>
                          <a:ea typeface="Nunito Sans"/>
                          <a:cs typeface="Nunito Sans"/>
                          <a:sym typeface="Nunito Sans"/>
                        </a:rPr>
                        <a:t>Data Type</a:t>
                      </a:r>
                      <a:endParaRPr/>
                    </a:p>
                  </a:txBody>
                  <a:tcPr marT="45725" marB="45725" marR="91450" marL="91450" anchor="ctr">
                    <a:solidFill>
                      <a:srgbClr val="002060"/>
                    </a:solidFill>
                  </a:tcPr>
                </a:tc>
                <a:tc>
                  <a:txBody>
                    <a:bodyPr/>
                    <a:lstStyle/>
                    <a:p>
                      <a:pPr indent="0" lvl="0" marL="0" marR="0" rtl="0" algn="l">
                        <a:spcBef>
                          <a:spcPts val="0"/>
                        </a:spcBef>
                        <a:spcAft>
                          <a:spcPts val="0"/>
                        </a:spcAft>
                        <a:buNone/>
                      </a:pPr>
                      <a:r>
                        <a:rPr b="1" i="0" lang="en-SG" sz="1600">
                          <a:solidFill>
                            <a:srgbClr val="FFCB05"/>
                          </a:solidFill>
                          <a:latin typeface="Nunito Sans"/>
                          <a:ea typeface="Nunito Sans"/>
                          <a:cs typeface="Nunito Sans"/>
                          <a:sym typeface="Nunito Sans"/>
                        </a:rPr>
                        <a:t>Manipulation</a:t>
                      </a:r>
                      <a:endParaRPr/>
                    </a:p>
                  </a:txBody>
                  <a:tcPr marT="45725" marB="45725" marR="91450" marL="91450" anchor="ctr">
                    <a:solidFill>
                      <a:srgbClr val="00274C"/>
                    </a:solidFill>
                  </a:tcPr>
                </a:tc>
              </a:tr>
              <a:tr h="454625">
                <a:tc>
                  <a:txBody>
                    <a:bodyPr/>
                    <a:lstStyle/>
                    <a:p>
                      <a:pPr indent="0" lvl="0" marL="0" marR="0" rtl="0" algn="l">
                        <a:lnSpc>
                          <a:spcPct val="100000"/>
                        </a:lnSpc>
                        <a:spcBef>
                          <a:spcPts val="0"/>
                        </a:spcBef>
                        <a:spcAft>
                          <a:spcPts val="0"/>
                        </a:spcAft>
                        <a:buNone/>
                      </a:pPr>
                      <a:r>
                        <a:rPr b="0" i="0" lang="en-SG" sz="1200">
                          <a:latin typeface="Nunito Sans"/>
                          <a:ea typeface="Nunito Sans"/>
                          <a:cs typeface="Nunito Sans"/>
                          <a:sym typeface="Nunito Sans"/>
                        </a:rPr>
                        <a:t>Proximity to Transportation</a:t>
                      </a:r>
                      <a:endParaRPr/>
                    </a:p>
                  </a:txBody>
                  <a:tcPr marT="45725" marB="45725" marR="91450" marL="91450" anchor="ctr"/>
                </a:tc>
                <a:tc>
                  <a:txBody>
                    <a:bodyPr/>
                    <a:lstStyle/>
                    <a:p>
                      <a:pPr indent="0" lvl="0" marL="0" marR="0" rtl="0" algn="l">
                        <a:spcBef>
                          <a:spcPts val="0"/>
                        </a:spcBef>
                        <a:spcAft>
                          <a:spcPts val="0"/>
                        </a:spcAft>
                        <a:buNone/>
                      </a:pPr>
                      <a:r>
                        <a:rPr lang="en-SG" sz="1200">
                          <a:latin typeface="Nunito Sans"/>
                          <a:ea typeface="Nunito Sans"/>
                          <a:cs typeface="Nunito Sans"/>
                          <a:sym typeface="Nunito Sans"/>
                        </a:rPr>
                        <a:t>Imported bus stops from source; added ⅓ mile buffer to each stop; found proximity to propeprties</a:t>
                      </a:r>
                      <a:endParaRPr b="0" i="0" sz="1200">
                        <a:latin typeface="Nunito Sans"/>
                        <a:ea typeface="Nunito Sans"/>
                        <a:cs typeface="Nunito Sans"/>
                        <a:sym typeface="Nunito Sans"/>
                      </a:endParaRPr>
                    </a:p>
                  </a:txBody>
                  <a:tcPr marT="45725" marB="45725" marR="91450" marL="91450" anchor="ctr"/>
                </a:tc>
              </a:tr>
              <a:tr h="454625">
                <a:tc>
                  <a:txBody>
                    <a:bodyPr/>
                    <a:lstStyle/>
                    <a:p>
                      <a:pPr indent="0" lvl="0" marL="0" marR="0" rtl="0" algn="l">
                        <a:lnSpc>
                          <a:spcPct val="100000"/>
                        </a:lnSpc>
                        <a:spcBef>
                          <a:spcPts val="0"/>
                        </a:spcBef>
                        <a:spcAft>
                          <a:spcPts val="0"/>
                        </a:spcAft>
                        <a:buNone/>
                      </a:pPr>
                      <a:r>
                        <a:rPr b="0" i="0" lang="en-SG" sz="1200">
                          <a:latin typeface="Nunito Sans"/>
                          <a:ea typeface="Nunito Sans"/>
                          <a:cs typeface="Nunito Sans"/>
                          <a:sym typeface="Nunito Sans"/>
                        </a:rPr>
                        <a:t>Proximity to Amenities</a:t>
                      </a:r>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a:ea typeface="Nunito Sans"/>
                        <a:cs typeface="Nunito Sans"/>
                        <a:sym typeface="Nunito Sans"/>
                      </a:endParaRPr>
                    </a:p>
                  </a:txBody>
                  <a:tcPr marT="45725" marB="45725" marR="91450" marL="91450" anchor="ctr"/>
                </a:tc>
              </a:tr>
              <a:tr h="454625">
                <a:tc>
                  <a:txBody>
                    <a:bodyPr/>
                    <a:lstStyle/>
                    <a:p>
                      <a:pPr indent="0" lvl="0" marL="0" marR="0" rtl="0" algn="l">
                        <a:lnSpc>
                          <a:spcPct val="100000"/>
                        </a:lnSpc>
                        <a:spcBef>
                          <a:spcPts val="0"/>
                        </a:spcBef>
                        <a:spcAft>
                          <a:spcPts val="0"/>
                        </a:spcAft>
                        <a:buNone/>
                      </a:pPr>
                      <a:r>
                        <a:rPr b="0" i="0" lang="en-SG" sz="1200">
                          <a:latin typeface="Nunito Sans"/>
                          <a:ea typeface="Nunito Sans"/>
                          <a:cs typeface="Nunito Sans"/>
                          <a:sym typeface="Nunito Sans"/>
                        </a:rPr>
                        <a:t>Enterprise 360 Opportunity 360 Score</a:t>
                      </a:r>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a:ea typeface="Nunito Sans"/>
                        <a:cs typeface="Nunito Sans"/>
                        <a:sym typeface="Nunito Sans"/>
                      </a:endParaRPr>
                    </a:p>
                  </a:txBody>
                  <a:tcPr marT="45725" marB="45725" marR="91450" marL="91450" anchor="ctr"/>
                </a:tc>
              </a:tr>
              <a:tr h="454625">
                <a:tc>
                  <a:txBody>
                    <a:bodyPr/>
                    <a:lstStyle/>
                    <a:p>
                      <a:pPr indent="0" lvl="0" marL="0" marR="0" rtl="0" algn="l">
                        <a:lnSpc>
                          <a:spcPct val="100000"/>
                        </a:lnSpc>
                        <a:spcBef>
                          <a:spcPts val="0"/>
                        </a:spcBef>
                        <a:spcAft>
                          <a:spcPts val="0"/>
                        </a:spcAft>
                        <a:buNone/>
                      </a:pPr>
                      <a:r>
                        <a:rPr b="0" i="0" lang="en-SG" sz="1200">
                          <a:latin typeface="Nunito Sans"/>
                          <a:ea typeface="Nunito Sans"/>
                          <a:cs typeface="Nunito Sans"/>
                          <a:sym typeface="Nunito Sans"/>
                        </a:rPr>
                        <a:t>Walk Score</a:t>
                      </a:r>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a:ea typeface="Nunito Sans"/>
                        <a:cs typeface="Nunito Sans"/>
                        <a:sym typeface="Nunito Sans"/>
                      </a:endParaRPr>
                    </a:p>
                  </a:txBody>
                  <a:tcPr marT="45725" marB="45725" marR="91450" marL="91450" anchor="ctr"/>
                </a:tc>
              </a:tr>
              <a:tr h="454625">
                <a:tc>
                  <a:txBody>
                    <a:bodyPr/>
                    <a:lstStyle/>
                    <a:p>
                      <a:pPr indent="0" lvl="0" marL="0" marR="0" rtl="0" algn="l">
                        <a:lnSpc>
                          <a:spcPct val="100000"/>
                        </a:lnSpc>
                        <a:spcBef>
                          <a:spcPts val="0"/>
                        </a:spcBef>
                        <a:spcAft>
                          <a:spcPts val="0"/>
                        </a:spcAft>
                        <a:buNone/>
                      </a:pPr>
                      <a:r>
                        <a:rPr b="0" i="0" lang="en-SG" sz="1200">
                          <a:latin typeface="Nunito Sans"/>
                          <a:ea typeface="Nunito Sans"/>
                          <a:cs typeface="Nunito Sans"/>
                          <a:sym typeface="Nunito Sans"/>
                        </a:rPr>
                        <a:t>Distance from Employment Centers</a:t>
                      </a:r>
                      <a:endParaRPr b="0" i="0" sz="1200">
                        <a:latin typeface="Nunito Sans"/>
                        <a:ea typeface="Nunito Sans"/>
                        <a:cs typeface="Nunito Sans"/>
                        <a:sym typeface="Nunito Sans"/>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a:ea typeface="Nunito Sans"/>
                        <a:cs typeface="Nunito Sans"/>
                        <a:sym typeface="Nunito Sans"/>
                      </a:endParaRPr>
                    </a:p>
                  </a:txBody>
                  <a:tcPr marT="45725" marB="45725" marR="91450" marL="91450" anchor="ctr"/>
                </a:tc>
              </a:tr>
              <a:tr h="454625">
                <a:tc>
                  <a:txBody>
                    <a:bodyPr/>
                    <a:lstStyle/>
                    <a:p>
                      <a:pPr indent="0" lvl="0" marL="0" marR="0" rtl="0" algn="l">
                        <a:lnSpc>
                          <a:spcPct val="100000"/>
                        </a:lnSpc>
                        <a:spcBef>
                          <a:spcPts val="0"/>
                        </a:spcBef>
                        <a:spcAft>
                          <a:spcPts val="0"/>
                        </a:spcAft>
                        <a:buNone/>
                      </a:pPr>
                      <a:r>
                        <a:rPr b="0" i="0" lang="en-SG" sz="1200">
                          <a:latin typeface="Nunito Sans"/>
                          <a:ea typeface="Nunito Sans"/>
                          <a:cs typeface="Nunito Sans"/>
                          <a:sym typeface="Nunito Sans"/>
                        </a:rPr>
                        <a:t>Located in Neighborhood Investment Activity Areas</a:t>
                      </a:r>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a:ea typeface="Nunito Sans"/>
                        <a:cs typeface="Nunito Sans"/>
                        <a:sym typeface="Nunito Sans"/>
                      </a:endParaRPr>
                    </a:p>
                  </a:txBody>
                  <a:tcPr marT="45725" marB="45725" marR="91450" marL="91450" anchor="ctr"/>
                </a:tc>
              </a:tr>
              <a:tr h="454625">
                <a:tc>
                  <a:txBody>
                    <a:bodyPr/>
                    <a:lstStyle/>
                    <a:p>
                      <a:pPr indent="0" lvl="0" marL="0" marR="0" rtl="0" algn="l">
                        <a:lnSpc>
                          <a:spcPct val="100000"/>
                        </a:lnSpc>
                        <a:spcBef>
                          <a:spcPts val="0"/>
                        </a:spcBef>
                        <a:spcAft>
                          <a:spcPts val="0"/>
                        </a:spcAft>
                        <a:buNone/>
                      </a:pPr>
                      <a:r>
                        <a:rPr b="0" i="0" lang="en-SG" sz="1200">
                          <a:latin typeface="Nunito Sans"/>
                          <a:ea typeface="Nunito Sans"/>
                          <a:cs typeface="Nunito Sans"/>
                          <a:sym typeface="Nunito Sans"/>
                        </a:rPr>
                        <a:t>Affordable/Market Rent Differential</a:t>
                      </a:r>
                      <a:endParaRPr/>
                    </a:p>
                  </a:txBody>
                  <a:tcPr marT="45725" marB="45725" marR="91450" marL="91450" anchor="ctr"/>
                </a:tc>
                <a:tc>
                  <a:txBody>
                    <a:bodyPr/>
                    <a:lstStyle/>
                    <a:p>
                      <a:pPr indent="0" lvl="0" marL="0" marR="0" rtl="0" algn="l">
                        <a:spcBef>
                          <a:spcPts val="0"/>
                        </a:spcBef>
                        <a:spcAft>
                          <a:spcPts val="0"/>
                        </a:spcAft>
                        <a:buNone/>
                      </a:pPr>
                      <a:r>
                        <a:rPr lang="en-SG" sz="1200">
                          <a:latin typeface="Nunito Sans"/>
                          <a:ea typeface="Nunito Sans"/>
                          <a:cs typeface="Nunito Sans"/>
                          <a:sym typeface="Nunito Sans"/>
                        </a:rPr>
                        <a:t>Imported 1 bedroom rent estimates and associated search radii for all 555 identified apartment buildings in Kent County which were used with benchmark affordabitl to create a binary affordability (0/1) </a:t>
                      </a:r>
                      <a:endParaRPr b="0" i="0" sz="1200">
                        <a:latin typeface="Nunito Sans"/>
                        <a:ea typeface="Nunito Sans"/>
                        <a:cs typeface="Nunito Sans"/>
                        <a:sym typeface="Nunito Sans"/>
                      </a:endParaRPr>
                    </a:p>
                  </a:txBody>
                  <a:tcPr marT="45725" marB="45725" marR="91450" marL="91450" anchor="ctr"/>
                </a:tc>
              </a:tr>
              <a:tr h="454625">
                <a:tc>
                  <a:txBody>
                    <a:bodyPr/>
                    <a:lstStyle/>
                    <a:p>
                      <a:pPr indent="0" lvl="0" marL="0" marR="0" rtl="0" algn="l">
                        <a:lnSpc>
                          <a:spcPct val="100000"/>
                        </a:lnSpc>
                        <a:spcBef>
                          <a:spcPts val="0"/>
                        </a:spcBef>
                        <a:spcAft>
                          <a:spcPts val="0"/>
                        </a:spcAft>
                        <a:buClr>
                          <a:schemeClr val="dk1"/>
                        </a:buClr>
                        <a:buSzPts val="1200"/>
                        <a:buFont typeface="Nunito Sans"/>
                        <a:buNone/>
                      </a:pPr>
                      <a:r>
                        <a:rPr b="0" i="0" lang="en-SG" sz="1200">
                          <a:latin typeface="Nunito Sans"/>
                          <a:ea typeface="Nunito Sans"/>
                          <a:cs typeface="Nunito Sans"/>
                          <a:sym typeface="Nunito Sans"/>
                        </a:rPr>
                        <a:t>Located in Opportunity or Rising Tide Communities</a:t>
                      </a:r>
                      <a:endParaRPr/>
                    </a:p>
                  </a:txBody>
                  <a:tcPr marT="45725" marB="45725" marR="91450" marL="91450" anchor="ctr"/>
                </a:tc>
                <a:tc>
                  <a:txBody>
                    <a:bodyPr/>
                    <a:lstStyle/>
                    <a:p>
                      <a:pPr indent="0" lvl="0" marL="0" marR="0" rtl="0" algn="l">
                        <a:spcBef>
                          <a:spcPts val="0"/>
                        </a:spcBef>
                        <a:spcAft>
                          <a:spcPts val="0"/>
                        </a:spcAft>
                        <a:buNone/>
                      </a:pPr>
                      <a:r>
                        <a:t/>
                      </a:r>
                      <a:endParaRPr b="0" i="0" sz="1200">
                        <a:latin typeface="Nunito Sans"/>
                        <a:ea typeface="Nunito Sans"/>
                        <a:cs typeface="Nunito Sans"/>
                        <a:sym typeface="Nunito Sans"/>
                      </a:endParaRPr>
                    </a:p>
                  </a:txBody>
                  <a:tcPr marT="45725" marB="45725" marR="91450" marL="91450" anchor="ctr"/>
                </a:tc>
              </a:tr>
              <a:tr h="454625">
                <a:tc>
                  <a:txBody>
                    <a:bodyPr/>
                    <a:lstStyle/>
                    <a:p>
                      <a:pPr indent="0" lvl="0" marL="0" marR="0" rtl="0" algn="l">
                        <a:lnSpc>
                          <a:spcPct val="100000"/>
                        </a:lnSpc>
                        <a:spcBef>
                          <a:spcPts val="0"/>
                        </a:spcBef>
                        <a:spcAft>
                          <a:spcPts val="0"/>
                        </a:spcAft>
                        <a:buNone/>
                      </a:pPr>
                      <a:r>
                        <a:rPr lang="en-SG" sz="1200">
                          <a:latin typeface="Nunito Sans"/>
                          <a:ea typeface="Nunito Sans"/>
                          <a:cs typeface="Nunito Sans"/>
                          <a:sym typeface="Nunito Sans"/>
                        </a:rPr>
                        <a:t>Shapefiles</a:t>
                      </a:r>
                      <a:endParaRPr b="0" i="0" sz="1200">
                        <a:latin typeface="Nunito Sans"/>
                        <a:ea typeface="Nunito Sans"/>
                        <a:cs typeface="Nunito Sans"/>
                        <a:sym typeface="Nunito Sans"/>
                      </a:endParaRPr>
                    </a:p>
                  </a:txBody>
                  <a:tcPr marT="45725" marB="45725" marR="91450" marL="91450" anchor="ctr"/>
                </a:tc>
                <a:tc>
                  <a:txBody>
                    <a:bodyPr/>
                    <a:lstStyle/>
                    <a:p>
                      <a:pPr indent="0" lvl="0" marL="0" marR="0" rtl="0" algn="l">
                        <a:spcBef>
                          <a:spcPts val="0"/>
                        </a:spcBef>
                        <a:spcAft>
                          <a:spcPts val="0"/>
                        </a:spcAft>
                        <a:buNone/>
                      </a:pPr>
                      <a:r>
                        <a:rPr lang="en-SG" sz="1200">
                          <a:latin typeface="Nunito Sans"/>
                          <a:ea typeface="Nunito Sans"/>
                          <a:cs typeface="Nunito Sans"/>
                          <a:sym typeface="Nunito Sans"/>
                        </a:rPr>
                        <a:t>translated from xxx to xxx</a:t>
                      </a:r>
                      <a:endParaRPr b="0" i="0" sz="1200">
                        <a:latin typeface="Nunito Sans"/>
                        <a:ea typeface="Nunito Sans"/>
                        <a:cs typeface="Nunito Sans"/>
                        <a:sym typeface="Nunito Sans"/>
                      </a:endParaRPr>
                    </a:p>
                  </a:txBody>
                  <a:tcPr marT="45725" marB="45725" marR="91450" marL="91450"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b59be84141_2_0"/>
          <p:cNvSpPr txBox="1"/>
          <p:nvPr>
            <p:ph type="ctrTitle"/>
          </p:nvPr>
        </p:nvSpPr>
        <p:spPr>
          <a:xfrm>
            <a:off x="914399" y="0"/>
            <a:ext cx="9010200" cy="6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SG"/>
              <a:t>Summary of Results</a:t>
            </a:r>
            <a:endParaRPr/>
          </a:p>
        </p:txBody>
      </p:sp>
      <p:sp>
        <p:nvSpPr>
          <p:cNvPr id="82" name="Google Shape;82;gb59be84141_2_0"/>
          <p:cNvSpPr txBox="1"/>
          <p:nvPr>
            <p:ph idx="1" type="body"/>
          </p:nvPr>
        </p:nvSpPr>
        <p:spPr>
          <a:xfrm>
            <a:off x="914400" y="1160463"/>
            <a:ext cx="5029200" cy="500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SG"/>
              <a:t>The results are excellent!  And very  helpful.</a:t>
            </a:r>
            <a:endParaRPr/>
          </a:p>
          <a:p>
            <a:pPr indent="0" lvl="0" marL="0" rtl="0" algn="l">
              <a:spcBef>
                <a:spcPts val="1000"/>
              </a:spcBef>
              <a:spcAft>
                <a:spcPts val="0"/>
              </a:spcAft>
              <a:buNone/>
            </a:pPr>
            <a:r>
              <a:rPr lang="en-SG"/>
              <a:t>Talk through what we will show them.  Key points/insights:</a:t>
            </a:r>
            <a:endParaRPr/>
          </a:p>
          <a:p>
            <a:pPr indent="-317500" lvl="0" marL="457200" rtl="0" algn="l">
              <a:spcBef>
                <a:spcPts val="1000"/>
              </a:spcBef>
              <a:spcAft>
                <a:spcPts val="0"/>
              </a:spcAft>
              <a:buSzPts val="1400"/>
              <a:buAutoNum type="arabicPeriod"/>
            </a:pPr>
            <a:r>
              <a:rPr b="0" lang="en-SG">
                <a:latin typeface="Nunito Sans"/>
                <a:ea typeface="Nunito Sans"/>
                <a:cs typeface="Nunito Sans"/>
                <a:sym typeface="Nunito Sans"/>
              </a:rPr>
              <a:t>Location of high scores using heat map (Slide 7)</a:t>
            </a:r>
            <a:br>
              <a:rPr b="0" lang="en-SG">
                <a:latin typeface="Nunito Sans"/>
                <a:ea typeface="Nunito Sans"/>
                <a:cs typeface="Nunito Sans"/>
                <a:sym typeface="Nunito Sans"/>
              </a:rPr>
            </a:br>
            <a:endParaRPr b="0">
              <a:latin typeface="Nunito Sans"/>
              <a:ea typeface="Nunito Sans"/>
              <a:cs typeface="Nunito Sans"/>
              <a:sym typeface="Nunito Sans"/>
            </a:endParaRPr>
          </a:p>
          <a:p>
            <a:pPr indent="-317500" lvl="0" marL="457200" rtl="0" algn="l">
              <a:spcBef>
                <a:spcPts val="0"/>
              </a:spcBef>
              <a:spcAft>
                <a:spcPts val="0"/>
              </a:spcAft>
              <a:buSzPts val="1400"/>
              <a:buAutoNum type="arabicPeriod"/>
            </a:pPr>
            <a:r>
              <a:rPr b="0" lang="en-SG">
                <a:latin typeface="Nunito Sans"/>
                <a:ea typeface="Nunito Sans"/>
                <a:cs typeface="Nunito Sans"/>
                <a:sym typeface="Nunito Sans"/>
              </a:rPr>
              <a:t>Discuss plot size preference (“ideal”) and look at distribution based on score, size, cost/acre ---&gt; most ideally sized properties are low score (Slide 8)</a:t>
            </a:r>
            <a:br>
              <a:rPr b="0" lang="en-SG">
                <a:latin typeface="Nunito Sans"/>
                <a:ea typeface="Nunito Sans"/>
                <a:cs typeface="Nunito Sans"/>
                <a:sym typeface="Nunito Sans"/>
              </a:rPr>
            </a:br>
            <a:endParaRPr b="0">
              <a:latin typeface="Nunito Sans"/>
              <a:ea typeface="Nunito Sans"/>
              <a:cs typeface="Nunito Sans"/>
              <a:sym typeface="Nunito Sans"/>
            </a:endParaRPr>
          </a:p>
          <a:p>
            <a:pPr indent="-317500" lvl="0" marL="457200" rtl="0" algn="l">
              <a:spcBef>
                <a:spcPts val="0"/>
              </a:spcBef>
              <a:spcAft>
                <a:spcPts val="0"/>
              </a:spcAft>
              <a:buSzPts val="1400"/>
              <a:buFont typeface="Nunito Sans"/>
              <a:buAutoNum type="arabicPeriod"/>
            </a:pPr>
            <a:r>
              <a:rPr b="0" lang="en-SG">
                <a:latin typeface="Nunito Sans"/>
                <a:ea typeface="Nunito Sans"/>
                <a:cs typeface="Nunito Sans"/>
                <a:sym typeface="Nunito Sans"/>
              </a:rPr>
              <a:t>Focus on MSHDA Score vs Cost per Acre: Explore properties in bottom right quadrant for a specific city using table … ID low cost, high score (Slide 8)</a:t>
            </a:r>
            <a:br>
              <a:rPr b="0" lang="en-SG">
                <a:latin typeface="Nunito Sans"/>
                <a:ea typeface="Nunito Sans"/>
                <a:cs typeface="Nunito Sans"/>
                <a:sym typeface="Nunito Sans"/>
              </a:rPr>
            </a:br>
            <a:endParaRPr b="0">
              <a:latin typeface="Nunito Sans"/>
              <a:ea typeface="Nunito Sans"/>
              <a:cs typeface="Nunito Sans"/>
              <a:sym typeface="Nunito Sans"/>
            </a:endParaRPr>
          </a:p>
          <a:p>
            <a:pPr indent="-317500" lvl="0" marL="457200" rtl="0" algn="l">
              <a:spcBef>
                <a:spcPts val="0"/>
              </a:spcBef>
              <a:spcAft>
                <a:spcPts val="0"/>
              </a:spcAft>
              <a:buSzPts val="1400"/>
              <a:buFont typeface="Nunito Sans"/>
              <a:buAutoNum type="arabicPeriod"/>
            </a:pPr>
            <a:r>
              <a:rPr b="0" lang="en-SG">
                <a:latin typeface="Nunito Sans"/>
                <a:ea typeface="Nunito Sans"/>
                <a:cs typeface="Nunito Sans"/>
                <a:sym typeface="Nunito Sans"/>
              </a:rPr>
              <a:t>From the table, pick a row … from a macro, go the city, then pick an actual property (Slide 9)</a:t>
            </a:r>
            <a:br>
              <a:rPr b="0" lang="en-SG">
                <a:latin typeface="Nunito Sans"/>
                <a:ea typeface="Nunito Sans"/>
                <a:cs typeface="Nunito Sans"/>
                <a:sym typeface="Nunito Sans"/>
              </a:rPr>
            </a:br>
            <a:endParaRPr b="0">
              <a:latin typeface="Nunito Sans"/>
              <a:ea typeface="Nunito Sans"/>
              <a:cs typeface="Nunito Sans"/>
              <a:sym typeface="Nunito Sans"/>
            </a:endParaRPr>
          </a:p>
          <a:p>
            <a:pPr indent="-317500" lvl="0" marL="457200" rtl="0" algn="l">
              <a:spcBef>
                <a:spcPts val="0"/>
              </a:spcBef>
              <a:spcAft>
                <a:spcPts val="0"/>
              </a:spcAft>
              <a:buSzPts val="1400"/>
              <a:buFont typeface="Nunito Sans"/>
              <a:buAutoNum type="arabicPeriod"/>
            </a:pPr>
            <a:r>
              <a:rPr b="0" lang="en-SG">
                <a:latin typeface="Nunito Sans"/>
                <a:ea typeface="Nunito Sans"/>
                <a:cs typeface="Nunito Sans"/>
                <a:sym typeface="Nunito Sans"/>
              </a:rPr>
              <a:t>Show geo plot with featured property single zoom level. (Slide 10). “Virtual drive-by”.  Don’t know if for sale. Hope we can get the map to work in Jupyter. Parameterize code in Jupyter so user can change to replot. Reduce amount of data going into plot.</a:t>
            </a:r>
            <a:br>
              <a:rPr b="0" lang="en-SG">
                <a:latin typeface="Nunito Sans"/>
                <a:ea typeface="Nunito Sans"/>
                <a:cs typeface="Nunito Sans"/>
                <a:sym typeface="Nunito Sans"/>
              </a:rPr>
            </a:br>
            <a:endParaRPr b="0">
              <a:latin typeface="Nunito Sans"/>
              <a:ea typeface="Nunito Sans"/>
              <a:cs typeface="Nunito Sans"/>
              <a:sym typeface="Nunito Sans"/>
            </a:endParaRPr>
          </a:p>
          <a:p>
            <a:pPr indent="-317500" lvl="0" marL="457200" rtl="0" algn="l">
              <a:spcBef>
                <a:spcPts val="0"/>
              </a:spcBef>
              <a:spcAft>
                <a:spcPts val="0"/>
              </a:spcAft>
              <a:buSzPts val="1400"/>
              <a:buFont typeface="Nunito Sans"/>
              <a:buAutoNum type="arabicPeriod"/>
            </a:pPr>
            <a:r>
              <a:rPr b="0" lang="en-SG">
                <a:latin typeface="Nunito Sans"/>
                <a:ea typeface="Nunito Sans"/>
                <a:cs typeface="Nunito Sans"/>
                <a:sym typeface="Nunito Sans"/>
              </a:rPr>
              <a:t>Our tool can identify all candidate propertie</a:t>
            </a:r>
            <a:endParaRPr b="0">
              <a:latin typeface="Nunito Sans"/>
              <a:ea typeface="Nunito Sans"/>
              <a:cs typeface="Nunito Sans"/>
              <a:sym typeface="Nunito Sans"/>
            </a:endParaRPr>
          </a:p>
        </p:txBody>
      </p:sp>
      <p:sp>
        <p:nvSpPr>
          <p:cNvPr id="83" name="Google Shape;83;gb59be84141_2_0"/>
          <p:cNvSpPr txBox="1"/>
          <p:nvPr>
            <p:ph idx="2" type="body"/>
          </p:nvPr>
        </p:nvSpPr>
        <p:spPr>
          <a:xfrm>
            <a:off x="914400" y="692150"/>
            <a:ext cx="10515600" cy="468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84" name="Google Shape;84;gb59be84141_2_0"/>
          <p:cNvSpPr txBox="1"/>
          <p:nvPr>
            <p:ph idx="3" type="body"/>
          </p:nvPr>
        </p:nvSpPr>
        <p:spPr>
          <a:xfrm>
            <a:off x="6400800" y="1160463"/>
            <a:ext cx="5029200" cy="500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8"/>
          <p:cNvSpPr txBox="1"/>
          <p:nvPr>
            <p:ph type="ctrTitle"/>
          </p:nvPr>
        </p:nvSpPr>
        <p:spPr>
          <a:xfrm>
            <a:off x="914399" y="0"/>
            <a:ext cx="9010091" cy="69215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74C"/>
              </a:buClr>
              <a:buSzPts val="4000"/>
              <a:buFont typeface="Nunito Sans SemiBold"/>
              <a:buNone/>
            </a:pPr>
            <a:r>
              <a:rPr lang="en-SG"/>
              <a:t>Analysis and Visualization</a:t>
            </a:r>
            <a:endParaRPr/>
          </a:p>
        </p:txBody>
      </p:sp>
      <p:sp>
        <p:nvSpPr>
          <p:cNvPr id="90" name="Google Shape;90;p8"/>
          <p:cNvSpPr txBox="1"/>
          <p:nvPr>
            <p:ph idx="1" type="body"/>
          </p:nvPr>
        </p:nvSpPr>
        <p:spPr>
          <a:xfrm>
            <a:off x="914400" y="1160463"/>
            <a:ext cx="5029200" cy="50053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SG"/>
              <a:t>Commentary</a:t>
            </a:r>
            <a:endParaRPr/>
          </a:p>
          <a:p>
            <a:pPr indent="0" lvl="0" marL="0" rtl="0" algn="l">
              <a:lnSpc>
                <a:spcPct val="90000"/>
              </a:lnSpc>
              <a:spcBef>
                <a:spcPts val="0"/>
              </a:spcBef>
              <a:spcAft>
                <a:spcPts val="0"/>
              </a:spcAft>
              <a:buClr>
                <a:schemeClr val="dk1"/>
              </a:buClr>
              <a:buSzPts val="1400"/>
              <a:buNone/>
            </a:pPr>
            <a:r>
              <a:t/>
            </a:r>
            <a:endParaRPr/>
          </a:p>
          <a:p>
            <a:pPr indent="-317500" lvl="0" marL="457200" rtl="0" algn="l">
              <a:lnSpc>
                <a:spcPct val="90000"/>
              </a:lnSpc>
              <a:spcBef>
                <a:spcPts val="0"/>
              </a:spcBef>
              <a:spcAft>
                <a:spcPts val="0"/>
              </a:spcAft>
              <a:buSzPts val="1400"/>
              <a:buChar char="-"/>
            </a:pPr>
            <a:r>
              <a:rPr lang="en-SG"/>
              <a:t>Look at % of high scores not just absolute number (e.g. East Grand Rapids)</a:t>
            </a:r>
            <a:endParaRPr/>
          </a:p>
          <a:p>
            <a:pPr indent="-317500" lvl="0" marL="457200" rtl="0" algn="l">
              <a:lnSpc>
                <a:spcPct val="90000"/>
              </a:lnSpc>
              <a:spcBef>
                <a:spcPts val="0"/>
              </a:spcBef>
              <a:spcAft>
                <a:spcPts val="0"/>
              </a:spcAft>
              <a:buSzPts val="1400"/>
              <a:buChar char="-"/>
            </a:pPr>
            <a:r>
              <a:rPr lang="en-SG"/>
              <a:t>Take number of properties in each city, divide each bin by number of properties</a:t>
            </a:r>
            <a:endParaRPr/>
          </a:p>
          <a:p>
            <a:pPr indent="-317500" lvl="0" marL="457200" rtl="0" algn="l">
              <a:lnSpc>
                <a:spcPct val="90000"/>
              </a:lnSpc>
              <a:spcBef>
                <a:spcPts val="0"/>
              </a:spcBef>
              <a:spcAft>
                <a:spcPts val="0"/>
              </a:spcAft>
              <a:buSzPts val="1400"/>
              <a:buChar char="-"/>
            </a:pPr>
            <a:r>
              <a:t/>
            </a:r>
            <a:endParaRPr/>
          </a:p>
          <a:p>
            <a:pPr indent="0" lvl="0" marL="0" rtl="0" algn="l">
              <a:lnSpc>
                <a:spcPct val="90000"/>
              </a:lnSpc>
              <a:spcBef>
                <a:spcPts val="0"/>
              </a:spcBef>
              <a:spcAft>
                <a:spcPts val="0"/>
              </a:spcAft>
              <a:buClr>
                <a:schemeClr val="dk1"/>
              </a:buClr>
              <a:buSzPts val="1400"/>
              <a:buNone/>
            </a:pPr>
            <a:r>
              <a:t/>
            </a:r>
            <a:endParaRPr/>
          </a:p>
        </p:txBody>
      </p:sp>
      <p:sp>
        <p:nvSpPr>
          <p:cNvPr id="91" name="Google Shape;91;p8"/>
          <p:cNvSpPr txBox="1"/>
          <p:nvPr>
            <p:ph idx="2" type="body"/>
          </p:nvPr>
        </p:nvSpPr>
        <p:spPr>
          <a:xfrm>
            <a:off x="914400" y="692150"/>
            <a:ext cx="10515600" cy="4683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SG"/>
              <a:t>Distribution of properties with high MSDHA Scores</a:t>
            </a:r>
            <a:endParaRPr/>
          </a:p>
        </p:txBody>
      </p:sp>
      <p:pic>
        <p:nvPicPr>
          <p:cNvPr id="92" name="Google Shape;92;p8"/>
          <p:cNvPicPr preferRelativeResize="0"/>
          <p:nvPr>
            <p:ph idx="3" type="body"/>
          </p:nvPr>
        </p:nvPicPr>
        <p:blipFill rotWithShape="1">
          <a:blip r:embed="rId3">
            <a:alphaModFix/>
          </a:blip>
          <a:srcRect b="0" l="0" r="0" t="0"/>
          <a:stretch/>
        </p:blipFill>
        <p:spPr>
          <a:xfrm>
            <a:off x="6400800" y="1180219"/>
            <a:ext cx="5029200" cy="45459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9"/>
          <p:cNvSpPr txBox="1"/>
          <p:nvPr>
            <p:ph type="ctrTitle"/>
          </p:nvPr>
        </p:nvSpPr>
        <p:spPr>
          <a:xfrm>
            <a:off x="914399" y="0"/>
            <a:ext cx="9010091" cy="69215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74C"/>
              </a:buClr>
              <a:buSzPts val="4000"/>
              <a:buFont typeface="Nunito Sans SemiBold"/>
              <a:buNone/>
            </a:pPr>
            <a:r>
              <a:rPr lang="en-SG"/>
              <a:t>Cost vs Size vs Score</a:t>
            </a:r>
            <a:endParaRPr/>
          </a:p>
        </p:txBody>
      </p:sp>
      <p:sp>
        <p:nvSpPr>
          <p:cNvPr id="98" name="Google Shape;98;p9"/>
          <p:cNvSpPr txBox="1"/>
          <p:nvPr>
            <p:ph idx="1" type="body"/>
          </p:nvPr>
        </p:nvSpPr>
        <p:spPr>
          <a:xfrm>
            <a:off x="914400" y="1160463"/>
            <a:ext cx="5029200" cy="50053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t/>
            </a:r>
            <a:endParaRPr/>
          </a:p>
        </p:txBody>
      </p:sp>
      <p:sp>
        <p:nvSpPr>
          <p:cNvPr id="99" name="Google Shape;99;p9"/>
          <p:cNvSpPr txBox="1"/>
          <p:nvPr>
            <p:ph idx="2" type="body"/>
          </p:nvPr>
        </p:nvSpPr>
        <p:spPr>
          <a:xfrm>
            <a:off x="914400" y="692150"/>
            <a:ext cx="10515600" cy="4683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t/>
            </a:r>
            <a:endParaRPr/>
          </a:p>
        </p:txBody>
      </p:sp>
      <p:sp>
        <p:nvSpPr>
          <p:cNvPr id="100" name="Google Shape;100;p9"/>
          <p:cNvSpPr txBox="1"/>
          <p:nvPr>
            <p:ph idx="3" type="body"/>
          </p:nvPr>
        </p:nvSpPr>
        <p:spPr>
          <a:xfrm>
            <a:off x="6400800" y="1160463"/>
            <a:ext cx="5029200" cy="50053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Font typeface="Arial"/>
              <a:buNone/>
            </a:pPr>
            <a:r>
              <a:t/>
            </a:r>
            <a:endParaRPr/>
          </a:p>
        </p:txBody>
      </p:sp>
      <p:pic>
        <p:nvPicPr>
          <p:cNvPr id="101" name="Google Shape;101;p9"/>
          <p:cNvPicPr preferRelativeResize="0"/>
          <p:nvPr/>
        </p:nvPicPr>
        <p:blipFill rotWithShape="1">
          <a:blip r:embed="rId3">
            <a:alphaModFix/>
          </a:blip>
          <a:srcRect b="0" l="0" r="0" t="0"/>
          <a:stretch/>
        </p:blipFill>
        <p:spPr>
          <a:xfrm>
            <a:off x="6400800" y="1160463"/>
            <a:ext cx="5561342" cy="5019498"/>
          </a:xfrm>
          <a:prstGeom prst="rect">
            <a:avLst/>
          </a:prstGeom>
          <a:noFill/>
          <a:ln>
            <a:noFill/>
          </a:ln>
        </p:spPr>
      </p:pic>
      <p:sp>
        <p:nvSpPr>
          <p:cNvPr id="102" name="Google Shape;102;p9"/>
          <p:cNvSpPr/>
          <p:nvPr/>
        </p:nvSpPr>
        <p:spPr>
          <a:xfrm>
            <a:off x="6807125" y="4395625"/>
            <a:ext cx="1589100" cy="1546500"/>
          </a:xfrm>
          <a:prstGeom prst="rect">
            <a:avLst/>
          </a:prstGeom>
          <a:no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9"/>
          <p:cNvCxnSpPr>
            <a:stCxn id="102" idx="1"/>
          </p:cNvCxnSpPr>
          <p:nvPr/>
        </p:nvCxnSpPr>
        <p:spPr>
          <a:xfrm rot="10800000">
            <a:off x="5191625" y="2063875"/>
            <a:ext cx="1615500" cy="3105000"/>
          </a:xfrm>
          <a:prstGeom prst="curvedConnector2">
            <a:avLst/>
          </a:prstGeom>
          <a:noFill/>
          <a:ln cap="flat" cmpd="sng" w="9525">
            <a:solidFill>
              <a:schemeClr val="dk2"/>
            </a:solidFill>
            <a:prstDash val="solid"/>
            <a:round/>
            <a:headEnd len="med" w="med" type="none"/>
            <a:tailEnd len="med" w="med" type="none"/>
          </a:ln>
        </p:spPr>
      </p:cxnSp>
      <p:sp>
        <p:nvSpPr>
          <p:cNvPr id="104" name="Google Shape;104;p9"/>
          <p:cNvSpPr txBox="1"/>
          <p:nvPr/>
        </p:nvSpPr>
        <p:spPr>
          <a:xfrm>
            <a:off x="3986600" y="1563875"/>
            <a:ext cx="20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SG"/>
              <a:t>Relationship of interest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ph type="ctrTitle"/>
          </p:nvPr>
        </p:nvSpPr>
        <p:spPr>
          <a:xfrm>
            <a:off x="914399" y="0"/>
            <a:ext cx="9010091" cy="69215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74C"/>
              </a:buClr>
              <a:buSzPts val="4000"/>
              <a:buFont typeface="Nunito Sans SemiBold"/>
              <a:buNone/>
            </a:pPr>
            <a:r>
              <a:rPr lang="en-SG"/>
              <a:t>MSDHA score vs Cost per acre</a:t>
            </a:r>
            <a:endParaRPr/>
          </a:p>
        </p:txBody>
      </p:sp>
      <p:sp>
        <p:nvSpPr>
          <p:cNvPr id="110" name="Google Shape;110;p10"/>
          <p:cNvSpPr txBox="1"/>
          <p:nvPr>
            <p:ph idx="1" type="body"/>
          </p:nvPr>
        </p:nvSpPr>
        <p:spPr>
          <a:xfrm>
            <a:off x="914400" y="1160463"/>
            <a:ext cx="5029200" cy="50053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SG"/>
              <a:t>Show a table of ideal size in a specific city and show a sample of the ideal size</a:t>
            </a:r>
            <a:endParaRPr/>
          </a:p>
          <a:p>
            <a:pPr indent="0" lvl="0" marL="0" rtl="0" algn="l">
              <a:lnSpc>
                <a:spcPct val="90000"/>
              </a:lnSpc>
              <a:spcBef>
                <a:spcPts val="0"/>
              </a:spcBef>
              <a:spcAft>
                <a:spcPts val="0"/>
              </a:spcAft>
              <a:buClr>
                <a:schemeClr val="dk1"/>
              </a:buClr>
              <a:buSzPts val="1400"/>
              <a:buNone/>
            </a:pPr>
            <a:r>
              <a:t/>
            </a:r>
            <a:endParaRPr/>
          </a:p>
          <a:p>
            <a:pPr indent="0" lvl="0" marL="0" rtl="0" algn="l">
              <a:lnSpc>
                <a:spcPct val="90000"/>
              </a:lnSpc>
              <a:spcBef>
                <a:spcPts val="0"/>
              </a:spcBef>
              <a:spcAft>
                <a:spcPts val="0"/>
              </a:spcAft>
              <a:buClr>
                <a:schemeClr val="dk1"/>
              </a:buClr>
              <a:buSzPts val="1400"/>
              <a:buNone/>
            </a:pPr>
            <a:r>
              <a:rPr lang="en-SG"/>
              <a:t>&gt; MSHDA 25</a:t>
            </a:r>
            <a:endParaRPr/>
          </a:p>
          <a:p>
            <a:pPr indent="0" lvl="0" marL="0" rtl="0" algn="l">
              <a:lnSpc>
                <a:spcPct val="90000"/>
              </a:lnSpc>
              <a:spcBef>
                <a:spcPts val="0"/>
              </a:spcBef>
              <a:spcAft>
                <a:spcPts val="0"/>
              </a:spcAft>
              <a:buClr>
                <a:schemeClr val="dk1"/>
              </a:buClr>
              <a:buSzPts val="1400"/>
              <a:buNone/>
            </a:pPr>
            <a:r>
              <a:rPr lang="en-SG"/>
              <a:t>&gt; Sorted by cost</a:t>
            </a:r>
            <a:endParaRPr/>
          </a:p>
          <a:p>
            <a:pPr indent="0" lvl="0" marL="0" rtl="0" algn="l">
              <a:lnSpc>
                <a:spcPct val="90000"/>
              </a:lnSpc>
              <a:spcBef>
                <a:spcPts val="0"/>
              </a:spcBef>
              <a:spcAft>
                <a:spcPts val="0"/>
              </a:spcAft>
              <a:buClr>
                <a:schemeClr val="dk1"/>
              </a:buClr>
              <a:buSzPts val="1400"/>
              <a:buNone/>
            </a:pPr>
            <a:r>
              <a:t/>
            </a:r>
            <a:endParaRPr/>
          </a:p>
          <a:p>
            <a:pPr indent="0" lvl="0" marL="0" rtl="0" algn="l">
              <a:lnSpc>
                <a:spcPct val="90000"/>
              </a:lnSpc>
              <a:spcBef>
                <a:spcPts val="0"/>
              </a:spcBef>
              <a:spcAft>
                <a:spcPts val="0"/>
              </a:spcAft>
              <a:buClr>
                <a:schemeClr val="dk1"/>
              </a:buClr>
              <a:buSzPts val="1400"/>
              <a:buNone/>
            </a:pPr>
            <a:r>
              <a:rPr lang="en-SG"/>
              <a:t>Wyoming</a:t>
            </a:r>
            <a:endParaRPr/>
          </a:p>
          <a:p>
            <a:pPr indent="0" lvl="0" marL="0" rtl="0" algn="l">
              <a:lnSpc>
                <a:spcPct val="90000"/>
              </a:lnSpc>
              <a:spcBef>
                <a:spcPts val="0"/>
              </a:spcBef>
              <a:spcAft>
                <a:spcPts val="0"/>
              </a:spcAft>
              <a:buClr>
                <a:schemeClr val="dk1"/>
              </a:buClr>
              <a:buSzPts val="1400"/>
              <a:buNone/>
            </a:pPr>
            <a:r>
              <a:t/>
            </a:r>
            <a:endParaRPr/>
          </a:p>
          <a:p>
            <a:pPr indent="0" lvl="0" marL="0" rtl="0" algn="l">
              <a:lnSpc>
                <a:spcPct val="90000"/>
              </a:lnSpc>
              <a:spcBef>
                <a:spcPts val="0"/>
              </a:spcBef>
              <a:spcAft>
                <a:spcPts val="0"/>
              </a:spcAft>
              <a:buClr>
                <a:schemeClr val="dk1"/>
              </a:buClr>
              <a:buSzPts val="1400"/>
              <a:buNone/>
            </a:pPr>
            <a:r>
              <a:t/>
            </a:r>
            <a:endParaRPr/>
          </a:p>
        </p:txBody>
      </p:sp>
      <p:sp>
        <p:nvSpPr>
          <p:cNvPr id="111" name="Google Shape;111;p10"/>
          <p:cNvSpPr txBox="1"/>
          <p:nvPr>
            <p:ph idx="2" type="body"/>
          </p:nvPr>
        </p:nvSpPr>
        <p:spPr>
          <a:xfrm>
            <a:off x="914400" y="692150"/>
            <a:ext cx="10515600" cy="4683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t/>
            </a:r>
            <a:endParaRPr/>
          </a:p>
        </p:txBody>
      </p:sp>
      <p:sp>
        <p:nvSpPr>
          <p:cNvPr id="112" name="Google Shape;112;p10"/>
          <p:cNvSpPr txBox="1"/>
          <p:nvPr/>
        </p:nvSpPr>
        <p:spPr>
          <a:xfrm>
            <a:off x="6125075" y="1275075"/>
            <a:ext cx="530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SG"/>
              <a:t>Ideally sized properties in ________ with highest MSHDA scores </a:t>
            </a:r>
            <a:endParaRPr/>
          </a:p>
        </p:txBody>
      </p:sp>
      <p:graphicFrame>
        <p:nvGraphicFramePr>
          <p:cNvPr id="113" name="Google Shape;113;p10"/>
          <p:cNvGraphicFramePr/>
          <p:nvPr/>
        </p:nvGraphicFramePr>
        <p:xfrm>
          <a:off x="6267400" y="1789875"/>
          <a:ext cx="3000000" cy="3000000"/>
        </p:xfrm>
        <a:graphic>
          <a:graphicData uri="http://schemas.openxmlformats.org/drawingml/2006/table">
            <a:tbl>
              <a:tblPr>
                <a:noFill/>
                <a:tableStyleId>{2244BB50-37D1-4435-A9A5-E9F2BED7E145}</a:tableStyleId>
              </a:tblPr>
              <a:tblGrid>
                <a:gridCol w="604850"/>
                <a:gridCol w="604850"/>
                <a:gridCol w="604850"/>
                <a:gridCol w="604850"/>
                <a:gridCol w="604850"/>
                <a:gridCol w="604850"/>
                <a:gridCol w="604850"/>
                <a:gridCol w="6048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14" name="Google Shape;114;p10"/>
          <p:cNvSpPr/>
          <p:nvPr/>
        </p:nvSpPr>
        <p:spPr>
          <a:xfrm>
            <a:off x="6261750" y="2170875"/>
            <a:ext cx="4850100" cy="400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10"/>
          <p:cNvCxnSpPr>
            <a:stCxn id="114" idx="1"/>
          </p:cNvCxnSpPr>
          <p:nvPr/>
        </p:nvCxnSpPr>
        <p:spPr>
          <a:xfrm rot="10800000">
            <a:off x="5083950" y="1948275"/>
            <a:ext cx="1177800" cy="422700"/>
          </a:xfrm>
          <a:prstGeom prst="bentConnector3">
            <a:avLst>
              <a:gd fmla="val 49225" name="adj1"/>
            </a:avLst>
          </a:prstGeom>
          <a:noFill/>
          <a:ln cap="flat" cmpd="sng" w="9525">
            <a:solidFill>
              <a:schemeClr val="dk2"/>
            </a:solidFill>
            <a:prstDash val="solid"/>
            <a:round/>
            <a:headEnd len="med" w="med" type="none"/>
            <a:tailEnd len="med" w="med" type="stealth"/>
          </a:ln>
        </p:spPr>
      </p:cxnSp>
      <p:graphicFrame>
        <p:nvGraphicFramePr>
          <p:cNvPr id="116" name="Google Shape;116;p10"/>
          <p:cNvGraphicFramePr/>
          <p:nvPr/>
        </p:nvGraphicFramePr>
        <p:xfrm>
          <a:off x="6267400" y="4456875"/>
          <a:ext cx="3000000" cy="3000000"/>
        </p:xfrm>
        <a:graphic>
          <a:graphicData uri="http://schemas.openxmlformats.org/drawingml/2006/table">
            <a:tbl>
              <a:tblPr>
                <a:noFill/>
                <a:tableStyleId>{2244BB50-37D1-4435-A9A5-E9F2BED7E145}</a:tableStyleId>
              </a:tblPr>
              <a:tblGrid>
                <a:gridCol w="604850"/>
                <a:gridCol w="604850"/>
                <a:gridCol w="604850"/>
                <a:gridCol w="604850"/>
                <a:gridCol w="604850"/>
                <a:gridCol w="604850"/>
                <a:gridCol w="604850"/>
                <a:gridCol w="6048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17" name="Google Shape;117;p10"/>
          <p:cNvSpPr/>
          <p:nvPr/>
        </p:nvSpPr>
        <p:spPr>
          <a:xfrm>
            <a:off x="6261750" y="4825925"/>
            <a:ext cx="4850100" cy="400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
          <p:cNvSpPr txBox="1"/>
          <p:nvPr/>
        </p:nvSpPr>
        <p:spPr>
          <a:xfrm>
            <a:off x="8542925" y="3184550"/>
            <a:ext cx="317100" cy="1154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SG" sz="2100"/>
              <a:t>.</a:t>
            </a:r>
            <a:endParaRPr b="1" sz="2100"/>
          </a:p>
          <a:p>
            <a:pPr indent="0" lvl="0" marL="0" rtl="0" algn="ctr">
              <a:spcBef>
                <a:spcPts val="0"/>
              </a:spcBef>
              <a:spcAft>
                <a:spcPts val="0"/>
              </a:spcAft>
              <a:buNone/>
            </a:pPr>
            <a:r>
              <a:rPr b="1" lang="en-SG" sz="2100"/>
              <a:t>.</a:t>
            </a:r>
            <a:endParaRPr b="1" sz="2100"/>
          </a:p>
          <a:p>
            <a:pPr indent="0" lvl="0" marL="0" rtl="0" algn="ctr">
              <a:spcBef>
                <a:spcPts val="0"/>
              </a:spcBef>
              <a:spcAft>
                <a:spcPts val="0"/>
              </a:spcAft>
              <a:buNone/>
            </a:pPr>
            <a:r>
              <a:rPr b="1" lang="en-SG" sz="2100"/>
              <a:t>.</a:t>
            </a:r>
            <a:endParaRPr b="1" sz="2100"/>
          </a:p>
        </p:txBody>
      </p:sp>
      <p:sp>
        <p:nvSpPr>
          <p:cNvPr id="119" name="Google Shape;119;p10"/>
          <p:cNvSpPr txBox="1"/>
          <p:nvPr/>
        </p:nvSpPr>
        <p:spPr>
          <a:xfrm>
            <a:off x="6267400" y="4825925"/>
            <a:ext cx="4838700" cy="4002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SG"/>
              <a:t>1450 Fulton St E, Grand Rapids, MI 49503</a:t>
            </a:r>
            <a:endParaRPr/>
          </a:p>
        </p:txBody>
      </p:sp>
      <p:sp>
        <p:nvSpPr>
          <p:cNvPr id="120" name="Google Shape;120;p10"/>
          <p:cNvSpPr txBox="1"/>
          <p:nvPr/>
        </p:nvSpPr>
        <p:spPr>
          <a:xfrm>
            <a:off x="6267450" y="2170875"/>
            <a:ext cx="4838700" cy="4002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SG"/>
              <a:t>1</a:t>
            </a:r>
            <a:r>
              <a:rPr lang="en-SG"/>
              <a:t>422 Preston Ridge St NW, Grand Rapids, MI 49504</a:t>
            </a:r>
            <a:endParaRPr/>
          </a:p>
        </p:txBody>
      </p:sp>
      <p:cxnSp>
        <p:nvCxnSpPr>
          <p:cNvPr id="121" name="Google Shape;121;p10"/>
          <p:cNvCxnSpPr/>
          <p:nvPr/>
        </p:nvCxnSpPr>
        <p:spPr>
          <a:xfrm rot="10800000">
            <a:off x="5083950" y="4615275"/>
            <a:ext cx="1177800" cy="422700"/>
          </a:xfrm>
          <a:prstGeom prst="bentConnector3">
            <a:avLst>
              <a:gd fmla="val 50000" name="adj1"/>
            </a:avLst>
          </a:prstGeom>
          <a:noFill/>
          <a:ln cap="flat" cmpd="sng" w="9525">
            <a:solidFill>
              <a:schemeClr val="dk2"/>
            </a:solidFill>
            <a:prstDash val="solid"/>
            <a:round/>
            <a:headEnd len="med" w="med"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Slide 3">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 Slide 6">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2019-11-08T16:47:49Z</dcterms:created>
  <dc:creator>Microsoft Office User</dc:creator>
</cp:coreProperties>
</file>