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notesMasterIdLst>
    <p:notesMasterId r:id="rId54"/>
  </p:notesMasterIdLst>
  <p:sldIdLst>
    <p:sldId id="331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A9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844" autoAdjust="0"/>
  </p:normalViewPr>
  <p:slideViewPr>
    <p:cSldViewPr snapToGrid="0">
      <p:cViewPr varScale="1">
        <p:scale>
          <a:sx n="95" d="100"/>
          <a:sy n="95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68AF6AC4-A157-413E-A943-77A2B593809A}">
      <dgm:prSet phldrT="[文字]" custT="1"/>
      <dgm:spPr/>
      <dgm:t>
        <a:bodyPr/>
        <a:lstStyle/>
        <a:p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A0FB97BE-4134-4DB4-88C2-019F601E5B07}" type="par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B74A4E88-AC00-472F-AA92-0C3BFAD673FA}" type="sib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838C9766-C422-41F6-872C-5F3EAAA9A94F}">
      <dgm:prSet phldrT="[文字]" custT="1"/>
      <dgm:spPr/>
      <dgm:t>
        <a:bodyPr/>
        <a:lstStyle/>
        <a:p>
          <a:r>
            <a:rPr lang="en-US" altLang="zh-TW" sz="2800" dirty="0"/>
            <a:t>Step 3: pick the best function</a:t>
          </a:r>
          <a:endParaRPr lang="zh-TW" altLang="en-US" sz="2800" dirty="0"/>
        </a:p>
      </dgm:t>
    </dgm:pt>
    <dgm:pt modelId="{ED85ABCC-1599-46D5-8D79-5F8D47102174}" type="par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0FA9D5B3-0255-46FC-86B3-C2800C42F094}" type="sib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6A493627-A8CE-458E-9FA6-3A00EC3686A2}" type="pres">
      <dgm:prSet presAssocID="{7ABBEAF7-C373-4176-BC82-DCCB6D5E3E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CF3BA0-AA23-4949-AFA0-BDD50F26DB42}" type="pres">
      <dgm:prSet presAssocID="{838C9766-C422-41F6-872C-5F3EAAA9A94F}" presName="boxAndChildren" presStyleCnt="0"/>
      <dgm:spPr/>
    </dgm:pt>
    <dgm:pt modelId="{984FAD53-B753-4A58-A177-0DF55E30F75D}" type="pres">
      <dgm:prSet presAssocID="{838C9766-C422-41F6-872C-5F3EAAA9A94F}" presName="parentTextBox" presStyleLbl="node1" presStyleIdx="0" presStyleCnt="3"/>
      <dgm:spPr/>
      <dgm:t>
        <a:bodyPr/>
        <a:lstStyle/>
        <a:p>
          <a:endParaRPr lang="en-US"/>
        </a:p>
      </dgm:t>
    </dgm:pt>
    <dgm:pt modelId="{A1663AA5-740E-4FDF-ADD2-27E43D433575}" type="pres">
      <dgm:prSet presAssocID="{B74A4E88-AC00-472F-AA92-0C3BFAD673FA}" presName="sp" presStyleCnt="0"/>
      <dgm:spPr/>
    </dgm:pt>
    <dgm:pt modelId="{5C2994BA-95EC-4AC2-AFA4-1B22FBEBB354}" type="pres">
      <dgm:prSet presAssocID="{68AF6AC4-A157-413E-A943-77A2B593809A}" presName="arrowAndChildren" presStyleCnt="0"/>
      <dgm:spPr/>
    </dgm:pt>
    <dgm:pt modelId="{1E9D90BD-C08F-4B8E-BA1A-67740CDA9EFC}" type="pres">
      <dgm:prSet presAssocID="{68AF6AC4-A157-413E-A943-77A2B593809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6B7612A3-1F46-4536-B12F-8EF141796DD7}" type="pres">
      <dgm:prSet presAssocID="{E857221A-734F-4396-A642-04F985B7D590}" presName="sp" presStyleCnt="0"/>
      <dgm:spPr/>
    </dgm:pt>
    <dgm:pt modelId="{CF8B7011-CFF3-437B-8D62-509F4A4CAC99}" type="pres">
      <dgm:prSet presAssocID="{801111EC-7761-4006-9B8D-BDD3478D6A0C}" presName="arrowAndChildren" presStyleCnt="0"/>
      <dgm:spPr/>
    </dgm:pt>
    <dgm:pt modelId="{E824EC70-AE1E-4100-B32E-97CD66F66319}" type="pres">
      <dgm:prSet presAssocID="{801111EC-7761-4006-9B8D-BDD3478D6A0C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E0F0CC33-1AFF-4E6F-8A92-7DBADF24B6A2}" srcId="{7ABBEAF7-C373-4176-BC82-DCCB6D5E3E26}" destId="{68AF6AC4-A157-413E-A943-77A2B593809A}" srcOrd="1" destOrd="0" parTransId="{A0FB97BE-4134-4DB4-88C2-019F601E5B07}" sibTransId="{B74A4E88-AC00-472F-AA92-0C3BFAD673FA}"/>
    <dgm:cxn modelId="{B9B3E985-332A-4722-9ADB-FD213F46FD24}" type="presOf" srcId="{7ABBEAF7-C373-4176-BC82-DCCB6D5E3E26}" destId="{6A493627-A8CE-458E-9FA6-3A00EC3686A2}" srcOrd="0" destOrd="0" presId="urn:microsoft.com/office/officeart/2005/8/layout/process4"/>
    <dgm:cxn modelId="{5DD8715A-6FCC-48EE-B11F-00E577A24C88}" srcId="{7ABBEAF7-C373-4176-BC82-DCCB6D5E3E26}" destId="{838C9766-C422-41F6-872C-5F3EAAA9A94F}" srcOrd="2" destOrd="0" parTransId="{ED85ABCC-1599-46D5-8D79-5F8D47102174}" sibTransId="{0FA9D5B3-0255-46FC-86B3-C2800C42F094}"/>
    <dgm:cxn modelId="{027E675B-E36E-41CB-AF05-682124408BAC}" type="presOf" srcId="{68AF6AC4-A157-413E-A943-77A2B593809A}" destId="{1E9D90BD-C08F-4B8E-BA1A-67740CDA9EFC}" srcOrd="0" destOrd="0" presId="urn:microsoft.com/office/officeart/2005/8/layout/process4"/>
    <dgm:cxn modelId="{AF6B36D7-D1B2-4822-AE51-2A8BBE43E86B}" type="presOf" srcId="{838C9766-C422-41F6-872C-5F3EAAA9A94F}" destId="{984FAD53-B753-4A58-A177-0DF55E30F75D}" srcOrd="0" destOrd="0" presId="urn:microsoft.com/office/officeart/2005/8/layout/process4"/>
    <dgm:cxn modelId="{C4C06B3F-5FD2-4A64-824C-3E63187AF6BF}" type="presOf" srcId="{801111EC-7761-4006-9B8D-BDD3478D6A0C}" destId="{E824EC70-AE1E-4100-B32E-97CD66F66319}" srcOrd="0" destOrd="0" presId="urn:microsoft.com/office/officeart/2005/8/layout/process4"/>
    <dgm:cxn modelId="{37D5568F-2CDE-4094-ACEE-99280B0E7851}" type="presParOf" srcId="{6A493627-A8CE-458E-9FA6-3A00EC3686A2}" destId="{39CF3BA0-AA23-4949-AFA0-BDD50F26DB42}" srcOrd="0" destOrd="0" presId="urn:microsoft.com/office/officeart/2005/8/layout/process4"/>
    <dgm:cxn modelId="{E327B1AA-3D83-4F75-923B-5D9578FCAB83}" type="presParOf" srcId="{39CF3BA0-AA23-4949-AFA0-BDD50F26DB42}" destId="{984FAD53-B753-4A58-A177-0DF55E30F75D}" srcOrd="0" destOrd="0" presId="urn:microsoft.com/office/officeart/2005/8/layout/process4"/>
    <dgm:cxn modelId="{B78FE124-B6A5-4B5A-A82F-0DB8AC56F942}" type="presParOf" srcId="{6A493627-A8CE-458E-9FA6-3A00EC3686A2}" destId="{A1663AA5-740E-4FDF-ADD2-27E43D433575}" srcOrd="1" destOrd="0" presId="urn:microsoft.com/office/officeart/2005/8/layout/process4"/>
    <dgm:cxn modelId="{BA46F452-6351-456C-A882-CC746B8F4780}" type="presParOf" srcId="{6A493627-A8CE-458E-9FA6-3A00EC3686A2}" destId="{5C2994BA-95EC-4AC2-AFA4-1B22FBEBB354}" srcOrd="2" destOrd="0" presId="urn:microsoft.com/office/officeart/2005/8/layout/process4"/>
    <dgm:cxn modelId="{AC365965-F79F-4FB7-A4E8-7D97607DF9A9}" type="presParOf" srcId="{5C2994BA-95EC-4AC2-AFA4-1B22FBEBB354}" destId="{1E9D90BD-C08F-4B8E-BA1A-67740CDA9EFC}" srcOrd="0" destOrd="0" presId="urn:microsoft.com/office/officeart/2005/8/layout/process4"/>
    <dgm:cxn modelId="{C6120EB1-931A-4136-8254-7E9DC3E0FD20}" type="presParOf" srcId="{6A493627-A8CE-458E-9FA6-3A00EC3686A2}" destId="{6B7612A3-1F46-4536-B12F-8EF141796DD7}" srcOrd="3" destOrd="0" presId="urn:microsoft.com/office/officeart/2005/8/layout/process4"/>
    <dgm:cxn modelId="{22EA36C0-78EB-4763-B997-275F1E5B6BDB}" type="presParOf" srcId="{6A493627-A8CE-458E-9FA6-3A00EC3686A2}" destId="{CF8B7011-CFF3-437B-8D62-509F4A4CAC99}" srcOrd="4" destOrd="0" presId="urn:microsoft.com/office/officeart/2005/8/layout/process4"/>
    <dgm:cxn modelId="{5010DCE6-7AA6-43D0-8088-47EA07072850}" type="presParOf" srcId="{CF8B7011-CFF3-437B-8D62-509F4A4CAC99}" destId="{E824EC70-AE1E-4100-B32E-97CD66F663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68AF6AC4-A157-413E-A943-77A2B593809A}">
      <dgm:prSet phldrT="[文字]" custT="1"/>
      <dgm:spPr/>
      <dgm:t>
        <a:bodyPr/>
        <a:lstStyle/>
        <a:p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A0FB97BE-4134-4DB4-88C2-019F601E5B07}" type="par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B74A4E88-AC00-472F-AA92-0C3BFAD673FA}" type="sib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838C9766-C422-41F6-872C-5F3EAAA9A94F}">
      <dgm:prSet phldrT="[文字]" custT="1"/>
      <dgm:spPr/>
      <dgm:t>
        <a:bodyPr/>
        <a:lstStyle/>
        <a:p>
          <a:r>
            <a:rPr lang="en-US" altLang="zh-TW" sz="2800" dirty="0"/>
            <a:t>Step 3: pick the best function</a:t>
          </a:r>
          <a:endParaRPr lang="zh-TW" altLang="en-US" sz="2800" dirty="0"/>
        </a:p>
      </dgm:t>
    </dgm:pt>
    <dgm:pt modelId="{ED85ABCC-1599-46D5-8D79-5F8D47102174}" type="par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0FA9D5B3-0255-46FC-86B3-C2800C42F094}" type="sib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6A493627-A8CE-458E-9FA6-3A00EC3686A2}" type="pres">
      <dgm:prSet presAssocID="{7ABBEAF7-C373-4176-BC82-DCCB6D5E3E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CF3BA0-AA23-4949-AFA0-BDD50F26DB42}" type="pres">
      <dgm:prSet presAssocID="{838C9766-C422-41F6-872C-5F3EAAA9A94F}" presName="boxAndChildren" presStyleCnt="0"/>
      <dgm:spPr/>
    </dgm:pt>
    <dgm:pt modelId="{984FAD53-B753-4A58-A177-0DF55E30F75D}" type="pres">
      <dgm:prSet presAssocID="{838C9766-C422-41F6-872C-5F3EAAA9A94F}" presName="parentTextBox" presStyleLbl="node1" presStyleIdx="0" presStyleCnt="3"/>
      <dgm:spPr/>
      <dgm:t>
        <a:bodyPr/>
        <a:lstStyle/>
        <a:p>
          <a:endParaRPr lang="en-US"/>
        </a:p>
      </dgm:t>
    </dgm:pt>
    <dgm:pt modelId="{A1663AA5-740E-4FDF-ADD2-27E43D433575}" type="pres">
      <dgm:prSet presAssocID="{B74A4E88-AC00-472F-AA92-0C3BFAD673FA}" presName="sp" presStyleCnt="0"/>
      <dgm:spPr/>
    </dgm:pt>
    <dgm:pt modelId="{5C2994BA-95EC-4AC2-AFA4-1B22FBEBB354}" type="pres">
      <dgm:prSet presAssocID="{68AF6AC4-A157-413E-A943-77A2B593809A}" presName="arrowAndChildren" presStyleCnt="0"/>
      <dgm:spPr/>
    </dgm:pt>
    <dgm:pt modelId="{1E9D90BD-C08F-4B8E-BA1A-67740CDA9EFC}" type="pres">
      <dgm:prSet presAssocID="{68AF6AC4-A157-413E-A943-77A2B593809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6B7612A3-1F46-4536-B12F-8EF141796DD7}" type="pres">
      <dgm:prSet presAssocID="{E857221A-734F-4396-A642-04F985B7D590}" presName="sp" presStyleCnt="0"/>
      <dgm:spPr/>
    </dgm:pt>
    <dgm:pt modelId="{CF8B7011-CFF3-437B-8D62-509F4A4CAC99}" type="pres">
      <dgm:prSet presAssocID="{801111EC-7761-4006-9B8D-BDD3478D6A0C}" presName="arrowAndChildren" presStyleCnt="0"/>
      <dgm:spPr/>
    </dgm:pt>
    <dgm:pt modelId="{E824EC70-AE1E-4100-B32E-97CD66F66319}" type="pres">
      <dgm:prSet presAssocID="{801111EC-7761-4006-9B8D-BDD3478D6A0C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E0F0CC33-1AFF-4E6F-8A92-7DBADF24B6A2}" srcId="{7ABBEAF7-C373-4176-BC82-DCCB6D5E3E26}" destId="{68AF6AC4-A157-413E-A943-77A2B593809A}" srcOrd="1" destOrd="0" parTransId="{A0FB97BE-4134-4DB4-88C2-019F601E5B07}" sibTransId="{B74A4E88-AC00-472F-AA92-0C3BFAD673FA}"/>
    <dgm:cxn modelId="{B9B3E985-332A-4722-9ADB-FD213F46FD24}" type="presOf" srcId="{7ABBEAF7-C373-4176-BC82-DCCB6D5E3E26}" destId="{6A493627-A8CE-458E-9FA6-3A00EC3686A2}" srcOrd="0" destOrd="0" presId="urn:microsoft.com/office/officeart/2005/8/layout/process4"/>
    <dgm:cxn modelId="{5DD8715A-6FCC-48EE-B11F-00E577A24C88}" srcId="{7ABBEAF7-C373-4176-BC82-DCCB6D5E3E26}" destId="{838C9766-C422-41F6-872C-5F3EAAA9A94F}" srcOrd="2" destOrd="0" parTransId="{ED85ABCC-1599-46D5-8D79-5F8D47102174}" sibTransId="{0FA9D5B3-0255-46FC-86B3-C2800C42F094}"/>
    <dgm:cxn modelId="{027E675B-E36E-41CB-AF05-682124408BAC}" type="presOf" srcId="{68AF6AC4-A157-413E-A943-77A2B593809A}" destId="{1E9D90BD-C08F-4B8E-BA1A-67740CDA9EFC}" srcOrd="0" destOrd="0" presId="urn:microsoft.com/office/officeart/2005/8/layout/process4"/>
    <dgm:cxn modelId="{AF6B36D7-D1B2-4822-AE51-2A8BBE43E86B}" type="presOf" srcId="{838C9766-C422-41F6-872C-5F3EAAA9A94F}" destId="{984FAD53-B753-4A58-A177-0DF55E30F75D}" srcOrd="0" destOrd="0" presId="urn:microsoft.com/office/officeart/2005/8/layout/process4"/>
    <dgm:cxn modelId="{C4C06B3F-5FD2-4A64-824C-3E63187AF6BF}" type="presOf" srcId="{801111EC-7761-4006-9B8D-BDD3478D6A0C}" destId="{E824EC70-AE1E-4100-B32E-97CD66F66319}" srcOrd="0" destOrd="0" presId="urn:microsoft.com/office/officeart/2005/8/layout/process4"/>
    <dgm:cxn modelId="{37D5568F-2CDE-4094-ACEE-99280B0E7851}" type="presParOf" srcId="{6A493627-A8CE-458E-9FA6-3A00EC3686A2}" destId="{39CF3BA0-AA23-4949-AFA0-BDD50F26DB42}" srcOrd="0" destOrd="0" presId="urn:microsoft.com/office/officeart/2005/8/layout/process4"/>
    <dgm:cxn modelId="{E327B1AA-3D83-4F75-923B-5D9578FCAB83}" type="presParOf" srcId="{39CF3BA0-AA23-4949-AFA0-BDD50F26DB42}" destId="{984FAD53-B753-4A58-A177-0DF55E30F75D}" srcOrd="0" destOrd="0" presId="urn:microsoft.com/office/officeart/2005/8/layout/process4"/>
    <dgm:cxn modelId="{B78FE124-B6A5-4B5A-A82F-0DB8AC56F942}" type="presParOf" srcId="{6A493627-A8CE-458E-9FA6-3A00EC3686A2}" destId="{A1663AA5-740E-4FDF-ADD2-27E43D433575}" srcOrd="1" destOrd="0" presId="urn:microsoft.com/office/officeart/2005/8/layout/process4"/>
    <dgm:cxn modelId="{BA46F452-6351-456C-A882-CC746B8F4780}" type="presParOf" srcId="{6A493627-A8CE-458E-9FA6-3A00EC3686A2}" destId="{5C2994BA-95EC-4AC2-AFA4-1B22FBEBB354}" srcOrd="2" destOrd="0" presId="urn:microsoft.com/office/officeart/2005/8/layout/process4"/>
    <dgm:cxn modelId="{AC365965-F79F-4FB7-A4E8-7D97607DF9A9}" type="presParOf" srcId="{5C2994BA-95EC-4AC2-AFA4-1B22FBEBB354}" destId="{1E9D90BD-C08F-4B8E-BA1A-67740CDA9EFC}" srcOrd="0" destOrd="0" presId="urn:microsoft.com/office/officeart/2005/8/layout/process4"/>
    <dgm:cxn modelId="{C6120EB1-931A-4136-8254-7E9DC3E0FD20}" type="presParOf" srcId="{6A493627-A8CE-458E-9FA6-3A00EC3686A2}" destId="{6B7612A3-1F46-4536-B12F-8EF141796DD7}" srcOrd="3" destOrd="0" presId="urn:microsoft.com/office/officeart/2005/8/layout/process4"/>
    <dgm:cxn modelId="{22EA36C0-78EB-4763-B997-275F1E5B6BDB}" type="presParOf" srcId="{6A493627-A8CE-458E-9FA6-3A00EC3686A2}" destId="{CF8B7011-CFF3-437B-8D62-509F4A4CAC99}" srcOrd="4" destOrd="0" presId="urn:microsoft.com/office/officeart/2005/8/layout/process4"/>
    <dgm:cxn modelId="{5010DCE6-7AA6-43D0-8088-47EA07072850}" type="presParOf" srcId="{CF8B7011-CFF3-437B-8D62-509F4A4CAC99}" destId="{E824EC70-AE1E-4100-B32E-97CD66F663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FAD53-B753-4A58-A177-0DF55E30F75D}">
      <dsp:nvSpPr>
        <dsp:cNvPr id="0" name=""/>
        <dsp:cNvSpPr/>
      </dsp:nvSpPr>
      <dsp:spPr>
        <a:xfrm>
          <a:off x="0" y="2536514"/>
          <a:ext cx="3138132" cy="8325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3: pick the best function</a:t>
          </a:r>
          <a:endParaRPr lang="zh-TW" altLang="en-US" sz="2800" kern="1200" dirty="0"/>
        </a:p>
      </dsp:txBody>
      <dsp:txXfrm>
        <a:off x="0" y="2536514"/>
        <a:ext cx="3138132" cy="832540"/>
      </dsp:txXfrm>
    </dsp:sp>
    <dsp:sp modelId="{1E9D90BD-C08F-4B8E-BA1A-67740CDA9EFC}">
      <dsp:nvSpPr>
        <dsp:cNvPr id="0" name=""/>
        <dsp:cNvSpPr/>
      </dsp:nvSpPr>
      <dsp:spPr>
        <a:xfrm rot="10800000">
          <a:off x="0" y="126855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 rot="10800000">
        <a:off x="0" y="1268555"/>
        <a:ext cx="3138132" cy="831996"/>
      </dsp:txXfrm>
    </dsp:sp>
    <dsp:sp modelId="{E824EC70-AE1E-4100-B32E-97CD66F66319}">
      <dsp:nvSpPr>
        <dsp:cNvPr id="0" name=""/>
        <dsp:cNvSpPr/>
      </dsp:nvSpPr>
      <dsp:spPr>
        <a:xfrm rot="10800000">
          <a:off x="0" y="59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1: define a set of function              </a:t>
          </a:r>
          <a:endParaRPr lang="zh-TW" altLang="en-US" sz="2800" kern="1200" dirty="0"/>
        </a:p>
      </dsp:txBody>
      <dsp:txXfrm rot="10800000">
        <a:off x="0" y="595"/>
        <a:ext cx="3138132" cy="8319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FAD53-B753-4A58-A177-0DF55E30F75D}">
      <dsp:nvSpPr>
        <dsp:cNvPr id="0" name=""/>
        <dsp:cNvSpPr/>
      </dsp:nvSpPr>
      <dsp:spPr>
        <a:xfrm>
          <a:off x="0" y="2536514"/>
          <a:ext cx="3138132" cy="8325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3: pick the best function</a:t>
          </a:r>
          <a:endParaRPr lang="zh-TW" altLang="en-US" sz="2800" kern="1200" dirty="0"/>
        </a:p>
      </dsp:txBody>
      <dsp:txXfrm>
        <a:off x="0" y="2536514"/>
        <a:ext cx="3138132" cy="832540"/>
      </dsp:txXfrm>
    </dsp:sp>
    <dsp:sp modelId="{1E9D90BD-C08F-4B8E-BA1A-67740CDA9EFC}">
      <dsp:nvSpPr>
        <dsp:cNvPr id="0" name=""/>
        <dsp:cNvSpPr/>
      </dsp:nvSpPr>
      <dsp:spPr>
        <a:xfrm rot="10800000">
          <a:off x="0" y="126855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 rot="10800000">
        <a:off x="0" y="1268555"/>
        <a:ext cx="3138132" cy="831996"/>
      </dsp:txXfrm>
    </dsp:sp>
    <dsp:sp modelId="{E824EC70-AE1E-4100-B32E-97CD66F66319}">
      <dsp:nvSpPr>
        <dsp:cNvPr id="0" name=""/>
        <dsp:cNvSpPr/>
      </dsp:nvSpPr>
      <dsp:spPr>
        <a:xfrm rot="10800000">
          <a:off x="0" y="59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/>
            <a:t>Step 1: define a set of function              </a:t>
          </a:r>
          <a:endParaRPr lang="zh-TW" altLang="en-US" sz="2800" kern="1200" dirty="0"/>
        </a:p>
      </dsp:txBody>
      <dsp:txXfrm rot="10800000">
        <a:off x="0" y="595"/>
        <a:ext cx="3138132" cy="831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44.wmf"/><Relationship Id="rId2" Type="http://schemas.openxmlformats.org/officeDocument/2006/relationships/image" Target="../media/image42.wmf"/><Relationship Id="rId1" Type="http://schemas.openxmlformats.org/officeDocument/2006/relationships/image" Target="../media/image47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2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D89A-DE75-490E-B3B8-DA645685EB5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2648F-4152-4278-B136-F77E8E2B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summary?doi=10.1.1.24.732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idsia.ch/~juergen/SeppHochreiter1991ThesisAdvisorSchmidhuber.pdf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02.01852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5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Root Mean Squares of gradients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4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47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Momentum: </a:t>
            </a:r>
            <a:r>
              <a:rPr lang="zh-TW" altLang="en-US" dirty="0"/>
              <a:t>動量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458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平凡的；普通的；乏味的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768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Lambda</a:t>
            </a:r>
            <a:r>
              <a:rPr lang="en-US" altLang="zh-TW" baseline="0" dirty="0"/>
              <a:t> = 0.9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47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can we</a:t>
            </a:r>
            <a:r>
              <a:rPr lang="en-US" altLang="zh-TW" baseline="0" dirty="0"/>
              <a:t> see?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244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http://sebastianruder.com/optimizing-gradient-descent/</a:t>
            </a:r>
          </a:p>
          <a:p>
            <a:endParaRPr lang="en-US" altLang="zh-TW" dirty="0"/>
          </a:p>
          <a:p>
            <a:r>
              <a:rPr lang="en-US" altLang="zh-TW" dirty="0"/>
              <a:t>http://cs231n.github.io/neural-networks-3/</a:t>
            </a:r>
          </a:p>
          <a:p>
            <a:endParaRPr lang="en-US" altLang="zh-TW" dirty="0"/>
          </a:p>
          <a:p>
            <a:r>
              <a:rPr lang="en-US" altLang="zh-TW" dirty="0"/>
              <a:t>Original</a:t>
            </a:r>
            <a:r>
              <a:rPr lang="en-US" altLang="zh-TW" baseline="0" dirty="0"/>
              <a:t> paper: https://arxiv.org/pdf/1412.6980.pdf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267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Validation set: The data set can used to evaluate your model but not involve in training.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Validation set:</a:t>
            </a:r>
            <a:r>
              <a:rPr lang="en-US" altLang="zh-TW" sz="1200" baseline="0" dirty="0">
                <a:solidFill>
                  <a:schemeClr val="bg1"/>
                </a:solidFill>
              </a:rPr>
              <a:t> </a:t>
            </a:r>
            <a:r>
              <a:rPr lang="en-US" altLang="zh-TW" sz="1200" baseline="0" dirty="0" err="1">
                <a:solidFill>
                  <a:schemeClr val="bg1"/>
                </a:solidFill>
              </a:rPr>
              <a:t>seplit</a:t>
            </a:r>
            <a:r>
              <a:rPr lang="en-US" altLang="zh-TW" sz="1200" baseline="0" dirty="0">
                <a:solidFill>
                  <a:schemeClr val="bg1"/>
                </a:solidFill>
              </a:rPr>
              <a:t> from training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 err="1">
                <a:solidFill>
                  <a:schemeClr val="bg1"/>
                </a:solidFill>
              </a:rPr>
              <a:t>Acturally</a:t>
            </a:r>
            <a:r>
              <a:rPr lang="en-US" altLang="zh-TW" sz="1200" baseline="0" dirty="0">
                <a:solidFill>
                  <a:schemeClr val="bg1"/>
                </a:solidFill>
              </a:rPr>
              <a:t> is difficult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http://deeplearning.net/tutorial/mlp.html#mlp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128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L1 is also good, subtle difference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211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p=2, then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also called “weight decay”.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39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Other methods do not emphasize this.</a:t>
            </a:r>
            <a:endParaRPr lang="zh-TW" altLang="en-US" sz="1200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Some machine learning methods do not emphasize this.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794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p=2, then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also called “weight decay”.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21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人腦會遺忘久沒用的資訊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One kind of regularization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119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Iteration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v.s</a:t>
            </a:r>
            <a:r>
              <a:rPr lang="en-US" altLang="zh-TW" baseline="0" dirty="0"/>
              <a:t>. epoch!!!!!!!!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586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 not worry that someone</a:t>
            </a:r>
            <a:r>
              <a:rPr lang="en-US" altLang="zh-TW" baseline="0" dirty="0"/>
              <a:t> will not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020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Bias do not have to multiply !!!!!!!!!!!!!!!!!!!!!!!!!!!!!!!!!!!</a:t>
            </a:r>
          </a:p>
          <a:p>
            <a:r>
              <a:rPr lang="en-US" altLang="zh-TW" dirty="0"/>
              <a:t>Reasonable !!!!!!!!!!!!!!!!!!!!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74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 the weights should multiply p (dropout rate) at testing?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772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1" dirty="0">
                    <a:latin typeface="Cambria Math" panose="02040503050406030204" pitchFamily="18" charset="0"/>
                  </a:rPr>
                  <a:t>important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i="1" dirty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𝑧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=∑▒〖𝑤_𝑖 𝑎_𝑖 〗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803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958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0,0 -&gt;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1,0 -&gt;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0,-1 -&gt;</a:t>
            </a:r>
            <a:r>
              <a:rPr lang="zh-TW" altLang="en-US" sz="1200" baseline="0" dirty="0"/>
              <a:t> </a:t>
            </a:r>
            <a:r>
              <a:rPr lang="en-US" altLang="zh-TW" sz="1200" baseline="0" dirty="0"/>
              <a:t>-2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1,-1 -&gt;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½, -1/2 -&gt; -0.5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Geometric Mean?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837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Other methods do not emphasize this.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47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加敏 加防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484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3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感不感獎 時投湯 的故是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90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 of gradient vanish is very hard to explain ……………….!!!!!!!!!!!!!!!!!!!!!!!!!!!!!!!!!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石頭湯裡的石頭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Gradient flow in recurrent nets: the difficulty of learning long-term dependencies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by Sepp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Hochreiter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Yoshua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Bengio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Paolo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Frasconi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Jürgen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Schmidhuber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(2001). This paper studied recurrent neural nets, but the essential phenomenon is the same as in the feedforward networks we are studying. See also Sepp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Hochreiter's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earlier Diploma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Thesis,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Untersuchungen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zu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dynamischen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neuronalen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Netzen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(1991, in German).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Stuck</a:t>
            </a:r>
            <a:r>
              <a:rPr lang="en-US" altLang="zh-TW" baseline="0" dirty="0"/>
              <a:t> at a bad local minima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When deep learning is difficult in early year</a:t>
            </a:r>
          </a:p>
          <a:p>
            <a:r>
              <a:rPr lang="en-US" altLang="zh-TW" baseline="0" dirty="0"/>
              <a:t>Need initialization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Another point of view</a:t>
            </a:r>
          </a:p>
          <a:p>
            <a:r>
              <a:rPr lang="en-US" altLang="zh-TW" baseline="0" dirty="0"/>
              <a:t>Definition of gradient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62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Parametric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ReLU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-&gt;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PReLU</a:t>
            </a:r>
            <a:endParaRPr lang="en-US" altLang="zh-TW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Ref: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Glorot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Xavier, Antoine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Bordes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Yoshua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Bengio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"Deep sparse rectifier neural networks."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International Conference on Artificial Intelligence and Statistics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2011.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 </a:t>
            </a:r>
            <a:r>
              <a:rPr lang="en-US" altLang="zh-TW" dirty="0" err="1"/>
              <a:t>differentailalbe</a:t>
            </a:r>
            <a:r>
              <a:rPr lang="en-US" altLang="zh-TW" dirty="0"/>
              <a:t> how about 0</a:t>
            </a:r>
          </a:p>
          <a:p>
            <a:endParaRPr lang="en-US" altLang="zh-TW" dirty="0"/>
          </a:p>
          <a:p>
            <a:r>
              <a:rPr lang="en-US" altLang="zh-TW" dirty="0"/>
              <a:t>Benefit:</a:t>
            </a:r>
            <a:endParaRPr lang="en-US" altLang="zh-TW" baseline="0" dirty="0"/>
          </a:p>
          <a:p>
            <a:r>
              <a:rPr lang="en-US" altLang="zh-TW" baseline="0" dirty="0"/>
              <a:t>2011</a:t>
            </a:r>
          </a:p>
          <a:p>
            <a:r>
              <a:rPr lang="en-US" altLang="zh-TW" baseline="0" dirty="0"/>
              <a:t>Where does it come from?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	fast to compute</a:t>
            </a:r>
          </a:p>
          <a:p>
            <a:r>
              <a:rPr lang="en-US" altLang="zh-TW" baseline="0" dirty="0"/>
              <a:t>	biology?</a:t>
            </a:r>
          </a:p>
          <a:p>
            <a:r>
              <a:rPr lang="en-US" altLang="zh-TW" baseline="0" dirty="0"/>
              <a:t>	many sigmoid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63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How to train?</a:t>
            </a:r>
            <a:r>
              <a:rPr lang="zh-TW" altLang="en-US" sz="1200" baseline="0" dirty="0">
                <a:solidFill>
                  <a:schemeClr val="tx1"/>
                </a:solidFill>
              </a:rPr>
              <a:t> </a:t>
            </a:r>
            <a:r>
              <a:rPr lang="en-US" altLang="zh-TW" sz="1200" baseline="0" dirty="0">
                <a:solidFill>
                  <a:schemeClr val="tx1"/>
                </a:solidFill>
              </a:rPr>
              <a:t>Latter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>
                <a:solidFill>
                  <a:schemeClr val="tx1"/>
                </a:solidFill>
              </a:rPr>
              <a:t>2013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Ian J. Goodfellow goodfeli@iro.umontreal.ca David </a:t>
            </a:r>
            <a:r>
              <a:rPr lang="en-US" altLang="zh-TW" dirty="0" err="1"/>
              <a:t>Warde</a:t>
            </a:r>
            <a:r>
              <a:rPr lang="en-US" altLang="zh-TW" dirty="0"/>
              <a:t>-Farley wardefar@iro.umontreal.ca Mehdi Mirza mirzamom@iro.umontreal.ca Aaron </a:t>
            </a:r>
            <a:r>
              <a:rPr lang="en-US" altLang="zh-TW" dirty="0" err="1"/>
              <a:t>Courville</a:t>
            </a:r>
            <a:r>
              <a:rPr lang="en-US" altLang="zh-TW" dirty="0"/>
              <a:t> aaron.courville@umontreal.ca </a:t>
            </a:r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546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3,4,5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604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Larger Gradient </a:t>
            </a:r>
            <a:endParaRPr lang="zh-TW" altLang="en-US" sz="1200" dirty="0"/>
          </a:p>
          <a:p>
            <a:pPr algn="ctr"/>
            <a:r>
              <a:rPr lang="en-US" altLang="zh-TW" sz="1200" dirty="0"/>
              <a:t>Smaller Learning</a:t>
            </a:r>
          </a:p>
          <a:p>
            <a:pPr algn="ctr"/>
            <a:r>
              <a:rPr lang="en-US" altLang="zh-TW" sz="1200" dirty="0"/>
              <a:t>Rate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10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21" Type="http://schemas.openxmlformats.org/officeDocument/2006/relationships/image" Target="../media/image951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4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19" Type="http://schemas.openxmlformats.org/officeDocument/2006/relationships/image" Target="../media/image931.png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Relationship Id="rId22" Type="http://schemas.openxmlformats.org/officeDocument/2006/relationships/image" Target="../media/image9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951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41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19" Type="http://schemas.openxmlformats.org/officeDocument/2006/relationships/image" Target="../media/image931.png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22" Type="http://schemas.openxmlformats.org/officeDocument/2006/relationships/image" Target="../media/image961.png"/></Relationships>
</file>

<file path=ppt/slides/_rels/slide1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51.png"/><Relationship Id="rId25" Type="http://schemas.openxmlformats.org/officeDocument/2006/relationships/image" Target="../media/image550.png"/><Relationship Id="rId20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4.png"/><Relationship Id="rId23" Type="http://schemas.openxmlformats.org/officeDocument/2006/relationships/image" Target="../media/image530.png"/><Relationship Id="rId19" Type="http://schemas.openxmlformats.org/officeDocument/2006/relationships/image" Target="../media/image931.png"/><Relationship Id="rId22" Type="http://schemas.openxmlformats.org/officeDocument/2006/relationships/image" Target="../media/image5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0.png"/><Relationship Id="rId13" Type="http://schemas.openxmlformats.org/officeDocument/2006/relationships/image" Target="../media/image19.png"/><Relationship Id="rId18" Type="http://schemas.openxmlformats.org/officeDocument/2006/relationships/image" Target="../media/image2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12" Type="http://schemas.openxmlformats.org/officeDocument/2006/relationships/image" Target="../media/image18.png"/><Relationship Id="rId17" Type="http://schemas.openxmlformats.org/officeDocument/2006/relationships/image" Target="../media/image15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0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460.png"/><Relationship Id="rId5" Type="http://schemas.openxmlformats.org/officeDocument/2006/relationships/image" Target="../media/image12.wmf"/><Relationship Id="rId15" Type="http://schemas.openxmlformats.org/officeDocument/2006/relationships/image" Target="../media/image1500.png"/><Relationship Id="rId10" Type="http://schemas.openxmlformats.org/officeDocument/2006/relationships/image" Target="../media/image1450.png"/><Relationship Id="rId19" Type="http://schemas.openxmlformats.org/officeDocument/2006/relationships/image" Target="../media/image21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430.png"/><Relationship Id="rId14" Type="http://schemas.openxmlformats.org/officeDocument/2006/relationships/image" Target="../media/image14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57.png"/><Relationship Id="rId18" Type="http://schemas.openxmlformats.org/officeDocument/2006/relationships/image" Target="../media/image29.png"/><Relationship Id="rId26" Type="http://schemas.openxmlformats.org/officeDocument/2006/relationships/oleObject" Target="../embeddings/oleObject20.bin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32.png"/><Relationship Id="rId34" Type="http://schemas.openxmlformats.org/officeDocument/2006/relationships/image" Target="../media/image33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56.png"/><Relationship Id="rId17" Type="http://schemas.openxmlformats.org/officeDocument/2006/relationships/image" Target="../media/image28.png"/><Relationship Id="rId25" Type="http://schemas.openxmlformats.org/officeDocument/2006/relationships/image" Target="../media/image20.wmf"/><Relationship Id="rId3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image" Target="../media/image5500.png"/><Relationship Id="rId24" Type="http://schemas.openxmlformats.org/officeDocument/2006/relationships/oleObject" Target="../embeddings/oleObject1210.bin"/><Relationship Id="rId32" Type="http://schemas.openxmlformats.org/officeDocument/2006/relationships/image" Target="../media/image89.png"/><Relationship Id="rId37" Type="http://schemas.openxmlformats.org/officeDocument/2006/relationships/image" Target="../media/image36.png"/><Relationship Id="rId5" Type="http://schemas.openxmlformats.org/officeDocument/2006/relationships/oleObject" Target="../embeddings/oleObject800.bin"/><Relationship Id="rId15" Type="http://schemas.openxmlformats.org/officeDocument/2006/relationships/image" Target="../media/image26.png"/><Relationship Id="rId23" Type="http://schemas.openxmlformats.org/officeDocument/2006/relationships/image" Target="../media/image20.wmf"/><Relationship Id="rId28" Type="http://schemas.openxmlformats.org/officeDocument/2006/relationships/oleObject" Target="../embeddings/oleObject1220.bin"/><Relationship Id="rId36" Type="http://schemas.openxmlformats.org/officeDocument/2006/relationships/image" Target="../media/image35.png"/><Relationship Id="rId10" Type="http://schemas.openxmlformats.org/officeDocument/2006/relationships/image" Target="../media/image510.wmf"/><Relationship Id="rId19" Type="http://schemas.openxmlformats.org/officeDocument/2006/relationships/image" Target="../media/image30.png"/><Relationship Id="rId31" Type="http://schemas.openxmlformats.org/officeDocument/2006/relationships/image" Target="../media/image88.png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00.bin"/><Relationship Id="rId14" Type="http://schemas.openxmlformats.org/officeDocument/2006/relationships/image" Target="../media/image58.png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1.wmf"/><Relationship Id="rId30" Type="http://schemas.openxmlformats.org/officeDocument/2006/relationships/image" Target="../media/image87.png"/><Relationship Id="rId35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57.png"/><Relationship Id="rId18" Type="http://schemas.openxmlformats.org/officeDocument/2006/relationships/image" Target="../media/image39.png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32.png"/><Relationship Id="rId34" Type="http://schemas.openxmlformats.org/officeDocument/2006/relationships/image" Target="../media/image33.pn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56.png"/><Relationship Id="rId17" Type="http://schemas.openxmlformats.org/officeDocument/2006/relationships/image" Target="../media/image38.png"/><Relationship Id="rId25" Type="http://schemas.openxmlformats.org/officeDocument/2006/relationships/image" Target="../media/image20.wmf"/><Relationship Id="rId3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image" Target="../media/image5500.png"/><Relationship Id="rId24" Type="http://schemas.openxmlformats.org/officeDocument/2006/relationships/oleObject" Target="../embeddings/oleObject1250.bin"/><Relationship Id="rId32" Type="http://schemas.openxmlformats.org/officeDocument/2006/relationships/image" Target="../media/image89.png"/><Relationship Id="rId37" Type="http://schemas.openxmlformats.org/officeDocument/2006/relationships/image" Target="../media/image40.png"/><Relationship Id="rId5" Type="http://schemas.openxmlformats.org/officeDocument/2006/relationships/oleObject" Target="../embeddings/oleObject800.bin"/><Relationship Id="rId15" Type="http://schemas.openxmlformats.org/officeDocument/2006/relationships/image" Target="../media/image26.png"/><Relationship Id="rId23" Type="http://schemas.openxmlformats.org/officeDocument/2006/relationships/image" Target="../media/image20.wmf"/><Relationship Id="rId28" Type="http://schemas.openxmlformats.org/officeDocument/2006/relationships/oleObject" Target="../embeddings/oleObject1260.bin"/><Relationship Id="rId36" Type="http://schemas.openxmlformats.org/officeDocument/2006/relationships/image" Target="../media/image35.png"/><Relationship Id="rId10" Type="http://schemas.openxmlformats.org/officeDocument/2006/relationships/image" Target="../media/image510.wmf"/><Relationship Id="rId19" Type="http://schemas.openxmlformats.org/officeDocument/2006/relationships/image" Target="../media/image30.png"/><Relationship Id="rId31" Type="http://schemas.openxmlformats.org/officeDocument/2006/relationships/image" Target="../media/image88.png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40.bin"/><Relationship Id="rId14" Type="http://schemas.openxmlformats.org/officeDocument/2006/relationships/image" Target="../media/image58.png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1.wmf"/><Relationship Id="rId30" Type="http://schemas.openxmlformats.org/officeDocument/2006/relationships/image" Target="../media/image87.png"/><Relationship Id="rId35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76.png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46.png"/><Relationship Id="rId7" Type="http://schemas.openxmlformats.org/officeDocument/2006/relationships/image" Target="../media/image41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png"/><Relationship Id="rId20" Type="http://schemas.openxmlformats.org/officeDocument/2006/relationships/image" Target="../media/image45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image" Target="../media/image690.pn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73.png"/><Relationship Id="rId23" Type="http://schemas.openxmlformats.org/officeDocument/2006/relationships/image" Target="../media/image48.png"/><Relationship Id="rId10" Type="http://schemas.openxmlformats.org/officeDocument/2006/relationships/image" Target="../media/image680.png"/><Relationship Id="rId19" Type="http://schemas.openxmlformats.org/officeDocument/2006/relationships/image" Target="../media/image44.png"/><Relationship Id="rId4" Type="http://schemas.openxmlformats.org/officeDocument/2006/relationships/image" Target="../media/image12.wmf"/><Relationship Id="rId9" Type="http://schemas.openxmlformats.org/officeDocument/2006/relationships/image" Target="../media/image670.png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76.png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46.png"/><Relationship Id="rId7" Type="http://schemas.openxmlformats.org/officeDocument/2006/relationships/image" Target="../media/image41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png"/><Relationship Id="rId20" Type="http://schemas.openxmlformats.org/officeDocument/2006/relationships/image" Target="../media/image45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11" Type="http://schemas.openxmlformats.org/officeDocument/2006/relationships/image" Target="../media/image690.png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73.png"/><Relationship Id="rId10" Type="http://schemas.openxmlformats.org/officeDocument/2006/relationships/image" Target="../media/image680.png"/><Relationship Id="rId19" Type="http://schemas.openxmlformats.org/officeDocument/2006/relationships/image" Target="../media/image44.png"/><Relationship Id="rId4" Type="http://schemas.openxmlformats.org/officeDocument/2006/relationships/image" Target="../media/image12.wmf"/><Relationship Id="rId9" Type="http://schemas.openxmlformats.org/officeDocument/2006/relationships/image" Target="../media/image670.png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5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1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91.png"/><Relationship Id="rId10" Type="http://schemas.openxmlformats.org/officeDocument/2006/relationships/image" Target="../media/image82.png"/><Relationship Id="rId4" Type="http://schemas.openxmlformats.org/officeDocument/2006/relationships/image" Target="../media/image72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110.png"/><Relationship Id="rId10" Type="http://schemas.openxmlformats.org/officeDocument/2006/relationships/image" Target="../media/image97.png"/><Relationship Id="rId4" Type="http://schemas.openxmlformats.org/officeDocument/2006/relationships/image" Target="../media/image109.png"/><Relationship Id="rId9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9.wmf"/><Relationship Id="rId5" Type="http://schemas.openxmlformats.org/officeDocument/2006/relationships/image" Target="../media/image47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228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96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310.png"/><Relationship Id="rId18" Type="http://schemas.openxmlformats.org/officeDocument/2006/relationships/image" Target="../media/image1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00.png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png"/><Relationship Id="rId20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image" Target="../media/image1290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010.png"/><Relationship Id="rId10" Type="http://schemas.openxmlformats.org/officeDocument/2006/relationships/image" Target="../media/image1280.png"/><Relationship Id="rId19" Type="http://schemas.openxmlformats.org/officeDocument/2006/relationships/image" Target="../media/image14.png"/><Relationship Id="rId4" Type="http://schemas.openxmlformats.org/officeDocument/2006/relationships/image" Target="../media/image12.wmf"/><Relationship Id="rId9" Type="http://schemas.openxmlformats.org/officeDocument/2006/relationships/image" Target="../media/image1270.png"/><Relationship Id="rId14" Type="http://schemas.openxmlformats.org/officeDocument/2006/relationships/image" Target="../media/image1320.png"/></Relationships>
</file>

<file path=ppt/slides/_rels/slide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51.png"/><Relationship Id="rId2" Type="http://schemas.openxmlformats.org/officeDocument/2006/relationships/notesSlide" Target="../notesSlides/notesSlide6.xml"/><Relationship Id="rId20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240.png"/><Relationship Id="rId19" Type="http://schemas.openxmlformats.org/officeDocument/2006/relationships/image" Target="../media/image931.png"/><Relationship Id="rId22" Type="http://schemas.openxmlformats.org/officeDocument/2006/relationships/image" Target="../media/image9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422759" y="6450327"/>
            <a:ext cx="497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21598" y="6217708"/>
            <a:ext cx="307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348815" y="6476673"/>
            <a:ext cx="70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://github.com/amelcharolinesgn2/IoT_simulator-mqtt-NodeRed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3138827" y="3783967"/>
            <a:ext cx="5287688" cy="52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</a:rPr>
              <a:t>Chapter </a:t>
            </a:r>
            <a:r>
              <a:rPr lang="en-US" b="1" dirty="0" smtClean="0">
                <a:solidFill>
                  <a:srgbClr val="002060"/>
                </a:solidFill>
              </a:rPr>
              <a:t>4: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645200" y="42412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B0F0"/>
                </a:solidFill>
              </a:rPr>
              <a:t>Tips for Deep Learning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8890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8866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2482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1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2505547" y="4354674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4398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400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4408669" y="425305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9685636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5636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9658648" y="4099269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8648" y="4099269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橢圓 21"/>
          <p:cNvSpPr/>
          <p:nvPr/>
        </p:nvSpPr>
        <p:spPr>
          <a:xfrm>
            <a:off x="6806464" y="216992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819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845626" y="425305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9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582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65" idx="6"/>
            <a:endCxn id="24" idx="2"/>
          </p:cNvCxnSpPr>
          <p:nvPr/>
        </p:nvCxnSpPr>
        <p:spPr>
          <a:xfrm flipV="1">
            <a:off x="4972670" y="4540136"/>
            <a:ext cx="1872956" cy="1072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66" idx="2"/>
          </p:cNvCxnSpPr>
          <p:nvPr/>
        </p:nvCxnSpPr>
        <p:spPr>
          <a:xfrm>
            <a:off x="4992118" y="5612912"/>
            <a:ext cx="1853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6"/>
            <a:endCxn id="22" idx="2"/>
          </p:cNvCxnSpPr>
          <p:nvPr/>
        </p:nvCxnSpPr>
        <p:spPr>
          <a:xfrm flipV="1">
            <a:off x="4975012" y="2457004"/>
            <a:ext cx="1831452" cy="1025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4972670" y="2457005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2" idx="6"/>
            <a:endCxn id="24" idx="2"/>
          </p:cNvCxnSpPr>
          <p:nvPr/>
        </p:nvCxnSpPr>
        <p:spPr>
          <a:xfrm>
            <a:off x="4972670" y="2457005"/>
            <a:ext cx="1872956" cy="2083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3" idx="6"/>
            <a:endCxn id="24" idx="2"/>
          </p:cNvCxnSpPr>
          <p:nvPr/>
        </p:nvCxnSpPr>
        <p:spPr>
          <a:xfrm>
            <a:off x="4975012" y="3482457"/>
            <a:ext cx="1870614" cy="1057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4" idx="6"/>
            <a:endCxn id="22" idx="2"/>
          </p:cNvCxnSpPr>
          <p:nvPr/>
        </p:nvCxnSpPr>
        <p:spPr>
          <a:xfrm flipV="1">
            <a:off x="4982828" y="2457003"/>
            <a:ext cx="1823637" cy="2083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4" idx="6"/>
            <a:endCxn id="23" idx="2"/>
          </p:cNvCxnSpPr>
          <p:nvPr/>
        </p:nvCxnSpPr>
        <p:spPr>
          <a:xfrm flipV="1">
            <a:off x="4982828" y="3498569"/>
            <a:ext cx="1836691" cy="1041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2820802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2825564" y="3482457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9" idx="3"/>
            <a:endCxn id="65" idx="2"/>
          </p:cNvCxnSpPr>
          <p:nvPr/>
        </p:nvCxnSpPr>
        <p:spPr>
          <a:xfrm>
            <a:off x="2825564" y="3486026"/>
            <a:ext cx="1572948" cy="2126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2881786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2848448" y="3482457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8" idx="3"/>
            <a:endCxn id="65" idx="2"/>
          </p:cNvCxnSpPr>
          <p:nvPr/>
        </p:nvCxnSpPr>
        <p:spPr>
          <a:xfrm>
            <a:off x="2848448" y="4608974"/>
            <a:ext cx="1550065" cy="1003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2" idx="6"/>
          </p:cNvCxnSpPr>
          <p:nvPr/>
        </p:nvCxnSpPr>
        <p:spPr>
          <a:xfrm>
            <a:off x="7380622" y="2457004"/>
            <a:ext cx="1165922" cy="1149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7393676" y="3498570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7393676" y="3498570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2" idx="6"/>
          </p:cNvCxnSpPr>
          <p:nvPr/>
        </p:nvCxnSpPr>
        <p:spPr>
          <a:xfrm>
            <a:off x="7380622" y="2457004"/>
            <a:ext cx="1168264" cy="1927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24" idx="6"/>
          </p:cNvCxnSpPr>
          <p:nvPr/>
        </p:nvCxnSpPr>
        <p:spPr>
          <a:xfrm flipV="1">
            <a:off x="7419784" y="3606331"/>
            <a:ext cx="1126760" cy="933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4" idx="6"/>
          </p:cNvCxnSpPr>
          <p:nvPr/>
        </p:nvCxnSpPr>
        <p:spPr>
          <a:xfrm flipV="1">
            <a:off x="7419784" y="4384901"/>
            <a:ext cx="1129102" cy="155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4398512" y="532583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6845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單箭頭接點 100"/>
          <p:cNvCxnSpPr>
            <a:stCxn id="8" idx="3"/>
            <a:endCxn id="14" idx="2"/>
          </p:cNvCxnSpPr>
          <p:nvPr/>
        </p:nvCxnSpPr>
        <p:spPr>
          <a:xfrm flipV="1">
            <a:off x="2848447" y="4540135"/>
            <a:ext cx="1560222" cy="68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9" idx="3"/>
            <a:endCxn id="14" idx="2"/>
          </p:cNvCxnSpPr>
          <p:nvPr/>
        </p:nvCxnSpPr>
        <p:spPr>
          <a:xfrm>
            <a:off x="2825565" y="3486025"/>
            <a:ext cx="1583105" cy="1054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65" idx="6"/>
            <a:endCxn id="23" idx="2"/>
          </p:cNvCxnSpPr>
          <p:nvPr/>
        </p:nvCxnSpPr>
        <p:spPr>
          <a:xfrm flipV="1">
            <a:off x="4972670" y="3498570"/>
            <a:ext cx="1846848" cy="2114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5" idx="6"/>
            <a:endCxn id="22" idx="2"/>
          </p:cNvCxnSpPr>
          <p:nvPr/>
        </p:nvCxnSpPr>
        <p:spPr>
          <a:xfrm flipV="1">
            <a:off x="4972670" y="2457004"/>
            <a:ext cx="1833794" cy="3155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66" idx="2"/>
          </p:cNvCxnSpPr>
          <p:nvPr/>
        </p:nvCxnSpPr>
        <p:spPr>
          <a:xfrm>
            <a:off x="4988066" y="4536454"/>
            <a:ext cx="1857560" cy="107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4" idx="6"/>
            <a:endCxn id="24" idx="2"/>
          </p:cNvCxnSpPr>
          <p:nvPr/>
        </p:nvCxnSpPr>
        <p:spPr>
          <a:xfrm>
            <a:off x="4982828" y="4540135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4972671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4992119" y="2457003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4975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4972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7419785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7419785" y="3607318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446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4671047" y="22687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4453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4678002" y="3306767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4446711" y="4663840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4671047" y="437676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4453666" y="572523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flipV="1">
            <a:off x="4678002" y="5438161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6883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7108087" y="5438327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>
            <a:off x="6905631" y="4641749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7129967" y="4354674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6854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7079250" y="3317193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6861618" y="253418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7085954" y="2247111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4795874" y="4581583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4788972" y="5679829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7256989" y="198446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7266702" y="401020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7799254" y="19181"/>
            <a:ext cx="2709950" cy="2809363"/>
            <a:chOff x="6200673" y="3815455"/>
            <a:chExt cx="2709950" cy="2809363"/>
          </a:xfrm>
        </p:grpSpPr>
        <p:cxnSp>
          <p:nvCxnSpPr>
            <p:cNvPr id="78" name="直線單箭頭接點 77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線接點 81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直線接點 85"/>
          <p:cNvCxnSpPr/>
          <p:nvPr/>
        </p:nvCxnSpPr>
        <p:spPr>
          <a:xfrm flipH="1">
            <a:off x="4499385" y="2268726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>
            <a:off x="4491109" y="3306566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6907110" y="3314332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>
            <a:off x="6958100" y="5431484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8890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8866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2482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1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2505547" y="4354674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4398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400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9685636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5636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9658648" y="4099269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8648" y="4099269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橢圓 22"/>
          <p:cNvSpPr/>
          <p:nvPr/>
        </p:nvSpPr>
        <p:spPr>
          <a:xfrm>
            <a:off x="6819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579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582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4972670" y="2457005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2820802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2825564" y="3482457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2881786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2848448" y="3482457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7393676" y="3498570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7393676" y="3498570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6845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單箭頭接點 123"/>
          <p:cNvCxnSpPr/>
          <p:nvPr/>
        </p:nvCxnSpPr>
        <p:spPr>
          <a:xfrm>
            <a:off x="4972671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4975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4972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7419785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7419785" y="3607318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4446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4671047" y="22687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4453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4678002" y="3306767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6883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7108087" y="5438327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6854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7079250" y="3317193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3047925" y="1501737"/>
            <a:ext cx="38608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Thinner linear network</a:t>
            </a:r>
            <a:endParaRPr lang="zh-TW" altLang="en-US" sz="2800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4499385" y="2268726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>
            <a:off x="4491109" y="3306566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>
            <a:off x="6907110" y="3314332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>
            <a:off x="6958100" y="5431484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圖說文字 14"/>
          <p:cNvSpPr/>
          <p:nvPr/>
        </p:nvSpPr>
        <p:spPr>
          <a:xfrm>
            <a:off x="3068169" y="4910176"/>
            <a:ext cx="2862430" cy="1016000"/>
          </a:xfrm>
          <a:prstGeom prst="wedgeRectCallout">
            <a:avLst>
              <a:gd name="adj1" fmla="val -27942"/>
              <a:gd name="adj2" fmla="val -1375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Do not have smaller gradients</a:t>
            </a:r>
            <a:endParaRPr lang="zh-TW" altLang="en-US" sz="2800" dirty="0"/>
          </a:p>
        </p:txBody>
      </p:sp>
      <p:grpSp>
        <p:nvGrpSpPr>
          <p:cNvPr id="45" name="群組 44"/>
          <p:cNvGrpSpPr/>
          <p:nvPr/>
        </p:nvGrpSpPr>
        <p:grpSpPr>
          <a:xfrm>
            <a:off x="7799254" y="19181"/>
            <a:ext cx="2709950" cy="2809363"/>
            <a:chOff x="6200673" y="3815455"/>
            <a:chExt cx="2709950" cy="2809363"/>
          </a:xfrm>
        </p:grpSpPr>
        <p:cxnSp>
          <p:nvCxnSpPr>
            <p:cNvPr id="46" name="直線單箭頭接點 45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接點 53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34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r>
              <a:rPr lang="en-US" altLang="zh-TW" dirty="0"/>
              <a:t> - variant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2623160" y="2138131"/>
            <a:ext cx="3065937" cy="3267845"/>
            <a:chOff x="7326642" y="417698"/>
            <a:chExt cx="3065937" cy="3267845"/>
          </a:xfrm>
        </p:grpSpPr>
        <p:grpSp>
          <p:nvGrpSpPr>
            <p:cNvPr id="5" name="群組 4"/>
            <p:cNvGrpSpPr/>
            <p:nvPr/>
          </p:nvGrpSpPr>
          <p:grpSpPr>
            <a:xfrm>
              <a:off x="7326642" y="876180"/>
              <a:ext cx="3065937" cy="2809363"/>
              <a:chOff x="5844686" y="3815455"/>
              <a:chExt cx="3065937" cy="2809363"/>
            </a:xfrm>
          </p:grpSpPr>
          <p:cxnSp>
            <p:nvCxnSpPr>
              <p:cNvPr id="7" name="直線單箭頭接點 6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8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線接點 10"/>
              <p:cNvCxnSpPr/>
              <p:nvPr/>
            </p:nvCxnSpPr>
            <p:spPr>
              <a:xfrm flipV="1">
                <a:off x="6200673" y="5708803"/>
                <a:ext cx="1265453" cy="33385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5844686" y="6082863"/>
                    <a:ext cx="137473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=0.01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686" y="6082863"/>
                    <a:ext cx="1374735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2212" r="-265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7926576" y="417698"/>
                  <a:ext cx="19864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𝐿𝑒𝑎𝑘𝑦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6576" y="417698"/>
                  <a:ext cx="1986441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6449769" y="2168302"/>
            <a:ext cx="3053828" cy="3328700"/>
            <a:chOff x="7434636" y="356843"/>
            <a:chExt cx="3053828" cy="3328700"/>
          </a:xfrm>
        </p:grpSpPr>
        <p:grpSp>
          <p:nvGrpSpPr>
            <p:cNvPr id="16" name="群組 15"/>
            <p:cNvGrpSpPr/>
            <p:nvPr/>
          </p:nvGrpSpPr>
          <p:grpSpPr>
            <a:xfrm>
              <a:off x="7434636" y="876180"/>
              <a:ext cx="2957943" cy="2809363"/>
              <a:chOff x="5952680" y="3815455"/>
              <a:chExt cx="2957943" cy="2809363"/>
            </a:xfrm>
          </p:grpSpPr>
          <p:cxnSp>
            <p:nvCxnSpPr>
              <p:cNvPr id="18" name="直線單箭頭接點 17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接點 21"/>
              <p:cNvCxnSpPr/>
              <p:nvPr/>
            </p:nvCxnSpPr>
            <p:spPr>
              <a:xfrm flipV="1">
                <a:off x="6200673" y="5708803"/>
                <a:ext cx="1265453" cy="33385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5952680" y="6055863"/>
                    <a:ext cx="98680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" name="文字方塊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680" y="6055863"/>
                    <a:ext cx="986809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3704" r="-30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7599083" y="356843"/>
                  <a:ext cx="288938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𝑃𝑎𝑟𝑎𝑚𝑒𝑡𝑟𝑖𝑐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083" y="356843"/>
                  <a:ext cx="2889381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文字方塊 25"/>
          <p:cNvSpPr txBox="1"/>
          <p:nvPr/>
        </p:nvSpPr>
        <p:spPr>
          <a:xfrm>
            <a:off x="6614216" y="5758282"/>
            <a:ext cx="272233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altLang="zh-TW" sz="2400" dirty="0"/>
              <a:t>α</a:t>
            </a:r>
            <a:r>
              <a:rPr lang="en-US" altLang="zh-TW" sz="2400" dirty="0"/>
              <a:t> also learned by gradient descent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348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/>
          <p:cNvSpPr/>
          <p:nvPr/>
        </p:nvSpPr>
        <p:spPr>
          <a:xfrm>
            <a:off x="7923240" y="2520594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橢圓 225"/>
          <p:cNvSpPr/>
          <p:nvPr/>
        </p:nvSpPr>
        <p:spPr>
          <a:xfrm>
            <a:off x="7803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橢圓 226"/>
          <p:cNvSpPr/>
          <p:nvPr/>
        </p:nvSpPr>
        <p:spPr>
          <a:xfrm>
            <a:off x="7794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4101046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橢圓 224"/>
          <p:cNvSpPr/>
          <p:nvPr/>
        </p:nvSpPr>
        <p:spPr>
          <a:xfrm>
            <a:off x="3979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橢圓 223"/>
          <p:cNvSpPr/>
          <p:nvPr/>
        </p:nvSpPr>
        <p:spPr>
          <a:xfrm>
            <a:off x="3970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9831181" y="2877443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6010956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2010913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Learnable activation function </a:t>
            </a:r>
            <a:r>
              <a:rPr lang="en-US" altLang="zh-TW" sz="1800" dirty="0">
                <a:solidFill>
                  <a:srgbClr val="0000FF"/>
                </a:solidFill>
              </a:rPr>
              <a:t>[Ian J. </a:t>
            </a:r>
            <a:r>
              <a:rPr lang="en-US" altLang="zh-TW" sz="1800" dirty="0" err="1">
                <a:solidFill>
                  <a:srgbClr val="0000FF"/>
                </a:solidFill>
              </a:rPr>
              <a:t>Goodfellow</a:t>
            </a:r>
            <a:r>
              <a:rPr lang="en-US" altLang="zh-TW" sz="1800" dirty="0">
                <a:solidFill>
                  <a:srgbClr val="0000FF"/>
                </a:solidFill>
              </a:rPr>
              <a:t>, ICML’13]</a:t>
            </a:r>
            <a:endParaRPr lang="zh-TW" altLang="en-US" sz="1800" dirty="0">
              <a:solidFill>
                <a:srgbClr val="0000FF"/>
              </a:solidFill>
            </a:endParaRPr>
          </a:p>
          <a:p>
            <a:endParaRPr lang="en-US" altLang="zh-TW" dirty="0"/>
          </a:p>
        </p:txBody>
      </p:sp>
      <p:sp>
        <p:nvSpPr>
          <p:cNvPr id="8" name="橢圓 7"/>
          <p:cNvSpPr/>
          <p:nvPr/>
        </p:nvSpPr>
        <p:spPr>
          <a:xfrm>
            <a:off x="5003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75" name="群組 74"/>
          <p:cNvGrpSpPr/>
          <p:nvPr/>
        </p:nvGrpSpPr>
        <p:grpSpPr>
          <a:xfrm>
            <a:off x="2053187" y="3388339"/>
            <a:ext cx="342900" cy="461962"/>
            <a:chOff x="600453" y="3988847"/>
            <a:chExt cx="342900" cy="461962"/>
          </a:xfrm>
        </p:grpSpPr>
        <p:sp>
          <p:nvSpPr>
            <p:cNvPr id="30" name="矩形 29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3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群組 75"/>
          <p:cNvGrpSpPr/>
          <p:nvPr/>
        </p:nvGrpSpPr>
        <p:grpSpPr>
          <a:xfrm>
            <a:off x="2055452" y="4238062"/>
            <a:ext cx="376238" cy="461963"/>
            <a:chOff x="594635" y="4571576"/>
            <a:chExt cx="376238" cy="461963"/>
          </a:xfrm>
        </p:grpSpPr>
        <p:sp>
          <p:nvSpPr>
            <p:cNvPr id="29" name="矩形 28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3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文字方塊 34"/>
          <p:cNvSpPr txBox="1"/>
          <p:nvPr/>
        </p:nvSpPr>
        <p:spPr>
          <a:xfrm>
            <a:off x="1668282" y="273447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52" name="橢圓 51"/>
          <p:cNvSpPr/>
          <p:nvPr/>
        </p:nvSpPr>
        <p:spPr>
          <a:xfrm>
            <a:off x="5011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85" name="群組 84"/>
          <p:cNvGrpSpPr/>
          <p:nvPr/>
        </p:nvGrpSpPr>
        <p:grpSpPr>
          <a:xfrm>
            <a:off x="3501455" y="2531732"/>
            <a:ext cx="926032" cy="523220"/>
            <a:chOff x="3518823" y="2481252"/>
            <a:chExt cx="926032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4206008" y="2571873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08" y="2571873"/>
                  <a:ext cx="2388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線單箭頭接點 82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3512988" y="3397713"/>
            <a:ext cx="926169" cy="523220"/>
            <a:chOff x="3518823" y="2481252"/>
            <a:chExt cx="926169" cy="523220"/>
          </a:xfrm>
        </p:grpSpPr>
        <p:grpSp>
          <p:nvGrpSpPr>
            <p:cNvPr id="87" name="群組 86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4206145" y="2546534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145" y="2546534"/>
                  <a:ext cx="23884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線單箭頭接點 88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3511968" y="4263694"/>
            <a:ext cx="1155650" cy="523220"/>
            <a:chOff x="3518823" y="2481252"/>
            <a:chExt cx="1155650" cy="523220"/>
          </a:xfrm>
        </p:grpSpPr>
        <p:grpSp>
          <p:nvGrpSpPr>
            <p:cNvPr id="93" name="群組 92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p:cxnSp>
          <p:nvCxnSpPr>
            <p:cNvPr id="95" name="直線單箭頭接點 94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4206396" y="2533432"/>
                  <a:ext cx="46807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396" y="2533432"/>
                  <a:ext cx="46807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群組 97"/>
          <p:cNvGrpSpPr/>
          <p:nvPr/>
        </p:nvGrpSpPr>
        <p:grpSpPr>
          <a:xfrm>
            <a:off x="3510148" y="5205858"/>
            <a:ext cx="926032" cy="523220"/>
            <a:chOff x="3518823" y="2481252"/>
            <a:chExt cx="926032" cy="523220"/>
          </a:xfrm>
        </p:grpSpPr>
        <p:grpSp>
          <p:nvGrpSpPr>
            <p:cNvPr id="99" name="群組 98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文字方塊 102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4206008" y="2545696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08" y="2545696"/>
                  <a:ext cx="23884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單箭頭接點 100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6069039" y="3036457"/>
                <a:ext cx="238847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039" y="3036457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6055979" y="4847629"/>
                <a:ext cx="238847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979" y="4847629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橢圓 105"/>
          <p:cNvSpPr/>
          <p:nvPr/>
        </p:nvSpPr>
        <p:spPr>
          <a:xfrm>
            <a:off x="8839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sp>
        <p:nvSpPr>
          <p:cNvPr id="107" name="橢圓 106"/>
          <p:cNvSpPr/>
          <p:nvPr/>
        </p:nvSpPr>
        <p:spPr>
          <a:xfrm>
            <a:off x="8847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7337804" y="2531732"/>
            <a:ext cx="862776" cy="523220"/>
            <a:chOff x="3518823" y="2481252"/>
            <a:chExt cx="862776" cy="523220"/>
          </a:xfrm>
        </p:grpSpPr>
        <p:grpSp>
          <p:nvGrpSpPr>
            <p:cNvPr id="109" name="群組 108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文字方塊 112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3810" r="-26190" b="-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線單箭頭接點 110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/>
          <p:cNvGrpSpPr/>
          <p:nvPr/>
        </p:nvGrpSpPr>
        <p:grpSpPr>
          <a:xfrm>
            <a:off x="7349336" y="3397713"/>
            <a:ext cx="862776" cy="523220"/>
            <a:chOff x="3518823" y="2481252"/>
            <a:chExt cx="862776" cy="523220"/>
          </a:xfrm>
        </p:grpSpPr>
        <p:grpSp>
          <p:nvGrpSpPr>
            <p:cNvPr id="115" name="群組 114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文字方塊 118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6190" r="-23810" b="-15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線單箭頭接點 116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7348317" y="4263694"/>
            <a:ext cx="862776" cy="523220"/>
            <a:chOff x="3518823" y="2481252"/>
            <a:chExt cx="862776" cy="523220"/>
          </a:xfrm>
        </p:grpSpPr>
        <p:grpSp>
          <p:nvGrpSpPr>
            <p:cNvPr id="121" name="群組 120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文字方塊 124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6190" r="-23810" b="-15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線單箭頭接點 122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群組 125"/>
          <p:cNvGrpSpPr/>
          <p:nvPr/>
        </p:nvGrpSpPr>
        <p:grpSpPr>
          <a:xfrm>
            <a:off x="7346497" y="5205858"/>
            <a:ext cx="877290" cy="523220"/>
            <a:chOff x="3518823" y="2481252"/>
            <a:chExt cx="877290" cy="523220"/>
          </a:xfrm>
        </p:grpSpPr>
        <p:grpSp>
          <p:nvGrpSpPr>
            <p:cNvPr id="127" name="群組 126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文字方塊 130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4157266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266" y="2545696"/>
                  <a:ext cx="238847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6190" r="-23810" b="-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9931132" y="3064687"/>
                <a:ext cx="238848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132" y="3064687"/>
                <a:ext cx="238848" cy="369332"/>
              </a:xfrm>
              <a:prstGeom prst="rect">
                <a:avLst/>
              </a:prstGeom>
              <a:blipFill>
                <a:blip r:embed="rId18"/>
                <a:stretch>
                  <a:fillRect l="-23810" r="-26190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/>
              <p:cNvSpPr txBox="1"/>
              <p:nvPr/>
            </p:nvSpPr>
            <p:spPr>
              <a:xfrm>
                <a:off x="9934778" y="4878525"/>
                <a:ext cx="238848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3" name="文字方塊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778" y="4878525"/>
                <a:ext cx="238848" cy="369332"/>
              </a:xfrm>
              <a:prstGeom prst="rect">
                <a:avLst/>
              </a:prstGeom>
              <a:blipFill>
                <a:blip r:embed="rId19"/>
                <a:stretch>
                  <a:fillRect l="-26190" r="-2381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線單箭頭接點 143"/>
          <p:cNvCxnSpPr/>
          <p:nvPr/>
        </p:nvCxnSpPr>
        <p:spPr>
          <a:xfrm>
            <a:off x="5817227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5826224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/>
          <p:nvPr/>
        </p:nvCxnSpPr>
        <p:spPr>
          <a:xfrm>
            <a:off x="9660737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>
            <a:off x="9669734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endCxn id="11" idx="1"/>
          </p:cNvCxnSpPr>
          <p:nvPr/>
        </p:nvCxnSpPr>
        <p:spPr>
          <a:xfrm flipV="1">
            <a:off x="2362677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31" idx="3"/>
            <a:endCxn id="91" idx="1"/>
          </p:cNvCxnSpPr>
          <p:nvPr/>
        </p:nvCxnSpPr>
        <p:spPr>
          <a:xfrm>
            <a:off x="2391325" y="3619321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30" idx="3"/>
            <a:endCxn id="96" idx="1"/>
          </p:cNvCxnSpPr>
          <p:nvPr/>
        </p:nvCxnSpPr>
        <p:spPr>
          <a:xfrm>
            <a:off x="2396088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30" idx="3"/>
            <a:endCxn id="103" idx="1"/>
          </p:cNvCxnSpPr>
          <p:nvPr/>
        </p:nvCxnSpPr>
        <p:spPr>
          <a:xfrm>
            <a:off x="2396088" y="3655040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32" idx="3"/>
            <a:endCxn id="11" idx="1"/>
          </p:cNvCxnSpPr>
          <p:nvPr/>
        </p:nvCxnSpPr>
        <p:spPr>
          <a:xfrm flipV="1">
            <a:off x="2431691" y="2805936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32" idx="3"/>
            <a:endCxn id="90" idx="1"/>
          </p:cNvCxnSpPr>
          <p:nvPr/>
        </p:nvCxnSpPr>
        <p:spPr>
          <a:xfrm flipV="1">
            <a:off x="2431691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32" idx="3"/>
            <a:endCxn id="102" idx="1"/>
          </p:cNvCxnSpPr>
          <p:nvPr/>
        </p:nvCxnSpPr>
        <p:spPr>
          <a:xfrm>
            <a:off x="2431690" y="4469043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32" idx="3"/>
            <a:endCxn id="96" idx="1"/>
          </p:cNvCxnSpPr>
          <p:nvPr/>
        </p:nvCxnSpPr>
        <p:spPr>
          <a:xfrm>
            <a:off x="2431690" y="4469043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04" idx="3"/>
          </p:cNvCxnSpPr>
          <p:nvPr/>
        </p:nvCxnSpPr>
        <p:spPr>
          <a:xfrm flipV="1">
            <a:off x="6307886" y="2802303"/>
            <a:ext cx="1003733" cy="418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04" idx="3"/>
          </p:cNvCxnSpPr>
          <p:nvPr/>
        </p:nvCxnSpPr>
        <p:spPr>
          <a:xfrm>
            <a:off x="6307886" y="3221124"/>
            <a:ext cx="1026797" cy="434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04" idx="3"/>
          </p:cNvCxnSpPr>
          <p:nvPr/>
        </p:nvCxnSpPr>
        <p:spPr>
          <a:xfrm>
            <a:off x="6307885" y="3221124"/>
            <a:ext cx="1014246" cy="1313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04" idx="3"/>
          </p:cNvCxnSpPr>
          <p:nvPr/>
        </p:nvCxnSpPr>
        <p:spPr>
          <a:xfrm>
            <a:off x="6307885" y="3221123"/>
            <a:ext cx="1023958" cy="2242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105" idx="3"/>
          </p:cNvCxnSpPr>
          <p:nvPr/>
        </p:nvCxnSpPr>
        <p:spPr>
          <a:xfrm flipV="1">
            <a:off x="6294826" y="2802303"/>
            <a:ext cx="1016793" cy="2229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>
            <a:stCxn id="105" idx="3"/>
          </p:cNvCxnSpPr>
          <p:nvPr/>
        </p:nvCxnSpPr>
        <p:spPr>
          <a:xfrm flipV="1">
            <a:off x="6294826" y="3668283"/>
            <a:ext cx="1028325" cy="1364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05" idx="3"/>
          </p:cNvCxnSpPr>
          <p:nvPr/>
        </p:nvCxnSpPr>
        <p:spPr>
          <a:xfrm>
            <a:off x="6294825" y="5032296"/>
            <a:ext cx="1025486" cy="444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>
            <a:stCxn id="105" idx="3"/>
          </p:cNvCxnSpPr>
          <p:nvPr/>
        </p:nvCxnSpPr>
        <p:spPr>
          <a:xfrm flipV="1">
            <a:off x="6294825" y="4534265"/>
            <a:ext cx="1027306" cy="498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stCxn id="110" idx="3"/>
            <a:endCxn id="106" idx="2"/>
          </p:cNvCxnSpPr>
          <p:nvPr/>
        </p:nvCxnSpPr>
        <p:spPr>
          <a:xfrm>
            <a:off x="8200580" y="2780843"/>
            <a:ext cx="638956" cy="442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>
            <a:endCxn id="106" idx="2"/>
          </p:cNvCxnSpPr>
          <p:nvPr/>
        </p:nvCxnSpPr>
        <p:spPr>
          <a:xfrm flipV="1">
            <a:off x="8303198" y="3222888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>
            <a:endCxn id="107" idx="2"/>
          </p:cNvCxnSpPr>
          <p:nvPr/>
        </p:nvCxnSpPr>
        <p:spPr>
          <a:xfrm>
            <a:off x="8323988" y="4557558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208"/>
          <p:cNvCxnSpPr>
            <a:stCxn id="128" idx="3"/>
            <a:endCxn id="107" idx="2"/>
          </p:cNvCxnSpPr>
          <p:nvPr/>
        </p:nvCxnSpPr>
        <p:spPr>
          <a:xfrm flipV="1">
            <a:off x="8223788" y="5049442"/>
            <a:ext cx="623603" cy="405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>
            <a:off x="4502821" y="2792923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/>
          <p:nvPr/>
        </p:nvCxnSpPr>
        <p:spPr>
          <a:xfrm flipV="1">
            <a:off x="4468669" y="3232820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/>
          <p:cNvCxnSpPr/>
          <p:nvPr/>
        </p:nvCxnSpPr>
        <p:spPr>
          <a:xfrm>
            <a:off x="4489459" y="4567490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/>
          <p:cNvCxnSpPr/>
          <p:nvPr/>
        </p:nvCxnSpPr>
        <p:spPr>
          <a:xfrm flipV="1">
            <a:off x="4511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941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/>
              <a:t>ReLU</a:t>
            </a:r>
            <a:r>
              <a:rPr lang="en-US" altLang="zh-TW" sz="2800" dirty="0"/>
              <a:t> is a 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  <p:sp>
        <p:nvSpPr>
          <p:cNvPr id="145" name="矩形 144"/>
          <p:cNvSpPr/>
          <p:nvPr/>
        </p:nvSpPr>
        <p:spPr>
          <a:xfrm>
            <a:off x="2555330" y="5997408"/>
            <a:ext cx="73794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You can have more than 2 elements in a group.</a:t>
            </a:r>
          </a:p>
        </p:txBody>
      </p:sp>
      <p:sp>
        <p:nvSpPr>
          <p:cNvPr id="4" name="矩形 3"/>
          <p:cNvSpPr/>
          <p:nvPr/>
        </p:nvSpPr>
        <p:spPr>
          <a:xfrm>
            <a:off x="3998598" y="2539841"/>
            <a:ext cx="1881191" cy="1332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744743" y="2440971"/>
            <a:ext cx="113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neuron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226" grpId="0" animBg="1"/>
      <p:bldP spid="227" grpId="0" animBg="1"/>
      <p:bldP spid="140" grpId="0" animBg="1"/>
      <p:bldP spid="225" grpId="0" animBg="1"/>
      <p:bldP spid="224" grpId="0" animBg="1"/>
      <p:bldP spid="143" grpId="0" animBg="1"/>
      <p:bldP spid="141" grpId="0" animBg="1"/>
      <p:bldP spid="139" grpId="0" animBg="1"/>
      <p:bldP spid="8" grpId="0" animBg="1"/>
      <p:bldP spid="35" grpId="0"/>
      <p:bldP spid="52" grpId="0" animBg="1"/>
      <p:bldP spid="104" grpId="0" animBg="1"/>
      <p:bldP spid="105" grpId="0" animBg="1"/>
      <p:bldP spid="106" grpId="0" animBg="1"/>
      <p:bldP spid="107" grpId="0" animBg="1"/>
      <p:bldP spid="132" grpId="0" animBg="1"/>
      <p:bldP spid="133" grpId="0" animBg="1"/>
      <p:bldP spid="145" grpId="0" animBg="1"/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endParaRPr lang="zh-TW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5608242" y="1556468"/>
            <a:ext cx="4676536" cy="2352826"/>
            <a:chOff x="116454" y="2497936"/>
            <a:chExt cx="4676536" cy="2352826"/>
          </a:xfrm>
        </p:grpSpPr>
        <p:sp>
          <p:nvSpPr>
            <p:cNvPr id="6" name="橢圓 5"/>
            <p:cNvSpPr/>
            <p:nvPr/>
          </p:nvSpPr>
          <p:spPr>
            <a:xfrm>
              <a:off x="2446782" y="2497936"/>
              <a:ext cx="671512" cy="14071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912" y="3373624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79187" y="2935808"/>
              <a:ext cx="840932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Max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29187" y="3469485"/>
              <a:ext cx="342900" cy="357004"/>
              <a:chOff x="600453" y="4069993"/>
              <a:chExt cx="342900" cy="3570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39400" y="4069993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174" name="方程式" r:id="rId3" imgW="126720" imgH="139680" progId="Equation.3">
                          <p:embed/>
                        </p:oleObj>
                      </mc:Choice>
                      <mc:Fallback>
                        <p:oleObj name="方程式" r:id="rId3" imgW="126720" imgH="139680" progId="Equation.3">
                          <p:embed/>
                          <p:pic>
                            <p:nvPicPr>
                              <p:cNvPr id="1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9400" y="4069993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6607142"/>
                      </p:ext>
                    </p:extLst>
                  </p:nvPr>
                </p:nvGraphicFramePr>
                <p:xfrm>
                  <a:off x="613152" y="3988847"/>
                  <a:ext cx="325438" cy="4619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58" name="方程式" r:id="rId5" imgW="152280" imgH="215640" progId="Equation.3">
                          <p:embed/>
                        </p:oleObj>
                      </mc:Choice>
                      <mc:Fallback>
                        <p:oleObj name="方程式" r:id="rId5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3152" y="3988847"/>
                                <a:ext cx="325438" cy="46196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3" name="群組 12"/>
            <p:cNvGrpSpPr/>
            <p:nvPr/>
          </p:nvGrpSpPr>
          <p:grpSpPr>
            <a:xfrm>
              <a:off x="531452" y="4319668"/>
              <a:ext cx="342900" cy="352425"/>
              <a:chOff x="594635" y="4653183"/>
              <a:chExt cx="342900" cy="3524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86445" y="4653183"/>
                  <a:ext cx="188913" cy="352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175" name="方程式" r:id="rId7" imgW="88560" imgH="164880" progId="Equation.3">
                          <p:embed/>
                        </p:oleObj>
                      </mc:Choice>
                      <mc:Fallback>
                        <p:oleObj name="方程式" r:id="rId7" imgW="88560" imgH="164880" progId="Equation.3">
                          <p:embed/>
                          <p:pic>
                            <p:nvPicPr>
                              <p:cNvPr id="15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6445" y="4653183"/>
                                <a:ext cx="188913" cy="3524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97357816"/>
                      </p:ext>
                    </p:extLst>
                  </p:nvPr>
                </p:nvGraphicFramePr>
                <p:xfrm>
                  <a:off x="647192" y="4641200"/>
                  <a:ext cx="269875" cy="3794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79" name="方程式" r:id="rId9" imgW="126720" imgH="177480" progId="Equation.3">
                          <p:embed/>
                        </p:oleObj>
                      </mc:Choice>
                      <mc:Fallback>
                        <p:oleObj name="方程式" r:id="rId9" imgW="12672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192" y="4641200"/>
                                <a:ext cx="269875" cy="3794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6" name="文字方塊 15"/>
            <p:cNvSpPr txBox="1"/>
            <p:nvPr/>
          </p:nvSpPr>
          <p:spPr>
            <a:xfrm>
              <a:off x="116454" y="2922416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977455" y="2531732"/>
              <a:ext cx="1107017" cy="523220"/>
              <a:chOff x="3518823" y="2481252"/>
              <a:chExt cx="1107017" cy="52322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/>
          </p:nvGrpSpPr>
          <p:grpSpPr>
            <a:xfrm>
              <a:off x="1988987" y="3397713"/>
              <a:ext cx="1095348" cy="523220"/>
              <a:chOff x="3518823" y="2481252"/>
              <a:chExt cx="1095348" cy="523220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線單箭頭接點 27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單箭頭接點 46"/>
            <p:cNvCxnSpPr/>
            <p:nvPr/>
          </p:nvCxnSpPr>
          <p:spPr>
            <a:xfrm>
              <a:off x="4293226" y="326027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49" b="-118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 flipV="1">
              <a:off x="838676" y="2805935"/>
              <a:ext cx="1138779" cy="84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867324" y="3619320"/>
              <a:ext cx="1133195" cy="40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907690" y="2805935"/>
              <a:ext cx="1069765" cy="166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907690" y="3671916"/>
              <a:ext cx="1081297" cy="79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2978820" y="2792922"/>
              <a:ext cx="502187" cy="439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V="1">
              <a:off x="2944668" y="3232819"/>
              <a:ext cx="536339" cy="454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6709596" y="1893715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596" y="1893715"/>
                <a:ext cx="305596" cy="369332"/>
              </a:xfrm>
              <a:prstGeom prst="rect">
                <a:avLst/>
              </a:prstGeom>
              <a:blipFill>
                <a:blip r:embed="rId15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7155334" y="2208573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334" y="2208573"/>
                <a:ext cx="242374" cy="369332"/>
              </a:xfrm>
              <a:prstGeom prst="rect">
                <a:avLst/>
              </a:prstGeom>
              <a:blipFill>
                <a:blip r:embed="rId16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6547413" y="2512864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13" y="2512864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6715292" y="3050669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292" y="3050669"/>
                <a:ext cx="238848" cy="369332"/>
              </a:xfrm>
              <a:prstGeom prst="rect">
                <a:avLst/>
              </a:prstGeom>
              <a:blipFill>
                <a:blip r:embed="rId18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/>
          <p:nvPr/>
        </p:nvCxnSpPr>
        <p:spPr>
          <a:xfrm>
            <a:off x="2513015" y="5387356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>
            <a:off x="2513016" y="5060505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4999699" y="52005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99" y="5200574"/>
                <a:ext cx="241733" cy="369332"/>
              </a:xfrm>
              <a:prstGeom prst="rect">
                <a:avLst/>
              </a:prstGeom>
              <a:blipFill>
                <a:blip r:embed="rId19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/>
          <p:cNvCxnSpPr/>
          <p:nvPr/>
        </p:nvCxnSpPr>
        <p:spPr>
          <a:xfrm>
            <a:off x="2817086" y="5337649"/>
            <a:ext cx="12371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4003155" y="4284104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4735548" y="4637469"/>
                <a:ext cx="1563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548" y="4637469"/>
                <a:ext cx="1563377" cy="369332"/>
              </a:xfrm>
              <a:prstGeom prst="rect">
                <a:avLst/>
              </a:prstGeom>
              <a:blipFill>
                <a:blip r:embed="rId20"/>
                <a:stretch>
                  <a:fillRect l="-2344" r="-390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4358601" y="4268767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01" y="4268767"/>
                <a:ext cx="247952" cy="369332"/>
              </a:xfrm>
              <a:prstGeom prst="rect">
                <a:avLst/>
              </a:prstGeom>
              <a:blipFill>
                <a:blip r:embed="rId21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1973175" y="1739499"/>
            <a:ext cx="3323439" cy="2074697"/>
            <a:chOff x="275481" y="2091614"/>
            <a:chExt cx="3323439" cy="2074697"/>
          </a:xfrm>
        </p:grpSpPr>
        <p:sp>
          <p:nvSpPr>
            <p:cNvPr id="78" name="矩形 77"/>
            <p:cNvSpPr/>
            <p:nvPr/>
          </p:nvSpPr>
          <p:spPr>
            <a:xfrm>
              <a:off x="617452" y="2689173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59727" y="2784960"/>
              <a:ext cx="342900" cy="357078"/>
              <a:chOff x="600453" y="4069919"/>
              <a:chExt cx="342900" cy="35707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176" name="方程式" r:id="rId22" imgW="126720" imgH="139680" progId="Equation.3">
                          <p:embed/>
                        </p:oleObj>
                      </mc:Choice>
                      <mc:Fallback>
                        <p:oleObj name="方程式" r:id="rId22" imgW="126720" imgH="139680" progId="Equation.3">
                          <p:embed/>
                          <p:pic>
                            <p:nvPicPr>
                              <p:cNvPr id="81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81887252"/>
                      </p:ext>
                    </p:extLst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80" name="方程式" r:id="rId24" imgW="126720" imgH="139680" progId="Equation.3">
                          <p:embed/>
                        </p:oleObj>
                      </mc:Choice>
                      <mc:Fallback>
                        <p:oleObj name="方程式" r:id="rId24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82" name="群組 81"/>
            <p:cNvGrpSpPr/>
            <p:nvPr/>
          </p:nvGrpSpPr>
          <p:grpSpPr>
            <a:xfrm>
              <a:off x="661992" y="3606800"/>
              <a:ext cx="342900" cy="372560"/>
              <a:chOff x="594635" y="4624766"/>
              <a:chExt cx="342900" cy="37256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177" name="方程式" r:id="rId26" imgW="88560" imgH="164880" progId="Equation.3">
                          <p:embed/>
                        </p:oleObj>
                      </mc:Choice>
                      <mc:Fallback>
                        <p:oleObj name="方程式" r:id="rId26" imgW="88560" imgH="164880" progId="Equation.3">
                          <p:embed/>
                          <p:pic>
                            <p:nvPicPr>
                              <p:cNvPr id="84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44729993"/>
                      </p:ext>
                    </p:extLst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81" name="方程式" r:id="rId28" imgW="88560" imgH="164880" progId="Equation.3">
                          <p:embed/>
                        </p:oleObj>
                      </mc:Choice>
                      <mc:Fallback>
                        <p:oleObj name="方程式" r:id="rId28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85" name="文字方塊 84"/>
            <p:cNvSpPr txBox="1"/>
            <p:nvPr/>
          </p:nvSpPr>
          <p:spPr>
            <a:xfrm>
              <a:off x="275481" y="226520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sp>
          <p:nvSpPr>
            <p:cNvPr id="86" name="橢圓 85"/>
            <p:cNvSpPr/>
            <p:nvPr/>
          </p:nvSpPr>
          <p:spPr>
            <a:xfrm>
              <a:off x="2057743" y="2221946"/>
              <a:ext cx="981595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ReLU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單箭頭接點 87"/>
            <p:cNvCxnSpPr/>
            <p:nvPr/>
          </p:nvCxnSpPr>
          <p:spPr>
            <a:xfrm>
              <a:off x="3046881" y="254351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1" idx="3"/>
              <a:endCxn id="86" idx="2"/>
            </p:cNvCxnSpPr>
            <p:nvPr/>
          </p:nvCxnSpPr>
          <p:spPr>
            <a:xfrm flipV="1">
              <a:off x="997864" y="2509025"/>
              <a:ext cx="1059879" cy="425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3" idx="3"/>
              <a:endCxn id="86" idx="2"/>
            </p:cNvCxnSpPr>
            <p:nvPr/>
          </p:nvCxnSpPr>
          <p:spPr>
            <a:xfrm flipV="1">
              <a:off x="1004892" y="2509025"/>
              <a:ext cx="1052851" cy="1298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4000" r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直線接點 69"/>
          <p:cNvCxnSpPr/>
          <p:nvPr/>
        </p:nvCxnSpPr>
        <p:spPr>
          <a:xfrm flipV="1">
            <a:off x="3159883" y="4320582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3885348" y="2474855"/>
            <a:ext cx="745190" cy="410010"/>
            <a:chOff x="2696326" y="2924634"/>
            <a:chExt cx="745190" cy="410010"/>
          </a:xfrm>
        </p:grpSpPr>
        <p:cxnSp>
          <p:nvCxnSpPr>
            <p:cNvPr id="74" name="直線接點 73"/>
            <p:cNvCxnSpPr/>
            <p:nvPr/>
          </p:nvCxnSpPr>
          <p:spPr>
            <a:xfrm>
              <a:off x="2696326" y="3308897"/>
              <a:ext cx="43188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077115" y="2924634"/>
              <a:ext cx="364401" cy="41001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單箭頭接點 88"/>
          <p:cNvCxnSpPr/>
          <p:nvPr/>
        </p:nvCxnSpPr>
        <p:spPr>
          <a:xfrm>
            <a:off x="6805911" y="5473314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>
            <a:off x="6805912" y="5146463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9292595" y="528653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595" y="5286532"/>
                <a:ext cx="241733" cy="369332"/>
              </a:xfrm>
              <a:prstGeom prst="rect">
                <a:avLst/>
              </a:prstGeom>
              <a:blipFill>
                <a:blip r:embed="rId3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接點 103"/>
          <p:cNvCxnSpPr/>
          <p:nvPr/>
        </p:nvCxnSpPr>
        <p:spPr>
          <a:xfrm flipV="1">
            <a:off x="8296051" y="4370062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8775474" y="4867053"/>
                <a:ext cx="168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474" y="4867053"/>
                <a:ext cx="1686103" cy="369332"/>
              </a:xfrm>
              <a:prstGeom prst="rect">
                <a:avLst/>
              </a:prstGeom>
              <a:blipFill>
                <a:blip r:embed="rId35"/>
                <a:stretch>
                  <a:fillRect l="-2174" r="-362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8651497" y="435472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497" y="4354725"/>
                <a:ext cx="247952" cy="369332"/>
              </a:xfrm>
              <a:prstGeom prst="rect">
                <a:avLst/>
              </a:prstGeom>
              <a:blipFill>
                <a:blip r:embed="rId36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接點 112"/>
          <p:cNvCxnSpPr/>
          <p:nvPr/>
        </p:nvCxnSpPr>
        <p:spPr>
          <a:xfrm flipV="1">
            <a:off x="7452779" y="4406540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6805911" y="5347721"/>
            <a:ext cx="15782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6805911" y="5415293"/>
            <a:ext cx="2318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8375910" y="5535181"/>
                <a:ext cx="754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910" y="5535181"/>
                <a:ext cx="754374" cy="369332"/>
              </a:xfrm>
              <a:prstGeom prst="rect">
                <a:avLst/>
              </a:prstGeom>
              <a:blipFill>
                <a:blip r:embed="rId37"/>
                <a:stretch>
                  <a:fillRect l="-9677" t="-24590" r="-23387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4941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/>
              <a:t>ReLU</a:t>
            </a:r>
            <a:r>
              <a:rPr lang="en-US" altLang="zh-TW" sz="2800" dirty="0"/>
              <a:t> is a 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892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07" grpId="0"/>
      <p:bldP spid="108" grpId="0"/>
      <p:bldP spid="109" grpId="0"/>
      <p:bldP spid="92" grpId="0"/>
      <p:bldP spid="98" grpId="0"/>
      <p:bldP spid="99" grpId="0"/>
      <p:bldP spid="97" grpId="0"/>
      <p:bldP spid="105" grpId="0"/>
      <p:bldP spid="112" grpId="0"/>
      <p:bldP spid="1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endParaRPr lang="zh-TW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5608242" y="1556468"/>
            <a:ext cx="4676536" cy="2352826"/>
            <a:chOff x="116454" y="2497936"/>
            <a:chExt cx="4676536" cy="2352826"/>
          </a:xfrm>
        </p:grpSpPr>
        <p:sp>
          <p:nvSpPr>
            <p:cNvPr id="6" name="橢圓 5"/>
            <p:cNvSpPr/>
            <p:nvPr/>
          </p:nvSpPr>
          <p:spPr>
            <a:xfrm>
              <a:off x="2446782" y="2497936"/>
              <a:ext cx="671512" cy="14071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912" y="3373624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79187" y="2935808"/>
              <a:ext cx="840932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Max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29187" y="3469485"/>
              <a:ext cx="342900" cy="357004"/>
              <a:chOff x="600453" y="4069993"/>
              <a:chExt cx="342900" cy="3570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39400" y="4069993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198" name="方程式" r:id="rId3" imgW="126720" imgH="139680" progId="Equation.3">
                          <p:embed/>
                        </p:oleObj>
                      </mc:Choice>
                      <mc:Fallback>
                        <p:oleObj name="方程式" r:id="rId3" imgW="126720" imgH="139680" progId="Equation.3">
                          <p:embed/>
                          <p:pic>
                            <p:nvPicPr>
                              <p:cNvPr id="1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9400" y="4069993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6607142"/>
                      </p:ext>
                    </p:extLst>
                  </p:nvPr>
                </p:nvGraphicFramePr>
                <p:xfrm>
                  <a:off x="613152" y="3988847"/>
                  <a:ext cx="325438" cy="4619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58" name="方程式" r:id="rId5" imgW="152280" imgH="215640" progId="Equation.3">
                          <p:embed/>
                        </p:oleObj>
                      </mc:Choice>
                      <mc:Fallback>
                        <p:oleObj name="方程式" r:id="rId5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3152" y="3988847"/>
                                <a:ext cx="325438" cy="46196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3" name="群組 12"/>
            <p:cNvGrpSpPr/>
            <p:nvPr/>
          </p:nvGrpSpPr>
          <p:grpSpPr>
            <a:xfrm>
              <a:off x="531452" y="4319668"/>
              <a:ext cx="342900" cy="352425"/>
              <a:chOff x="594635" y="4653183"/>
              <a:chExt cx="342900" cy="3524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86445" y="4653183"/>
                  <a:ext cx="188913" cy="352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199" name="方程式" r:id="rId7" imgW="88560" imgH="164880" progId="Equation.3">
                          <p:embed/>
                        </p:oleObj>
                      </mc:Choice>
                      <mc:Fallback>
                        <p:oleObj name="方程式" r:id="rId7" imgW="88560" imgH="164880" progId="Equation.3">
                          <p:embed/>
                          <p:pic>
                            <p:nvPicPr>
                              <p:cNvPr id="15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6445" y="4653183"/>
                                <a:ext cx="188913" cy="3524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7192" y="4641200"/>
                  <a:ext cx="269875" cy="3794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1" name="方程式" r:id="rId9" imgW="126720" imgH="177480" progId="Equation.3">
                          <p:embed/>
                        </p:oleObj>
                      </mc:Choice>
                      <mc:Fallback>
                        <p:oleObj name="方程式" r:id="rId9" imgW="12672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192" y="4641200"/>
                                <a:ext cx="269875" cy="3794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6" name="文字方塊 15"/>
            <p:cNvSpPr txBox="1"/>
            <p:nvPr/>
          </p:nvSpPr>
          <p:spPr>
            <a:xfrm>
              <a:off x="116454" y="2922416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977455" y="2531732"/>
              <a:ext cx="1107017" cy="523220"/>
              <a:chOff x="3518823" y="2481252"/>
              <a:chExt cx="1107017" cy="52322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/>
          </p:nvGrpSpPr>
          <p:grpSpPr>
            <a:xfrm>
              <a:off x="1988987" y="3397713"/>
              <a:ext cx="1095348" cy="523220"/>
              <a:chOff x="3518823" y="2481252"/>
              <a:chExt cx="1095348" cy="523220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線單箭頭接點 27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單箭頭接點 46"/>
            <p:cNvCxnSpPr/>
            <p:nvPr/>
          </p:nvCxnSpPr>
          <p:spPr>
            <a:xfrm>
              <a:off x="4293226" y="326027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49" b="-118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 flipV="1">
              <a:off x="838676" y="2805935"/>
              <a:ext cx="1138779" cy="84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867324" y="3619320"/>
              <a:ext cx="1133195" cy="40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907690" y="2805935"/>
              <a:ext cx="1069765" cy="166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907690" y="3671916"/>
              <a:ext cx="1081297" cy="79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2978820" y="2792922"/>
              <a:ext cx="502187" cy="439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V="1">
              <a:off x="2944668" y="3232819"/>
              <a:ext cx="536339" cy="454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6709596" y="1893715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596" y="1893715"/>
                <a:ext cx="305596" cy="369332"/>
              </a:xfrm>
              <a:prstGeom prst="rect">
                <a:avLst/>
              </a:prstGeom>
              <a:blipFill>
                <a:blip r:embed="rId15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7155334" y="2208573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334" y="2208573"/>
                <a:ext cx="242374" cy="369332"/>
              </a:xfrm>
              <a:prstGeom prst="rect">
                <a:avLst/>
              </a:prstGeom>
              <a:blipFill>
                <a:blip r:embed="rId16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6445562" y="2716760"/>
                <a:ext cx="408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562" y="2716760"/>
                <a:ext cx="408252" cy="369332"/>
              </a:xfrm>
              <a:prstGeom prst="rect">
                <a:avLst/>
              </a:prstGeom>
              <a:blipFill>
                <a:blip r:embed="rId17"/>
                <a:stretch>
                  <a:fillRect l="-8955" r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6774673" y="3151524"/>
                <a:ext cx="3382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73" y="3151524"/>
                <a:ext cx="338298" cy="369332"/>
              </a:xfrm>
              <a:prstGeom prst="rect">
                <a:avLst/>
              </a:prstGeom>
              <a:blipFill>
                <a:blip r:embed="rId18"/>
                <a:stretch>
                  <a:fillRect l="-21429" r="-178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/>
          <p:nvPr/>
        </p:nvCxnSpPr>
        <p:spPr>
          <a:xfrm>
            <a:off x="2513015" y="5387356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>
            <a:off x="2513016" y="5060505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4999699" y="52005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99" y="5200574"/>
                <a:ext cx="241733" cy="369332"/>
              </a:xfrm>
              <a:prstGeom prst="rect">
                <a:avLst/>
              </a:prstGeom>
              <a:blipFill>
                <a:blip r:embed="rId19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/>
          <p:cNvCxnSpPr/>
          <p:nvPr/>
        </p:nvCxnSpPr>
        <p:spPr>
          <a:xfrm>
            <a:off x="2817086" y="5337649"/>
            <a:ext cx="12371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4003155" y="4284104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4735548" y="4637469"/>
                <a:ext cx="1563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548" y="4637469"/>
                <a:ext cx="1563377" cy="369332"/>
              </a:xfrm>
              <a:prstGeom prst="rect">
                <a:avLst/>
              </a:prstGeom>
              <a:blipFill>
                <a:blip r:embed="rId20"/>
                <a:stretch>
                  <a:fillRect l="-2344" r="-390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4358601" y="4268767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01" y="4268767"/>
                <a:ext cx="247952" cy="369332"/>
              </a:xfrm>
              <a:prstGeom prst="rect">
                <a:avLst/>
              </a:prstGeom>
              <a:blipFill>
                <a:blip r:embed="rId21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1973175" y="1739499"/>
            <a:ext cx="3323439" cy="2074697"/>
            <a:chOff x="275481" y="2091614"/>
            <a:chExt cx="3323439" cy="2074697"/>
          </a:xfrm>
        </p:grpSpPr>
        <p:sp>
          <p:nvSpPr>
            <p:cNvPr id="78" name="矩形 77"/>
            <p:cNvSpPr/>
            <p:nvPr/>
          </p:nvSpPr>
          <p:spPr>
            <a:xfrm>
              <a:off x="617452" y="2689173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59727" y="2784960"/>
              <a:ext cx="342900" cy="357078"/>
              <a:chOff x="600453" y="4069919"/>
              <a:chExt cx="342900" cy="35707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200" name="方程式" r:id="rId22" imgW="126720" imgH="139680" progId="Equation.3">
                          <p:embed/>
                        </p:oleObj>
                      </mc:Choice>
                      <mc:Fallback>
                        <p:oleObj name="方程式" r:id="rId22" imgW="126720" imgH="139680" progId="Equation.3">
                          <p:embed/>
                          <p:pic>
                            <p:nvPicPr>
                              <p:cNvPr id="81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2" name="方程式" r:id="rId24" imgW="126720" imgH="139680" progId="Equation.3">
                          <p:embed/>
                        </p:oleObj>
                      </mc:Choice>
                      <mc:Fallback>
                        <p:oleObj name="方程式" r:id="rId24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82" name="群組 81"/>
            <p:cNvGrpSpPr/>
            <p:nvPr/>
          </p:nvGrpSpPr>
          <p:grpSpPr>
            <a:xfrm>
              <a:off x="661992" y="3606800"/>
              <a:ext cx="342900" cy="372560"/>
              <a:chOff x="594635" y="4624766"/>
              <a:chExt cx="342900" cy="37256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7201" name="方程式" r:id="rId26" imgW="88560" imgH="164880" progId="Equation.3">
                          <p:embed/>
                        </p:oleObj>
                      </mc:Choice>
                      <mc:Fallback>
                        <p:oleObj name="方程式" r:id="rId26" imgW="88560" imgH="164880" progId="Equation.3">
                          <p:embed/>
                          <p:pic>
                            <p:nvPicPr>
                              <p:cNvPr id="84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3" name="方程式" r:id="rId28" imgW="88560" imgH="164880" progId="Equation.3">
                          <p:embed/>
                        </p:oleObj>
                      </mc:Choice>
                      <mc:Fallback>
                        <p:oleObj name="方程式" r:id="rId28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85" name="文字方塊 84"/>
            <p:cNvSpPr txBox="1"/>
            <p:nvPr/>
          </p:nvSpPr>
          <p:spPr>
            <a:xfrm>
              <a:off x="275481" y="226520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sp>
          <p:nvSpPr>
            <p:cNvPr id="86" name="橢圓 85"/>
            <p:cNvSpPr/>
            <p:nvPr/>
          </p:nvSpPr>
          <p:spPr>
            <a:xfrm>
              <a:off x="2057743" y="2221946"/>
              <a:ext cx="981595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ReLU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單箭頭接點 87"/>
            <p:cNvCxnSpPr/>
            <p:nvPr/>
          </p:nvCxnSpPr>
          <p:spPr>
            <a:xfrm>
              <a:off x="3046881" y="254351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1" idx="3"/>
              <a:endCxn id="86" idx="2"/>
            </p:cNvCxnSpPr>
            <p:nvPr/>
          </p:nvCxnSpPr>
          <p:spPr>
            <a:xfrm flipV="1">
              <a:off x="997864" y="2509025"/>
              <a:ext cx="1059879" cy="425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3" idx="3"/>
              <a:endCxn id="86" idx="2"/>
            </p:cNvCxnSpPr>
            <p:nvPr/>
          </p:nvCxnSpPr>
          <p:spPr>
            <a:xfrm flipV="1">
              <a:off x="1004892" y="2509025"/>
              <a:ext cx="1052851" cy="1298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4000" r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直線接點 69"/>
          <p:cNvCxnSpPr/>
          <p:nvPr/>
        </p:nvCxnSpPr>
        <p:spPr>
          <a:xfrm flipV="1">
            <a:off x="3159883" y="4320582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3885348" y="2474855"/>
            <a:ext cx="745190" cy="410010"/>
            <a:chOff x="2696326" y="2924634"/>
            <a:chExt cx="745190" cy="410010"/>
          </a:xfrm>
        </p:grpSpPr>
        <p:cxnSp>
          <p:nvCxnSpPr>
            <p:cNvPr id="74" name="直線接點 73"/>
            <p:cNvCxnSpPr/>
            <p:nvPr/>
          </p:nvCxnSpPr>
          <p:spPr>
            <a:xfrm>
              <a:off x="2696326" y="3308897"/>
              <a:ext cx="43188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077115" y="2924634"/>
              <a:ext cx="364401" cy="41001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單箭頭接點 88"/>
          <p:cNvCxnSpPr/>
          <p:nvPr/>
        </p:nvCxnSpPr>
        <p:spPr>
          <a:xfrm>
            <a:off x="6805911" y="5473314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>
            <a:off x="6805912" y="5146463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9292595" y="528653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595" y="5286532"/>
                <a:ext cx="241733" cy="369332"/>
              </a:xfrm>
              <a:prstGeom prst="rect">
                <a:avLst/>
              </a:prstGeom>
              <a:blipFill>
                <a:blip r:embed="rId3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接點 103"/>
          <p:cNvCxnSpPr/>
          <p:nvPr/>
        </p:nvCxnSpPr>
        <p:spPr>
          <a:xfrm flipV="1">
            <a:off x="8071443" y="4370062"/>
            <a:ext cx="1183839" cy="133201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8775474" y="4867053"/>
                <a:ext cx="168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474" y="4867053"/>
                <a:ext cx="1686103" cy="369332"/>
              </a:xfrm>
              <a:prstGeom prst="rect">
                <a:avLst/>
              </a:prstGeom>
              <a:blipFill>
                <a:blip r:embed="rId35"/>
                <a:stretch>
                  <a:fillRect l="-2174" r="-362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8651497" y="435472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497" y="4354725"/>
                <a:ext cx="247952" cy="369332"/>
              </a:xfrm>
              <a:prstGeom prst="rect">
                <a:avLst/>
              </a:prstGeom>
              <a:blipFill>
                <a:blip r:embed="rId36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接點 112"/>
          <p:cNvCxnSpPr/>
          <p:nvPr/>
        </p:nvCxnSpPr>
        <p:spPr>
          <a:xfrm flipV="1">
            <a:off x="7452779" y="4406540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6899853" y="5099748"/>
            <a:ext cx="1139444" cy="6104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6774673" y="5106467"/>
            <a:ext cx="1876824" cy="10185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8651498" y="6060935"/>
                <a:ext cx="1900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498" y="6060935"/>
                <a:ext cx="1900841" cy="369332"/>
              </a:xfrm>
              <a:prstGeom prst="rect">
                <a:avLst/>
              </a:prstGeom>
              <a:blipFill>
                <a:blip r:embed="rId37"/>
                <a:stretch>
                  <a:fillRect l="-160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7112972" y="3330246"/>
            <a:ext cx="343936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Learnable Activation Function</a:t>
            </a:r>
            <a:endParaRPr lang="zh-TW" altLang="en-US" sz="2800" dirty="0"/>
          </a:p>
        </p:txBody>
      </p:sp>
      <p:sp>
        <p:nvSpPr>
          <p:cNvPr id="103" name="矩形 102"/>
          <p:cNvSpPr/>
          <p:nvPr/>
        </p:nvSpPr>
        <p:spPr>
          <a:xfrm>
            <a:off x="5337939" y="765538"/>
            <a:ext cx="363479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More than </a:t>
            </a:r>
            <a:r>
              <a:rPr lang="en-US" altLang="zh-TW" sz="2800" dirty="0" err="1"/>
              <a:t>ReLU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3294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97" grpId="0"/>
      <p:bldP spid="105" grpId="0"/>
      <p:bldP spid="112" grpId="0"/>
      <p:bldP spid="93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Learnable activation function </a:t>
            </a:r>
            <a:r>
              <a:rPr lang="en-US" altLang="zh-TW" sz="1800" dirty="0">
                <a:solidFill>
                  <a:srgbClr val="0000FF"/>
                </a:solidFill>
              </a:rPr>
              <a:t>[Ian J. </a:t>
            </a:r>
            <a:r>
              <a:rPr lang="en-US" altLang="zh-TW" sz="1800" dirty="0" err="1">
                <a:solidFill>
                  <a:srgbClr val="0000FF"/>
                </a:solidFill>
              </a:rPr>
              <a:t>Goodfellow</a:t>
            </a:r>
            <a:r>
              <a:rPr lang="en-US" altLang="zh-TW" sz="1800" dirty="0">
                <a:solidFill>
                  <a:srgbClr val="0000FF"/>
                </a:solidFill>
              </a:rPr>
              <a:t>, ICML’13]</a:t>
            </a:r>
          </a:p>
          <a:p>
            <a:pPr lvl="1"/>
            <a:r>
              <a:rPr lang="en-US" altLang="zh-TW" sz="2800" dirty="0"/>
              <a:t>Activation function in </a:t>
            </a:r>
            <a:r>
              <a:rPr lang="en-US" altLang="zh-TW" sz="2800" dirty="0" err="1"/>
              <a:t>maxout</a:t>
            </a:r>
            <a:r>
              <a:rPr lang="en-US" altLang="zh-TW" sz="2800" dirty="0"/>
              <a:t> network can be any piecewise linear convex function</a:t>
            </a:r>
          </a:p>
          <a:p>
            <a:pPr lvl="1"/>
            <a:r>
              <a:rPr lang="en-US" altLang="zh-TW" sz="2800" dirty="0"/>
              <a:t>How many pieces depending on how many elements in a group 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50420" y="4221874"/>
            <a:ext cx="331372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2 elements in a group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2126871" y="4916944"/>
            <a:ext cx="1600832" cy="1600832"/>
            <a:chOff x="6200673" y="4150479"/>
            <a:chExt cx="2474339" cy="2474339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4272303" y="4945004"/>
            <a:ext cx="1600832" cy="1600832"/>
            <a:chOff x="6200673" y="4150479"/>
            <a:chExt cx="2474339" cy="2474339"/>
          </a:xfrm>
        </p:grpSpPr>
        <p:cxnSp>
          <p:nvCxnSpPr>
            <p:cNvPr id="22" name="直線單箭頭接點 21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77382" y="4785491"/>
              <a:ext cx="1088745" cy="923313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6662063" y="4936727"/>
            <a:ext cx="1600832" cy="1600832"/>
            <a:chOff x="6200673" y="4150479"/>
            <a:chExt cx="2474339" cy="2474339"/>
          </a:xfrm>
        </p:grpSpPr>
        <p:cxnSp>
          <p:nvCxnSpPr>
            <p:cNvPr id="49" name="直線單箭頭接點 48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6266972" y="4841656"/>
              <a:ext cx="283410" cy="878543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8503338" y="4916945"/>
            <a:ext cx="1600832" cy="1620615"/>
            <a:chOff x="6200673" y="4119901"/>
            <a:chExt cx="2474339" cy="2504917"/>
          </a:xfrm>
        </p:grpSpPr>
        <p:cxnSp>
          <p:nvCxnSpPr>
            <p:cNvPr id="54" name="直線單箭頭接點 53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V="1">
              <a:off x="7720924" y="5239126"/>
              <a:ext cx="583675" cy="68394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V="1">
              <a:off x="8270564" y="4119901"/>
              <a:ext cx="148372" cy="1143305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6604222" y="4224766"/>
            <a:ext cx="331372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3 elements in a group</a:t>
            </a:r>
          </a:p>
        </p:txBody>
      </p:sp>
      <p:cxnSp>
        <p:nvCxnSpPr>
          <p:cNvPr id="61" name="直線接點 60"/>
          <p:cNvCxnSpPr/>
          <p:nvPr/>
        </p:nvCxnSpPr>
        <p:spPr>
          <a:xfrm>
            <a:off x="6838547" y="5920877"/>
            <a:ext cx="602899" cy="5906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8724900" y="6060067"/>
            <a:ext cx="805670" cy="116896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3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-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training data x, we know which z would be the max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23240" y="2520594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803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794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01046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979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70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831181" y="2877443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10956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010913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003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053187" y="3388339"/>
            <a:ext cx="342900" cy="461962"/>
            <a:chOff x="600453" y="3988847"/>
            <a:chExt cx="342900" cy="461962"/>
          </a:xfrm>
        </p:grpSpPr>
        <p:sp>
          <p:nvSpPr>
            <p:cNvPr id="15" name="矩形 14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群組 16"/>
          <p:cNvGrpSpPr/>
          <p:nvPr/>
        </p:nvGrpSpPr>
        <p:grpSpPr>
          <a:xfrm>
            <a:off x="2055452" y="4238062"/>
            <a:ext cx="376238" cy="461963"/>
            <a:chOff x="594635" y="4571576"/>
            <a:chExt cx="376238" cy="461963"/>
          </a:xfrm>
        </p:grpSpPr>
        <p:sp>
          <p:nvSpPr>
            <p:cNvPr id="18" name="矩形 17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字方塊 19"/>
          <p:cNvSpPr txBox="1"/>
          <p:nvPr/>
        </p:nvSpPr>
        <p:spPr>
          <a:xfrm>
            <a:off x="1668282" y="273447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21" name="橢圓 20"/>
          <p:cNvSpPr/>
          <p:nvPr/>
        </p:nvSpPr>
        <p:spPr>
          <a:xfrm>
            <a:off x="5011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079266" y="4905635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266" y="4905635"/>
                <a:ext cx="2834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/>
          <p:cNvGrpSpPr/>
          <p:nvPr/>
        </p:nvGrpSpPr>
        <p:grpSpPr>
          <a:xfrm>
            <a:off x="3501456" y="2531732"/>
            <a:ext cx="992941" cy="523220"/>
            <a:chOff x="3518823" y="2481252"/>
            <a:chExt cx="992941" cy="523220"/>
          </a:xfrm>
        </p:grpSpPr>
        <p:grpSp>
          <p:nvGrpSpPr>
            <p:cNvPr id="24" name="群組 2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3512987" y="3397713"/>
            <a:ext cx="992940" cy="523220"/>
            <a:chOff x="3518823" y="2481252"/>
            <a:chExt cx="992940" cy="523220"/>
          </a:xfrm>
        </p:grpSpPr>
        <p:grpSp>
          <p:nvGrpSpPr>
            <p:cNvPr id="30" name="群組 2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3511968" y="4263694"/>
            <a:ext cx="992940" cy="523220"/>
            <a:chOff x="3518823" y="2481252"/>
            <a:chExt cx="992940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836" r="-655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7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3510148" y="5205858"/>
            <a:ext cx="992940" cy="523220"/>
            <a:chOff x="3518823" y="2481252"/>
            <a:chExt cx="992940" cy="523220"/>
          </a:xfrm>
        </p:grpSpPr>
        <p:grpSp>
          <p:nvGrpSpPr>
            <p:cNvPr id="42" name="群組 4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836" t="-1639" r="-6557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單箭頭接點 4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069039" y="3036458"/>
                <a:ext cx="38395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039" y="3036458"/>
                <a:ext cx="383951" cy="372859"/>
              </a:xfrm>
              <a:prstGeom prst="rect">
                <a:avLst/>
              </a:prstGeom>
              <a:blipFill>
                <a:blip r:embed="rId13"/>
                <a:stretch>
                  <a:fillRect l="-11111" r="-63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055979" y="4847629"/>
                <a:ext cx="38395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979" y="4847629"/>
                <a:ext cx="383951" cy="373564"/>
              </a:xfrm>
              <a:prstGeom prst="rect">
                <a:avLst/>
              </a:prstGeom>
              <a:blipFill>
                <a:blip r:embed="rId14"/>
                <a:stretch>
                  <a:fillRect l="-9524" r="-63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/>
          <p:cNvSpPr/>
          <p:nvPr/>
        </p:nvSpPr>
        <p:spPr>
          <a:xfrm>
            <a:off x="8839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8847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7337805" y="2531732"/>
            <a:ext cx="999545" cy="523220"/>
            <a:chOff x="3518823" y="2481252"/>
            <a:chExt cx="999545" cy="523220"/>
          </a:xfrm>
        </p:grpSpPr>
        <p:grpSp>
          <p:nvGrpSpPr>
            <p:cNvPr id="52" name="群組 5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677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5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7349337" y="3397713"/>
            <a:ext cx="999545" cy="523220"/>
            <a:chOff x="3518823" y="2481252"/>
            <a:chExt cx="999545" cy="523220"/>
          </a:xfrm>
        </p:grpSpPr>
        <p:grpSp>
          <p:nvGrpSpPr>
            <p:cNvPr id="58" name="群組 57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290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單箭頭接點 59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348318" y="4263694"/>
            <a:ext cx="999545" cy="523220"/>
            <a:chOff x="3518823" y="2481252"/>
            <a:chExt cx="999545" cy="523220"/>
          </a:xfrm>
        </p:grpSpPr>
        <p:grpSp>
          <p:nvGrpSpPr>
            <p:cNvPr id="64" name="群組 6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475" r="-819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7346498" y="5205858"/>
            <a:ext cx="999545" cy="523220"/>
            <a:chOff x="3518823" y="2481252"/>
            <a:chExt cx="999545" cy="523220"/>
          </a:xfrm>
        </p:grpSpPr>
        <p:grpSp>
          <p:nvGrpSpPr>
            <p:cNvPr id="70" name="群組 6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9677" t="-1639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單箭頭接點 7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9905388" y="3036457"/>
                <a:ext cx="390555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388" y="3036457"/>
                <a:ext cx="390555" cy="373628"/>
              </a:xfrm>
              <a:prstGeom prst="rect">
                <a:avLst/>
              </a:prstGeom>
              <a:blipFill>
                <a:blip r:embed="rId19"/>
                <a:stretch>
                  <a:fillRect l="-10938" r="-625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9892327" y="4847630"/>
                <a:ext cx="39055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327" y="4847630"/>
                <a:ext cx="390556" cy="374333"/>
              </a:xfrm>
              <a:prstGeom prst="rect">
                <a:avLst/>
              </a:prstGeom>
              <a:blipFill>
                <a:blip r:embed="rId20"/>
                <a:stretch>
                  <a:fillRect l="-10938" r="-6250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6045544" y="5336522"/>
                <a:ext cx="450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44" y="5336522"/>
                <a:ext cx="450380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9847529" y="5295392"/>
                <a:ext cx="4580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529" y="5295392"/>
                <a:ext cx="458074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/>
          <p:cNvCxnSpPr/>
          <p:nvPr/>
        </p:nvCxnSpPr>
        <p:spPr>
          <a:xfrm>
            <a:off x="5817227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5826224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9660737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9669734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779794" y="3579481"/>
                <a:ext cx="1353639" cy="311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794" y="3579481"/>
                <a:ext cx="1353639" cy="311239"/>
              </a:xfrm>
              <a:prstGeom prst="rect">
                <a:avLst/>
              </a:prstGeom>
              <a:blipFill>
                <a:blip r:embed="rId23"/>
                <a:stretch>
                  <a:fillRect l="-180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單箭頭接點 83"/>
          <p:cNvCxnSpPr>
            <a:endCxn id="27" idx="1"/>
          </p:cNvCxnSpPr>
          <p:nvPr/>
        </p:nvCxnSpPr>
        <p:spPr>
          <a:xfrm flipV="1">
            <a:off x="2362677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16" idx="3"/>
            <a:endCxn id="34" idx="1"/>
          </p:cNvCxnSpPr>
          <p:nvPr/>
        </p:nvCxnSpPr>
        <p:spPr>
          <a:xfrm>
            <a:off x="2391325" y="3619321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5" idx="3"/>
            <a:endCxn id="39" idx="1"/>
          </p:cNvCxnSpPr>
          <p:nvPr/>
        </p:nvCxnSpPr>
        <p:spPr>
          <a:xfrm>
            <a:off x="2396088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5" idx="3"/>
            <a:endCxn id="46" idx="1"/>
          </p:cNvCxnSpPr>
          <p:nvPr/>
        </p:nvCxnSpPr>
        <p:spPr>
          <a:xfrm>
            <a:off x="2396088" y="3655040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19" idx="3"/>
            <a:endCxn id="27" idx="1"/>
          </p:cNvCxnSpPr>
          <p:nvPr/>
        </p:nvCxnSpPr>
        <p:spPr>
          <a:xfrm flipV="1">
            <a:off x="2431691" y="2805936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9" idx="3"/>
            <a:endCxn id="33" idx="1"/>
          </p:cNvCxnSpPr>
          <p:nvPr/>
        </p:nvCxnSpPr>
        <p:spPr>
          <a:xfrm flipV="1">
            <a:off x="2431691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19" idx="3"/>
            <a:endCxn id="45" idx="1"/>
          </p:cNvCxnSpPr>
          <p:nvPr/>
        </p:nvCxnSpPr>
        <p:spPr>
          <a:xfrm>
            <a:off x="2431690" y="4469043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9" idx="3"/>
            <a:endCxn id="39" idx="1"/>
          </p:cNvCxnSpPr>
          <p:nvPr/>
        </p:nvCxnSpPr>
        <p:spPr>
          <a:xfrm>
            <a:off x="2431690" y="4469043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47" idx="3"/>
          </p:cNvCxnSpPr>
          <p:nvPr/>
        </p:nvCxnSpPr>
        <p:spPr>
          <a:xfrm flipV="1">
            <a:off x="6452990" y="2802303"/>
            <a:ext cx="858629" cy="420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47" idx="3"/>
          </p:cNvCxnSpPr>
          <p:nvPr/>
        </p:nvCxnSpPr>
        <p:spPr>
          <a:xfrm>
            <a:off x="6452990" y="3222888"/>
            <a:ext cx="881693" cy="43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7" idx="3"/>
          </p:cNvCxnSpPr>
          <p:nvPr/>
        </p:nvCxnSpPr>
        <p:spPr>
          <a:xfrm>
            <a:off x="6452989" y="3222888"/>
            <a:ext cx="869142" cy="131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47" idx="3"/>
          </p:cNvCxnSpPr>
          <p:nvPr/>
        </p:nvCxnSpPr>
        <p:spPr>
          <a:xfrm>
            <a:off x="6452989" y="3222887"/>
            <a:ext cx="878854" cy="2240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48" idx="3"/>
          </p:cNvCxnSpPr>
          <p:nvPr/>
        </p:nvCxnSpPr>
        <p:spPr>
          <a:xfrm flipV="1">
            <a:off x="6439930" y="2802303"/>
            <a:ext cx="871689" cy="2232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48" idx="3"/>
          </p:cNvCxnSpPr>
          <p:nvPr/>
        </p:nvCxnSpPr>
        <p:spPr>
          <a:xfrm flipV="1">
            <a:off x="6439930" y="3668283"/>
            <a:ext cx="883221" cy="1366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48" idx="3"/>
          </p:cNvCxnSpPr>
          <p:nvPr/>
        </p:nvCxnSpPr>
        <p:spPr>
          <a:xfrm>
            <a:off x="6439929" y="5034412"/>
            <a:ext cx="880382" cy="44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48" idx="3"/>
          </p:cNvCxnSpPr>
          <p:nvPr/>
        </p:nvCxnSpPr>
        <p:spPr>
          <a:xfrm flipV="1">
            <a:off x="6439929" y="4534265"/>
            <a:ext cx="882202" cy="500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53" idx="3"/>
            <a:endCxn id="49" idx="2"/>
          </p:cNvCxnSpPr>
          <p:nvPr/>
        </p:nvCxnSpPr>
        <p:spPr>
          <a:xfrm>
            <a:off x="8337350" y="2782991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endCxn id="49" idx="2"/>
          </p:cNvCxnSpPr>
          <p:nvPr/>
        </p:nvCxnSpPr>
        <p:spPr>
          <a:xfrm flipV="1">
            <a:off x="8303198" y="3222888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endCxn id="50" idx="2"/>
          </p:cNvCxnSpPr>
          <p:nvPr/>
        </p:nvCxnSpPr>
        <p:spPr>
          <a:xfrm>
            <a:off x="8323988" y="4557558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71" idx="3"/>
            <a:endCxn id="50" idx="2"/>
          </p:cNvCxnSpPr>
          <p:nvPr/>
        </p:nvCxnSpPr>
        <p:spPr>
          <a:xfrm flipV="1">
            <a:off x="8346042" y="5049442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502821" y="2792923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V="1">
            <a:off x="4468669" y="3232820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489459" y="4567490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4511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108335" y="2588902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4114404" y="5252639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7983170" y="3461046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7964152" y="4323887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83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-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5184775"/>
          </a:xfrm>
        </p:spPr>
        <p:txBody>
          <a:bodyPr/>
          <a:lstStyle/>
          <a:p>
            <a:r>
              <a:rPr lang="en-US" altLang="zh-TW" dirty="0"/>
              <a:t>Given a training data x, we know which z would be the max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Train this thin and linear network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23240" y="2520594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803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794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01046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979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70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831181" y="2877443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10956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010913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003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053187" y="3388339"/>
            <a:ext cx="342900" cy="461962"/>
            <a:chOff x="600453" y="3988847"/>
            <a:chExt cx="342900" cy="461962"/>
          </a:xfrm>
        </p:grpSpPr>
        <p:sp>
          <p:nvSpPr>
            <p:cNvPr id="15" name="矩形 14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群組 16"/>
          <p:cNvGrpSpPr/>
          <p:nvPr/>
        </p:nvGrpSpPr>
        <p:grpSpPr>
          <a:xfrm>
            <a:off x="2055452" y="4238062"/>
            <a:ext cx="376238" cy="461963"/>
            <a:chOff x="594635" y="4571576"/>
            <a:chExt cx="376238" cy="461963"/>
          </a:xfrm>
        </p:grpSpPr>
        <p:sp>
          <p:nvSpPr>
            <p:cNvPr id="18" name="矩形 17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字方塊 19"/>
          <p:cNvSpPr txBox="1"/>
          <p:nvPr/>
        </p:nvSpPr>
        <p:spPr>
          <a:xfrm>
            <a:off x="1668282" y="2734479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21" name="橢圓 20"/>
          <p:cNvSpPr/>
          <p:nvPr/>
        </p:nvSpPr>
        <p:spPr>
          <a:xfrm>
            <a:off x="5011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079266" y="4905635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266" y="4905635"/>
                <a:ext cx="2834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/>
          <p:cNvGrpSpPr/>
          <p:nvPr/>
        </p:nvGrpSpPr>
        <p:grpSpPr>
          <a:xfrm>
            <a:off x="3501456" y="2531732"/>
            <a:ext cx="992941" cy="523220"/>
            <a:chOff x="3518823" y="2481252"/>
            <a:chExt cx="992941" cy="523220"/>
          </a:xfrm>
        </p:grpSpPr>
        <p:grpSp>
          <p:nvGrpSpPr>
            <p:cNvPr id="24" name="群組 2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3512987" y="3397713"/>
            <a:ext cx="992940" cy="523220"/>
            <a:chOff x="3518823" y="2481252"/>
            <a:chExt cx="992940" cy="523220"/>
          </a:xfrm>
        </p:grpSpPr>
        <p:grpSp>
          <p:nvGrpSpPr>
            <p:cNvPr id="30" name="群組 2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3511968" y="4263694"/>
            <a:ext cx="992940" cy="523220"/>
            <a:chOff x="3518823" y="2481252"/>
            <a:chExt cx="992940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836" r="-655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7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3510148" y="5205858"/>
            <a:ext cx="992940" cy="523220"/>
            <a:chOff x="3518823" y="2481252"/>
            <a:chExt cx="992940" cy="523220"/>
          </a:xfrm>
        </p:grpSpPr>
        <p:grpSp>
          <p:nvGrpSpPr>
            <p:cNvPr id="42" name="群組 4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836" t="-1639" r="-6557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單箭頭接點 4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069039" y="3036458"/>
                <a:ext cx="38395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039" y="3036458"/>
                <a:ext cx="383951" cy="372859"/>
              </a:xfrm>
              <a:prstGeom prst="rect">
                <a:avLst/>
              </a:prstGeom>
              <a:blipFill>
                <a:blip r:embed="rId13"/>
                <a:stretch>
                  <a:fillRect l="-11111" r="-63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055979" y="4847629"/>
                <a:ext cx="38395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979" y="4847629"/>
                <a:ext cx="383951" cy="373564"/>
              </a:xfrm>
              <a:prstGeom prst="rect">
                <a:avLst/>
              </a:prstGeom>
              <a:blipFill>
                <a:blip r:embed="rId14"/>
                <a:stretch>
                  <a:fillRect l="-9524" r="-634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/>
          <p:cNvSpPr/>
          <p:nvPr/>
        </p:nvSpPr>
        <p:spPr>
          <a:xfrm>
            <a:off x="8839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8847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7337805" y="2531732"/>
            <a:ext cx="999545" cy="523220"/>
            <a:chOff x="3518823" y="2481252"/>
            <a:chExt cx="999545" cy="523220"/>
          </a:xfrm>
        </p:grpSpPr>
        <p:grpSp>
          <p:nvGrpSpPr>
            <p:cNvPr id="52" name="群組 5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677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5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7349337" y="3397713"/>
            <a:ext cx="999545" cy="523220"/>
            <a:chOff x="3518823" y="2481252"/>
            <a:chExt cx="999545" cy="523220"/>
          </a:xfrm>
        </p:grpSpPr>
        <p:grpSp>
          <p:nvGrpSpPr>
            <p:cNvPr id="58" name="群組 57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290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單箭頭接點 59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348318" y="4263694"/>
            <a:ext cx="999545" cy="523220"/>
            <a:chOff x="3518823" y="2481252"/>
            <a:chExt cx="999545" cy="523220"/>
          </a:xfrm>
        </p:grpSpPr>
        <p:grpSp>
          <p:nvGrpSpPr>
            <p:cNvPr id="64" name="群組 6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475" r="-819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7346498" y="5205858"/>
            <a:ext cx="999545" cy="523220"/>
            <a:chOff x="3518823" y="2481252"/>
            <a:chExt cx="999545" cy="523220"/>
          </a:xfrm>
        </p:grpSpPr>
        <p:grpSp>
          <p:nvGrpSpPr>
            <p:cNvPr id="70" name="群組 6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9677" t="-1639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單箭頭接點 7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9905388" y="3036457"/>
                <a:ext cx="390555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388" y="3036457"/>
                <a:ext cx="390555" cy="373628"/>
              </a:xfrm>
              <a:prstGeom prst="rect">
                <a:avLst/>
              </a:prstGeom>
              <a:blipFill>
                <a:blip r:embed="rId19"/>
                <a:stretch>
                  <a:fillRect l="-10938" r="-625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9892327" y="4847630"/>
                <a:ext cx="39055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327" y="4847630"/>
                <a:ext cx="390556" cy="374333"/>
              </a:xfrm>
              <a:prstGeom prst="rect">
                <a:avLst/>
              </a:prstGeom>
              <a:blipFill>
                <a:blip r:embed="rId20"/>
                <a:stretch>
                  <a:fillRect l="-10938" r="-6250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6045544" y="5336522"/>
                <a:ext cx="450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44" y="5336522"/>
                <a:ext cx="450380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9847529" y="5295392"/>
                <a:ext cx="4580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529" y="5295392"/>
                <a:ext cx="458074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/>
          <p:cNvCxnSpPr/>
          <p:nvPr/>
        </p:nvCxnSpPr>
        <p:spPr>
          <a:xfrm>
            <a:off x="5817227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5826224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9660737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9669734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27" idx="1"/>
          </p:cNvCxnSpPr>
          <p:nvPr/>
        </p:nvCxnSpPr>
        <p:spPr>
          <a:xfrm flipV="1">
            <a:off x="2362677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16" idx="3"/>
            <a:endCxn id="34" idx="1"/>
          </p:cNvCxnSpPr>
          <p:nvPr/>
        </p:nvCxnSpPr>
        <p:spPr>
          <a:xfrm>
            <a:off x="2391325" y="3619321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5" idx="3"/>
            <a:endCxn id="39" idx="1"/>
          </p:cNvCxnSpPr>
          <p:nvPr/>
        </p:nvCxnSpPr>
        <p:spPr>
          <a:xfrm>
            <a:off x="2396088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5" idx="3"/>
            <a:endCxn id="46" idx="1"/>
          </p:cNvCxnSpPr>
          <p:nvPr/>
        </p:nvCxnSpPr>
        <p:spPr>
          <a:xfrm>
            <a:off x="2396088" y="3655040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19" idx="3"/>
            <a:endCxn id="27" idx="1"/>
          </p:cNvCxnSpPr>
          <p:nvPr/>
        </p:nvCxnSpPr>
        <p:spPr>
          <a:xfrm flipV="1">
            <a:off x="2431691" y="2805936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9" idx="3"/>
            <a:endCxn id="33" idx="1"/>
          </p:cNvCxnSpPr>
          <p:nvPr/>
        </p:nvCxnSpPr>
        <p:spPr>
          <a:xfrm flipV="1">
            <a:off x="2431691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19" idx="3"/>
            <a:endCxn id="45" idx="1"/>
          </p:cNvCxnSpPr>
          <p:nvPr/>
        </p:nvCxnSpPr>
        <p:spPr>
          <a:xfrm>
            <a:off x="2431690" y="4469043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9" idx="3"/>
            <a:endCxn id="39" idx="1"/>
          </p:cNvCxnSpPr>
          <p:nvPr/>
        </p:nvCxnSpPr>
        <p:spPr>
          <a:xfrm>
            <a:off x="2431690" y="4469043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47" idx="3"/>
          </p:cNvCxnSpPr>
          <p:nvPr/>
        </p:nvCxnSpPr>
        <p:spPr>
          <a:xfrm flipV="1">
            <a:off x="6452990" y="2802303"/>
            <a:ext cx="858629" cy="420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47" idx="3"/>
          </p:cNvCxnSpPr>
          <p:nvPr/>
        </p:nvCxnSpPr>
        <p:spPr>
          <a:xfrm>
            <a:off x="6452990" y="3222888"/>
            <a:ext cx="881693" cy="43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7" idx="3"/>
          </p:cNvCxnSpPr>
          <p:nvPr/>
        </p:nvCxnSpPr>
        <p:spPr>
          <a:xfrm>
            <a:off x="6452989" y="3222888"/>
            <a:ext cx="869142" cy="131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47" idx="3"/>
          </p:cNvCxnSpPr>
          <p:nvPr/>
        </p:nvCxnSpPr>
        <p:spPr>
          <a:xfrm>
            <a:off x="6452989" y="3222887"/>
            <a:ext cx="878854" cy="2240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48" idx="3"/>
          </p:cNvCxnSpPr>
          <p:nvPr/>
        </p:nvCxnSpPr>
        <p:spPr>
          <a:xfrm flipV="1">
            <a:off x="6439930" y="2802303"/>
            <a:ext cx="871689" cy="2232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48" idx="3"/>
          </p:cNvCxnSpPr>
          <p:nvPr/>
        </p:nvCxnSpPr>
        <p:spPr>
          <a:xfrm flipV="1">
            <a:off x="6439930" y="3668283"/>
            <a:ext cx="883221" cy="1366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48" idx="3"/>
          </p:cNvCxnSpPr>
          <p:nvPr/>
        </p:nvCxnSpPr>
        <p:spPr>
          <a:xfrm>
            <a:off x="6439929" y="5034412"/>
            <a:ext cx="880382" cy="44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48" idx="3"/>
          </p:cNvCxnSpPr>
          <p:nvPr/>
        </p:nvCxnSpPr>
        <p:spPr>
          <a:xfrm flipV="1">
            <a:off x="6439929" y="4534265"/>
            <a:ext cx="882202" cy="500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endCxn id="49" idx="2"/>
          </p:cNvCxnSpPr>
          <p:nvPr/>
        </p:nvCxnSpPr>
        <p:spPr>
          <a:xfrm flipV="1">
            <a:off x="8303198" y="3222888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endCxn id="50" idx="2"/>
          </p:cNvCxnSpPr>
          <p:nvPr/>
        </p:nvCxnSpPr>
        <p:spPr>
          <a:xfrm>
            <a:off x="8323988" y="4557558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502821" y="2792923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4511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108335" y="2588902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4114404" y="5252639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7983170" y="3461046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7964152" y="4323887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接點 112"/>
          <p:cNvCxnSpPr/>
          <p:nvPr/>
        </p:nvCxnSpPr>
        <p:spPr>
          <a:xfrm flipH="1">
            <a:off x="5211963" y="3056323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9065361" y="3064016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H="1">
            <a:off x="5211896" y="4885255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flipH="1">
            <a:off x="9036229" y="4906459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3350558" y="6197680"/>
            <a:ext cx="705043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Different thin and linear network for different examples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69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80343" y="4164592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21168" y="1628289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530488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8511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8521123" y="2992135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12" y="147047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8010741" y="5147416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057713" y="3241775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57713" y="1035883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88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156604" y="307038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7388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479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6620245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385537" y="1235377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/>
          </p:nvPr>
        </p:nvGraphicFramePr>
        <p:xfrm>
          <a:off x="2478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6608206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55420" y="525795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54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901631" y="5367455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7521168" y="1628289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530488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graphicFrame>
        <p:nvGraphicFramePr>
          <p:cNvPr id="1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410212" y="1663280"/>
          <a:ext cx="3138132" cy="336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矩形 14"/>
          <p:cNvSpPr/>
          <p:nvPr/>
        </p:nvSpPr>
        <p:spPr>
          <a:xfrm>
            <a:off x="2232365" y="1485917"/>
            <a:ext cx="3521122" cy="3738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5400000">
            <a:off x="6357830" y="3676430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0800000">
            <a:off x="8511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8521123" y="2992135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0712" y="147047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3824119" y="5296741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8010741" y="5147416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057713" y="3241775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57713" y="1035883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24942" y="3883055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 rot="5400000">
            <a:off x="6357830" y="1415777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324942" y="1567417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695997" y="2479440"/>
            <a:ext cx="19412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Overfitting!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156604" y="307038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28579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Graphic spid="14" grpId="0">
        <p:bldAsOne/>
      </p:bldGraphic>
      <p:bldP spid="15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909946" y="128702"/>
            <a:ext cx="5558825" cy="4289424"/>
            <a:chOff x="773413" y="2230720"/>
            <a:chExt cx="5558825" cy="428942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線接點 9"/>
          <p:cNvCxnSpPr/>
          <p:nvPr/>
        </p:nvCxnSpPr>
        <p:spPr>
          <a:xfrm flipH="1">
            <a:off x="5408822" y="2202583"/>
            <a:ext cx="469379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762762" y="311402"/>
            <a:ext cx="0" cy="37823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205229" y="2731028"/>
            <a:ext cx="2083228" cy="806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6204979" y="3174770"/>
            <a:ext cx="20002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442696" y="685055"/>
            <a:ext cx="2083228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 rot="5400000" flipH="1">
            <a:off x="5484185" y="2495161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2020332" y="3726989"/>
            <a:ext cx="190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Adagrad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035836" y="4574431"/>
                <a:ext cx="4396781" cy="127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836" y="4574431"/>
                <a:ext cx="4396781" cy="12736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2882337" y="5972285"/>
            <a:ext cx="6962405" cy="5058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Use first derivative to estimate second derivative</a:t>
            </a:r>
            <a:endParaRPr lang="zh-TW" altLang="en-US" sz="2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6365262" y="5706686"/>
            <a:ext cx="164373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7122663" y="5687553"/>
            <a:ext cx="1" cy="288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8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3" grpId="0"/>
      <p:bldP spid="46" grpId="0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740" y="2398395"/>
            <a:ext cx="7162800" cy="3524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030217" y="592264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217" y="5922645"/>
                <a:ext cx="421847" cy="369332"/>
              </a:xfrm>
              <a:prstGeom prst="rect">
                <a:avLst/>
              </a:prstGeom>
              <a:blipFill>
                <a:blip r:embed="rId3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297790" y="397585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790" y="3975854"/>
                <a:ext cx="428964" cy="369332"/>
              </a:xfrm>
              <a:prstGeom prst="rect">
                <a:avLst/>
              </a:prstGeom>
              <a:blipFill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2403256" y="1729796"/>
            <a:ext cx="797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Error Surface can be very complex when training NN.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244428" y="4702386"/>
            <a:ext cx="2083228" cy="806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285917" y="4507499"/>
            <a:ext cx="20002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618251" y="2978816"/>
            <a:ext cx="2083228" cy="8063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659740" y="2783929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145174" y="1514436"/>
                <a:ext cx="2840778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174" y="1514436"/>
                <a:ext cx="2840778" cy="763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3352703" y="4265386"/>
                <a:ext cx="47937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52703" y="4265386"/>
                <a:ext cx="479378" cy="430887"/>
              </a:xfrm>
              <a:prstGeom prst="rect">
                <a:avLst/>
              </a:prstGeom>
              <a:blipFill>
                <a:blip r:embed="rId4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145174" y="2413255"/>
                <a:ext cx="2840778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174" y="2413255"/>
                <a:ext cx="2840778" cy="7377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919896" y="4911580"/>
                <a:ext cx="2984086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896" y="4911580"/>
                <a:ext cx="2984086" cy="737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5340421" y="1698242"/>
                <a:ext cx="13401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21" y="1698242"/>
                <a:ext cx="134011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340422" y="2481235"/>
                <a:ext cx="472263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22" y="2481235"/>
                <a:ext cx="4722639" cy="521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2168157" y="3359185"/>
                <a:ext cx="2848472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57" y="3359185"/>
                <a:ext cx="2848472" cy="7639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304922" y="3468501"/>
                <a:ext cx="481849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922" y="3468501"/>
                <a:ext cx="4818499" cy="521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340422" y="4953756"/>
                <a:ext cx="5013745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22" y="4953756"/>
                <a:ext cx="5013745" cy="521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253488" y="5649347"/>
            <a:ext cx="5111474" cy="9316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Root Mean Square of the gradients with previous gradients being decayed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81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0" grpId="0"/>
      <p:bldP spid="12" grpId="0"/>
      <p:bldP spid="13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8001914" y="5115255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7670877" y="479873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6066662" y="4091438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331794" y="4079736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826268" y="2993515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934328" y="5842348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 to find </a:t>
            </a:r>
            <a:br>
              <a:rPr lang="en-US" altLang="zh-TW" dirty="0"/>
            </a:br>
            <a:r>
              <a:rPr lang="en-US" altLang="zh-TW" dirty="0"/>
              <a:t>optimal network parameters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2124809" y="1938565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750140" y="400153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935176" y="5984060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353408" y="1830419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304543" y="1740579"/>
            <a:ext cx="96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</a:t>
            </a:r>
          </a:p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722531" y="6156682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a network parameter w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737390" y="1974273"/>
            <a:ext cx="254950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43185" y="3637122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2533471" y="26769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8119511" y="5039318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11" y="5039318"/>
                <a:ext cx="1288691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/>
          <p:cNvSpPr/>
          <p:nvPr/>
        </p:nvSpPr>
        <p:spPr>
          <a:xfrm>
            <a:off x="4015271" y="387634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844922" y="2848042"/>
            <a:ext cx="33502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4" name="直線單箭頭接點 33"/>
          <p:cNvCxnSpPr>
            <a:stCxn id="24" idx="7"/>
          </p:cNvCxnSpPr>
          <p:nvPr/>
        </p:nvCxnSpPr>
        <p:spPr>
          <a:xfrm flipV="1">
            <a:off x="8211216" y="4160343"/>
            <a:ext cx="342234" cy="73109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6227879" y="3310039"/>
            <a:ext cx="344940" cy="7696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7"/>
            <a:endCxn id="11" idx="2"/>
          </p:cNvCxnSpPr>
          <p:nvPr/>
        </p:nvCxnSpPr>
        <p:spPr>
          <a:xfrm flipV="1">
            <a:off x="4555611" y="2928379"/>
            <a:ext cx="456533" cy="104067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170292" y="5031582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292" y="5031582"/>
                <a:ext cx="1292685" cy="822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397505" y="5039193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505" y="5039193"/>
                <a:ext cx="1303192" cy="822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2718211" y="587600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4230139" y="587030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5958605" y="584585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899850" y="585405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58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3" grpId="0" animBg="1"/>
      <p:bldP spid="26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physical world</a:t>
            </a:r>
            <a:r>
              <a:rPr lang="zh-TW" altLang="en-US" dirty="0"/>
              <a:t> 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2420815" y="2519137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36685" y="1896208"/>
                  <a:pt x="1019908" y="2356339"/>
                </a:cubicBezTo>
                <a:cubicBezTo>
                  <a:pt x="1603131" y="2816470"/>
                  <a:pt x="2872154" y="2631831"/>
                  <a:pt x="3499339" y="2760785"/>
                </a:cubicBezTo>
                <a:cubicBezTo>
                  <a:pt x="4126524" y="2889739"/>
                  <a:pt x="4396154" y="3156439"/>
                  <a:pt x="4783016" y="3130062"/>
                </a:cubicBezTo>
                <a:cubicBezTo>
                  <a:pt x="5169878" y="3103685"/>
                  <a:pt x="5506916" y="2725615"/>
                  <a:pt x="5820508" y="2602523"/>
                </a:cubicBezTo>
                <a:cubicBezTo>
                  <a:pt x="6134100" y="2479431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579076" y="238420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120661" y="447090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179650" y="462326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053861" y="3152183"/>
            <a:ext cx="316523" cy="110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952996" y="4892428"/>
            <a:ext cx="800646" cy="648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7905011" y="4693610"/>
            <a:ext cx="495842" cy="1460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52996" y="2812455"/>
            <a:ext cx="508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about put this phenomenon in gradient descent?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66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Vanilla Gradient Descent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2946175" y="2717227"/>
            <a:ext cx="1709005" cy="62324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643857" y="3337492"/>
            <a:ext cx="908500" cy="6833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5484583" y="3992290"/>
            <a:ext cx="49277" cy="10960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4719781" y="4979154"/>
            <a:ext cx="780335" cy="9741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2386211" y="4817963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395194" y="4319804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1998068" y="233499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785041" y="2032345"/>
                <a:ext cx="3055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041" y="2032345"/>
                <a:ext cx="3055326" cy="461665"/>
              </a:xfrm>
              <a:prstGeom prst="rect">
                <a:avLst/>
              </a:prstGeom>
              <a:blipFill>
                <a:blip r:embed="rId3"/>
                <a:stretch>
                  <a:fillRect l="-29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785041" y="2619829"/>
                <a:ext cx="4393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041" y="2619829"/>
                <a:ext cx="4393958" cy="461665"/>
              </a:xfrm>
              <a:prstGeom prst="rect">
                <a:avLst/>
              </a:prstGeom>
              <a:blipFill>
                <a:blip r:embed="rId4"/>
                <a:stretch>
                  <a:fillRect l="-208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786506" y="3221047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06" y="3221047"/>
                <a:ext cx="4169019" cy="461665"/>
              </a:xfrm>
              <a:prstGeom prst="rect">
                <a:avLst/>
              </a:prstGeom>
              <a:blipFill>
                <a:blip r:embed="rId5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801666" y="3779119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666" y="3779119"/>
                <a:ext cx="3993172" cy="461665"/>
              </a:xfrm>
              <a:prstGeom prst="rect">
                <a:avLst/>
              </a:prstGeom>
              <a:blipFill>
                <a:blip r:embed="rId6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803131" y="4356070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–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131" y="4356070"/>
                <a:ext cx="4169019" cy="461665"/>
              </a:xfrm>
              <a:prstGeom prst="rect">
                <a:avLst/>
              </a:prstGeom>
              <a:blipFill>
                <a:blip r:embed="rId7"/>
                <a:stretch>
                  <a:fillRect l="-219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H="1" flipV="1">
            <a:off x="4176380" y="2974971"/>
            <a:ext cx="500337" cy="349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533859" y="3445571"/>
            <a:ext cx="18498" cy="536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5511055" y="4414030"/>
            <a:ext cx="412353" cy="5662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3076407" y="4576469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085390" y="4110060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8139158" y="4897436"/>
            <a:ext cx="77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613519" y="2792156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519" y="2792156"/>
                <a:ext cx="689088" cy="4605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154829" y="3333998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829" y="3333998"/>
                <a:ext cx="689088" cy="4598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4928647" y="3961866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47" y="3961866"/>
                <a:ext cx="689088" cy="460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852444" y="4800206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444" y="4800206"/>
                <a:ext cx="689088" cy="460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191956" y="1994786"/>
                <a:ext cx="1078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956" y="1994786"/>
                <a:ext cx="1078707" cy="461665"/>
              </a:xfrm>
              <a:prstGeom prst="rect">
                <a:avLst/>
              </a:prstGeom>
              <a:blipFill>
                <a:blip r:embed="rId12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385505" y="2678234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05" y="2678234"/>
                <a:ext cx="689088" cy="459806"/>
              </a:xfrm>
              <a:prstGeom prst="rect">
                <a:avLst/>
              </a:prstGeom>
              <a:blipFill>
                <a:blip r:embed="rId13"/>
                <a:stretch>
                  <a:fillRect l="-1770" r="-45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5590688" y="3462030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88" y="3462030"/>
                <a:ext cx="689088" cy="460575"/>
              </a:xfrm>
              <a:prstGeom prst="rect">
                <a:avLst/>
              </a:prstGeom>
              <a:blipFill>
                <a:blip r:embed="rId14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5690094" y="4518580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94" y="4518580"/>
                <a:ext cx="689088" cy="460575"/>
              </a:xfrm>
              <a:prstGeom prst="rect">
                <a:avLst/>
              </a:prstGeom>
              <a:blipFill>
                <a:blip r:embed="rId15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/>
          <p:cNvSpPr/>
          <p:nvPr/>
        </p:nvSpPr>
        <p:spPr>
          <a:xfrm>
            <a:off x="2837389" y="262370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786506" y="5424593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Stop until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06" y="5424593"/>
                <a:ext cx="4169019" cy="461665"/>
              </a:xfrm>
              <a:prstGeom prst="rect">
                <a:avLst/>
              </a:prstGeom>
              <a:blipFill>
                <a:blip r:embed="rId16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34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20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615654" y="1468917"/>
                <a:ext cx="258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54" y="1468917"/>
                <a:ext cx="2580542" cy="461665"/>
              </a:xfrm>
              <a:prstGeom prst="rect">
                <a:avLst/>
              </a:prstGeom>
              <a:blipFill>
                <a:blip r:embed="rId2"/>
                <a:stretch>
                  <a:fillRect l="-353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625909" y="2402287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09" y="2402287"/>
                <a:ext cx="3993172" cy="461665"/>
              </a:xfrm>
              <a:prstGeom prst="rect">
                <a:avLst/>
              </a:prstGeom>
              <a:blipFill>
                <a:blip r:embed="rId3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611536" y="3442920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1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36" y="3442920"/>
                <a:ext cx="3360126" cy="461665"/>
              </a:xfrm>
              <a:prstGeom prst="rect">
                <a:avLst/>
              </a:prstGeom>
              <a:blipFill>
                <a:blip r:embed="rId4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644584" y="3960558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84" y="3960558"/>
                <a:ext cx="3993172" cy="461665"/>
              </a:xfrm>
              <a:prstGeom prst="rect">
                <a:avLst/>
              </a:prstGeom>
              <a:blipFill>
                <a:blip r:embed="rId5"/>
                <a:stretch>
                  <a:fillRect l="-244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6625909" y="1930582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v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611536" y="2925646"/>
                <a:ext cx="405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36" y="2925646"/>
                <a:ext cx="4059271" cy="461665"/>
              </a:xfrm>
              <a:prstGeom prst="rect">
                <a:avLst/>
              </a:prstGeom>
              <a:blipFill>
                <a:blip r:embed="rId6"/>
                <a:stretch>
                  <a:fillRect l="-240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619139" y="4492401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39" y="4492401"/>
                <a:ext cx="4044062" cy="461665"/>
              </a:xfrm>
              <a:prstGeom prst="rect">
                <a:avLst/>
              </a:prstGeom>
              <a:blipFill>
                <a:blip r:embed="rId7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625909" y="4954995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2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09" y="4954995"/>
                <a:ext cx="3360126" cy="461665"/>
              </a:xfrm>
              <a:prstGeom prst="rect">
                <a:avLst/>
              </a:prstGeom>
              <a:blipFill>
                <a:blip r:embed="rId8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3006052" y="3044389"/>
            <a:ext cx="1286264" cy="46908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4280402" y="3512568"/>
            <a:ext cx="879813" cy="991407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157384" y="4460694"/>
            <a:ext cx="27722" cy="124621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4752311" y="5706909"/>
            <a:ext cx="389211" cy="104850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976433" y="5277806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1976433" y="4746765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1967581" y="260723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4228878" y="3038035"/>
            <a:ext cx="32860" cy="4432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5157385" y="4059418"/>
            <a:ext cx="450017" cy="3936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227232" y="5641540"/>
            <a:ext cx="323690" cy="34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666629" y="5036312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666629" y="4537021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579019" y="2978100"/>
                <a:ext cx="689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19" y="2978100"/>
                <a:ext cx="68908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3667986" y="3536864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986" y="3536864"/>
                <a:ext cx="689088" cy="4598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431205" y="4191936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205" y="4191936"/>
                <a:ext cx="689088" cy="460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570718" y="5185828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18" y="5185828"/>
                <a:ext cx="689088" cy="4605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2467216" y="2400300"/>
                <a:ext cx="689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16" y="2400300"/>
                <a:ext cx="689088" cy="461665"/>
              </a:xfrm>
              <a:prstGeom prst="rect">
                <a:avLst/>
              </a:prstGeom>
              <a:blipFill>
                <a:blip r:embed="rId13"/>
                <a:stretch>
                  <a:fillRect l="-2655" r="-46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028347" y="2572537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47" y="2572537"/>
                <a:ext cx="689088" cy="459806"/>
              </a:xfrm>
              <a:prstGeom prst="rect">
                <a:avLst/>
              </a:prstGeom>
              <a:blipFill>
                <a:blip r:embed="rId14"/>
                <a:stretch>
                  <a:fillRect l="-2655" r="-45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5512977" y="363979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977" y="3639799"/>
                <a:ext cx="689088" cy="460575"/>
              </a:xfrm>
              <a:prstGeom prst="rect">
                <a:avLst/>
              </a:prstGeom>
              <a:blipFill>
                <a:blip r:embed="rId15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5505853" y="5381294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853" y="5381294"/>
                <a:ext cx="689088" cy="460575"/>
              </a:xfrm>
              <a:prstGeom prst="rect">
                <a:avLst/>
              </a:prstGeom>
              <a:blipFill>
                <a:blip r:embed="rId16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2806902" y="289594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4293123" y="3495864"/>
            <a:ext cx="1008308" cy="39073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252929" y="3512688"/>
            <a:ext cx="78777" cy="74771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5170403" y="4503974"/>
            <a:ext cx="761038" cy="86574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4495615" y="4492400"/>
            <a:ext cx="623423" cy="44047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4807326" y="5618034"/>
            <a:ext cx="311713" cy="2350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5191257" y="5706909"/>
            <a:ext cx="30800" cy="1044483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713726" y="5471971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 not just based on gradient, but previous movement.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1962881" y="5776486"/>
            <a:ext cx="69019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666629" y="5535603"/>
            <a:ext cx="303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</a:p>
          <a:p>
            <a:r>
              <a:rPr lang="en-US" altLang="zh-TW" sz="2400" dirty="0"/>
              <a:t>of last step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133377" y="1542088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Movement: movement of last step minus gradient at present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3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85" grpId="0" animBg="1"/>
      <p:bldP spid="57" grpId="0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2076265" y="2634037"/>
                <a:ext cx="4304360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i</a:t>
                </a:r>
                <a:r>
                  <a:rPr lang="en-US" altLang="zh-TW" sz="2400" dirty="0"/>
                  <a:t> is actually the weighted sum of all the previous gradient: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265" y="2634037"/>
                <a:ext cx="4304360" cy="1247842"/>
              </a:xfrm>
              <a:prstGeom prst="rect">
                <a:avLst/>
              </a:prstGeom>
              <a:blipFill>
                <a:blip r:embed="rId3"/>
                <a:stretch>
                  <a:fillRect l="-2266" t="-3902" r="-2833" b="-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2464941" y="3958407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</a:t>
            </a:r>
            <a:r>
              <a:rPr lang="en-US" altLang="zh-TW" sz="2400" baseline="30000" dirty="0"/>
              <a:t>0 </a:t>
            </a:r>
            <a:r>
              <a:rPr lang="en-US" altLang="zh-TW" sz="2400" dirty="0"/>
              <a:t>= 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2464942" y="4569175"/>
                <a:ext cx="26791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42" y="4569175"/>
                <a:ext cx="2679159" cy="461665"/>
              </a:xfrm>
              <a:prstGeom prst="rect">
                <a:avLst/>
              </a:prstGeom>
              <a:blipFill>
                <a:blip r:embed="rId4"/>
                <a:stretch>
                  <a:fillRect l="-340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2467529" y="5247704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- </a:t>
                </a:r>
                <a:r>
                  <a:rPr lang="el-GR" altLang="zh-TW" sz="2400" dirty="0"/>
                  <a:t>λ 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529" y="5247704"/>
                <a:ext cx="4044062" cy="461665"/>
              </a:xfrm>
              <a:prstGeom prst="rect">
                <a:avLst/>
              </a:prstGeom>
              <a:blipFill>
                <a:blip r:embed="rId5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/>
          <p:cNvSpPr txBox="1"/>
          <p:nvPr/>
        </p:nvSpPr>
        <p:spPr>
          <a:xfrm rot="5400000">
            <a:off x="2631611" y="5954394"/>
            <a:ext cx="79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615654" y="1468917"/>
                <a:ext cx="258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54" y="1468917"/>
                <a:ext cx="2580542" cy="461665"/>
              </a:xfrm>
              <a:prstGeom prst="rect">
                <a:avLst/>
              </a:prstGeom>
              <a:blipFill>
                <a:blip r:embed="rId6"/>
                <a:stretch>
                  <a:fillRect l="-353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625909" y="2402287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09" y="2402287"/>
                <a:ext cx="3993172" cy="461665"/>
              </a:xfrm>
              <a:prstGeom prst="rect">
                <a:avLst/>
              </a:prstGeom>
              <a:blipFill>
                <a:blip r:embed="rId7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611536" y="3442920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1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36" y="3442920"/>
                <a:ext cx="3360126" cy="461665"/>
              </a:xfrm>
              <a:prstGeom prst="rect">
                <a:avLst/>
              </a:prstGeom>
              <a:blipFill>
                <a:blip r:embed="rId8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644584" y="3960558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84" y="3960558"/>
                <a:ext cx="3993172" cy="461665"/>
              </a:xfrm>
              <a:prstGeom prst="rect">
                <a:avLst/>
              </a:prstGeom>
              <a:blipFill>
                <a:blip r:embed="rId9"/>
                <a:stretch>
                  <a:fillRect l="-244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6625909" y="1930582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v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611536" y="2925646"/>
                <a:ext cx="405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536" y="2925646"/>
                <a:ext cx="4059271" cy="461665"/>
              </a:xfrm>
              <a:prstGeom prst="rect">
                <a:avLst/>
              </a:prstGeom>
              <a:blipFill>
                <a:blip r:embed="rId10"/>
                <a:stretch>
                  <a:fillRect l="-240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619139" y="4492401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39" y="4492401"/>
                <a:ext cx="4044062" cy="461665"/>
              </a:xfrm>
              <a:prstGeom prst="rect">
                <a:avLst/>
              </a:prstGeom>
              <a:blipFill>
                <a:blip r:embed="rId11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625909" y="4954995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2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09" y="4954995"/>
                <a:ext cx="3360126" cy="461665"/>
              </a:xfrm>
              <a:prstGeom prst="rect">
                <a:avLst/>
              </a:prstGeom>
              <a:blipFill>
                <a:blip r:embed="rId12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6713726" y="5471971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 not just based on gradient, but previous movement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133377" y="1542088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Movement: movement of last step minus gradient at present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  <p:bldP spid="60" grpId="0"/>
      <p:bldP spid="62" grpId="0"/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858845" y="2322244"/>
            <a:ext cx="1516775" cy="426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138293" y="1957915"/>
            <a:ext cx="500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= </a:t>
            </a:r>
          </a:p>
          <a:p>
            <a:r>
              <a:rPr lang="en-US" altLang="zh-TW" sz="2400" dirty="0"/>
              <a:t>Negative of 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𝜕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𝐿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∕𝜕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𝑤</a:t>
            </a:r>
            <a:r>
              <a:rPr lang="en-US" altLang="zh-TW" sz="2400" dirty="0"/>
              <a:t> + Momentum </a:t>
            </a:r>
            <a:endParaRPr lang="zh-TW" altLang="en-US" sz="2400" dirty="0"/>
          </a:p>
        </p:txBody>
      </p:sp>
      <p:cxnSp>
        <p:nvCxnSpPr>
          <p:cNvPr id="52" name="直線接點 51"/>
          <p:cNvCxnSpPr/>
          <p:nvPr/>
        </p:nvCxnSpPr>
        <p:spPr>
          <a:xfrm>
            <a:off x="8769157" y="4307839"/>
            <a:ext cx="0" cy="1320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4871542" y="4307840"/>
            <a:ext cx="0" cy="13323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6969082" y="5035084"/>
            <a:ext cx="0" cy="605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2682073" y="2112737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70552" y="1888951"/>
                  <a:pt x="1019908" y="2356339"/>
                </a:cubicBezTo>
                <a:cubicBezTo>
                  <a:pt x="1569264" y="2823727"/>
                  <a:pt x="2748783" y="2663279"/>
                  <a:pt x="3296139" y="2804328"/>
                </a:cubicBezTo>
                <a:cubicBezTo>
                  <a:pt x="3843495" y="2945377"/>
                  <a:pt x="3781716" y="3192725"/>
                  <a:pt x="4304044" y="3202633"/>
                </a:cubicBezTo>
                <a:cubicBezTo>
                  <a:pt x="4826372" y="3212541"/>
                  <a:pt x="5427087" y="2737711"/>
                  <a:pt x="5820508" y="2602523"/>
                </a:cubicBezTo>
                <a:cubicBezTo>
                  <a:pt x="6213929" y="2467335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386066" y="5655280"/>
            <a:ext cx="80508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2386066" y="2144234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972603" y="169832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cost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6657767" y="4718561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787133" y="214423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3214740" y="5818792"/>
            <a:ext cx="591707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214739" y="5498508"/>
            <a:ext cx="61899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8443863" y="390968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8273242" y="5479503"/>
            <a:ext cx="45912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8838392" y="5801394"/>
            <a:ext cx="342708" cy="419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5996767" y="6033715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𝜕</a:t>
            </a:r>
            <a:r>
              <a:rPr lang="en-US" altLang="zh-TW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𝐿</a:t>
            </a:r>
            <a:r>
              <a:rPr lang="zh-TW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∕𝜕</a:t>
            </a:r>
            <a:r>
              <a:rPr lang="en-US" altLang="zh-TW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𝑤</a:t>
            </a:r>
            <a:r>
              <a:rPr lang="en-US" altLang="zh-TW" sz="2400" dirty="0">
                <a:solidFill>
                  <a:srgbClr val="FF0000"/>
                </a:solidFill>
              </a:rPr>
              <a:t> = 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4540322" y="4149426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5007523" y="5482222"/>
            <a:ext cx="3398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347354" y="5479504"/>
            <a:ext cx="848453" cy="15695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7100002" y="5833701"/>
            <a:ext cx="77724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084497" y="2731773"/>
            <a:ext cx="0" cy="30387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2998623" y="555244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763485" y="555211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6883886" y="556940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8670440" y="553377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5587842" y="307140"/>
            <a:ext cx="4586408" cy="1384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Still not guarantee reaching global minima, but give some hope ……</a:t>
            </a:r>
            <a:endParaRPr lang="zh-TW" altLang="en-US" sz="2800" dirty="0"/>
          </a:p>
        </p:txBody>
      </p:sp>
      <p:grpSp>
        <p:nvGrpSpPr>
          <p:cNvPr id="78" name="群組 77"/>
          <p:cNvGrpSpPr/>
          <p:nvPr/>
        </p:nvGrpSpPr>
        <p:grpSpPr>
          <a:xfrm>
            <a:off x="5306570" y="2813822"/>
            <a:ext cx="3968486" cy="1363780"/>
            <a:chOff x="4244734" y="2308754"/>
            <a:chExt cx="3968486" cy="136378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4257783" y="3482737"/>
              <a:ext cx="690196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4244734" y="2561247"/>
              <a:ext cx="6901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Negative of </a:t>
                  </a:r>
                  <a14:m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91"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4257783" y="3038871"/>
              <a:ext cx="690196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955188" y="2754441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Momentum</a:t>
              </a:r>
              <a:endParaRPr lang="zh-TW" altLang="en-US" sz="24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947979" y="3210869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Real Movement</a:t>
              </a:r>
              <a:endParaRPr lang="zh-TW" altLang="en-US" sz="2400" dirty="0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>
            <a:off x="7100002" y="5525983"/>
            <a:ext cx="77724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8814322" y="5476592"/>
            <a:ext cx="652424" cy="1119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5038278" y="5823538"/>
            <a:ext cx="1157528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8" grpId="0" animBg="1"/>
      <p:bldP spid="55" grpId="0" animBg="1"/>
      <p:bldP spid="68" grpId="0"/>
      <p:bldP spid="37" grpId="0" animBg="1"/>
      <p:bldP spid="46" grpId="0" animBg="1"/>
      <p:bldP spid="47" grpId="0" animBg="1"/>
      <p:bldP spid="49" grpId="0" animBg="1"/>
      <p:bldP spid="50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558298"/>
            <a:ext cx="8092324" cy="5097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2455769" y="5345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97891" y="766297"/>
            <a:ext cx="402499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RMSProp</a:t>
            </a:r>
            <a:r>
              <a:rPr lang="en-US" altLang="zh-TW" sz="2800" dirty="0"/>
              <a:t> + Momentum 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817706" y="3635527"/>
            <a:ext cx="280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momentum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17706" y="4001295"/>
            <a:ext cx="189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RMSprop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5526157" y="3816627"/>
            <a:ext cx="291548" cy="4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9" idx="1"/>
          </p:cNvCxnSpPr>
          <p:nvPr/>
        </p:nvCxnSpPr>
        <p:spPr>
          <a:xfrm>
            <a:off x="5526157" y="4047459"/>
            <a:ext cx="291548" cy="18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 not always blame Overfitting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27240" y="5761465"/>
            <a:ext cx="7254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Lucida Grande"/>
              </a:rPr>
              <a:t>Deep Residual Learning for Image Recognition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Lucida Grande"/>
              </a:rPr>
              <a:t>http://arxiv.org/abs/1512.03385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294" y="2165206"/>
            <a:ext cx="4304735" cy="29207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63477" y="5068428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Testing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90275" y="3770868"/>
            <a:ext cx="191533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Overfitting?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43" y="2101579"/>
            <a:ext cx="4514850" cy="3048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016837" y="5115134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Training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1302" y="1902561"/>
            <a:ext cx="21970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Not well trained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endCxn id="10" idx="2"/>
          </p:cNvCxnSpPr>
          <p:nvPr/>
        </p:nvCxnSpPr>
        <p:spPr>
          <a:xfrm flipV="1">
            <a:off x="4151954" y="2364226"/>
            <a:ext cx="1007886" cy="8542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://www.mobanwang.com/icon/UploadFiles_8971/200909/200909032240083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574" y="3654071"/>
            <a:ext cx="784733" cy="7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7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80343" y="4164592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21168" y="1628289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530488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8511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8521123" y="2992135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12" y="147047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8010741" y="5147416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057713" y="3241775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57713" y="1035883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88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156604" y="307038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7388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479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6620245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385537" y="1235377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/>
          </p:nvPr>
        </p:nvGraphicFramePr>
        <p:xfrm>
          <a:off x="2478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6608206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42516" y="138754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886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Early Stopping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703" y="1564573"/>
            <a:ext cx="5824192" cy="37821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62849" y="5270799"/>
            <a:ext cx="427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Epochs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43100" y="1843447"/>
            <a:ext cx="174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</a:t>
            </a:r>
          </a:p>
          <a:p>
            <a:pPr algn="ctr"/>
            <a:r>
              <a:rPr lang="en-US" altLang="zh-TW" sz="2400" dirty="0"/>
              <a:t>Loss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885734" y="4508307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Training set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82214" y="3045566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Testing set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6382199" y="3455636"/>
            <a:ext cx="159716" cy="170056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43985" y="2567341"/>
            <a:ext cx="123614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Stop at here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809490" y="2659804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Validation set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7882215" y="3121468"/>
            <a:ext cx="1517201" cy="334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2240540" y="5931387"/>
            <a:ext cx="8125048" cy="646331"/>
            <a:chOff x="732194" y="6112116"/>
            <a:chExt cx="8125048" cy="646331"/>
          </a:xfrm>
        </p:grpSpPr>
        <p:sp>
          <p:nvSpPr>
            <p:cNvPr id="15" name="矩形 14"/>
            <p:cNvSpPr/>
            <p:nvPr/>
          </p:nvSpPr>
          <p:spPr>
            <a:xfrm>
              <a:off x="1694182" y="6112116"/>
              <a:ext cx="7163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http://keras.io/getting-started/faq/#how-can-i-interrupt-training-when-the-validation-loss-isnt-decreasing-anymore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32194" y="6155404"/>
              <a:ext cx="10583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 err="1"/>
                <a:t>Keras</a:t>
              </a:r>
              <a:r>
                <a:rPr lang="en-US" altLang="zh-TW" sz="2800" dirty="0"/>
                <a:t>: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28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80343" y="4164592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21168" y="1628289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530488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8511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8521123" y="2992135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12" y="147047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8010741" y="5147416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057713" y="3241775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57713" y="1035883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88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156604" y="307038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7388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479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6620245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385537" y="1235377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/>
          </p:nvPr>
        </p:nvGraphicFramePr>
        <p:xfrm>
          <a:off x="2478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6608206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49724" y="2310262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099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  <a:p>
            <a:pPr lvl="1"/>
            <a:r>
              <a:rPr lang="en-US" altLang="zh-TW" sz="2800" dirty="0">
                <a:solidFill>
                  <a:srgbClr val="0000FF"/>
                </a:solidFill>
              </a:rPr>
              <a:t>Find a set of weight not only minimizing original cost but also close to zero</a:t>
            </a:r>
            <a:endParaRPr lang="zh-TW" altLang="en-US" sz="28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2152651" y="3212571"/>
          <a:ext cx="37814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方程式" r:id="rId4" imgW="1358640" imgH="393480" progId="Equation.3">
                  <p:embed/>
                </p:oleObj>
              </mc:Choice>
              <mc:Fallback>
                <p:oleObj name="方程式" r:id="rId4" imgW="1358640" imgH="39348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1" y="3212571"/>
                        <a:ext cx="3781425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187348" y="5004806"/>
            <a:ext cx="3552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Original loss</a:t>
            </a:r>
          </a:p>
          <a:p>
            <a:r>
              <a:rPr lang="en-US" altLang="zh-TW" sz="2800" dirty="0"/>
              <a:t>(e.g. minimize square error, cross entropy …)</a:t>
            </a:r>
            <a:endParaRPr lang="zh-TW" altLang="en-US" sz="28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900775" y="3999358"/>
            <a:ext cx="0" cy="10052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5841909" y="4286181"/>
          <a:ext cx="25796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方程式" r:id="rId6" imgW="927000" imgH="215640" progId="Equation.3">
                  <p:embed/>
                </p:oleObj>
              </mc:Choice>
              <mc:Fallback>
                <p:oleObj name="方程式" r:id="rId6" imgW="92700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909" y="4286181"/>
                        <a:ext cx="2579688" cy="593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433022" y="6097692"/>
            <a:ext cx="37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(usually not consider biases)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5838826" y="5360988"/>
          <a:ext cx="40306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方程式" r:id="rId8" imgW="1447560" imgH="266400" progId="Equation.3">
                  <p:embed/>
                </p:oleObj>
              </mc:Choice>
              <mc:Fallback>
                <p:oleObj name="方程式" r:id="rId8" imgW="1447560" imgH="26640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6" y="5360988"/>
                        <a:ext cx="4030663" cy="736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479320" y="3497233"/>
            <a:ext cx="355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Regularization term</a:t>
            </a:r>
            <a:endParaRPr lang="zh-TW" altLang="en-US" sz="28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3398056" y="3998933"/>
            <a:ext cx="91835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274457" y="4056780"/>
            <a:ext cx="55467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040210" y="3741338"/>
            <a:ext cx="392812" cy="114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829135" y="4947374"/>
            <a:ext cx="37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L2 regularization: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2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875619" y="2801239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Gradient:</a:t>
            </a:r>
            <a:endParaRPr lang="zh-TW" altLang="en-US" sz="2800" dirty="0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/>
          </p:nvPr>
        </p:nvGraphicFramePr>
        <p:xfrm>
          <a:off x="7526338" y="2533651"/>
          <a:ext cx="26146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方程式" r:id="rId4" imgW="939600" imgH="393480" progId="Equation.3">
                  <p:embed/>
                </p:oleObj>
              </mc:Choice>
              <mc:Fallback>
                <p:oleObj name="方程式" r:id="rId4" imgW="939600" imgH="39348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2533651"/>
                        <a:ext cx="2614612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935856" y="4103182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Update:</a:t>
            </a:r>
            <a:endParaRPr lang="zh-TW" altLang="en-US" sz="2800" dirty="0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3470275" y="3867150"/>
          <a:ext cx="3111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方程式" r:id="rId6" imgW="1117440" imgH="393480" progId="Equation.3">
                  <p:embed/>
                </p:oleObj>
              </mc:Choice>
              <mc:Fallback>
                <p:oleObj name="方程式" r:id="rId6" imgW="1117440" imgH="39348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3867150"/>
                        <a:ext cx="3111500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6685050" y="3825312"/>
          <a:ext cx="350043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方程式" r:id="rId8" imgW="1257120" imgH="431640" progId="Equation.3">
                  <p:embed/>
                </p:oleObj>
              </mc:Choice>
              <mc:Fallback>
                <p:oleObj name="方程式" r:id="rId8" imgW="1257120" imgH="431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050" y="3825312"/>
                        <a:ext cx="3500437" cy="1190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/>
          </p:nvPr>
        </p:nvGraphicFramePr>
        <p:xfrm>
          <a:off x="4214814" y="4822825"/>
          <a:ext cx="33226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方程式" r:id="rId10" imgW="1193760" imgH="393480" progId="Equation.3">
                  <p:embed/>
                </p:oleObj>
              </mc:Choice>
              <mc:Fallback>
                <p:oleObj name="方程式" r:id="rId10" imgW="119376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4" y="4822825"/>
                        <a:ext cx="3322637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單箭頭接點 28"/>
          <p:cNvCxnSpPr/>
          <p:nvPr/>
        </p:nvCxnSpPr>
        <p:spPr>
          <a:xfrm flipH="1">
            <a:off x="5408570" y="5639559"/>
            <a:ext cx="4252" cy="4168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604975" y="5639558"/>
            <a:ext cx="160719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866704" y="5861271"/>
            <a:ext cx="68769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867124" y="6013450"/>
            <a:ext cx="308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Closer to zero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1997076" y="2541588"/>
          <a:ext cx="37814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方程式" r:id="rId12" imgW="1358640" imgH="393480" progId="Equation.3">
                  <p:embed/>
                </p:oleObj>
              </mc:Choice>
              <mc:Fallback>
                <p:oleObj name="方程式" r:id="rId12" imgW="1358640" imgH="39348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6" y="2541588"/>
                        <a:ext cx="3781425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857792" y="5073229"/>
            <a:ext cx="218155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Weight Decay</a:t>
            </a:r>
            <a:endParaRPr lang="zh-TW" altLang="en-US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6100812" y="360561"/>
            <a:ext cx="4040139" cy="1149152"/>
            <a:chOff x="4305135" y="4947373"/>
            <a:chExt cx="4040139" cy="1149152"/>
          </a:xfrm>
        </p:grpSpPr>
        <p:graphicFrame>
          <p:nvGraphicFramePr>
            <p:cNvPr id="2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314612" y="5359925"/>
            <a:ext cx="4030662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" name="方程式" r:id="rId14" imgW="1447560" imgH="266400" progId="Equation.3">
                    <p:embed/>
                  </p:oleObj>
                </mc:Choice>
                <mc:Fallback>
                  <p:oleObj name="方程式" r:id="rId14" imgW="1447560" imgH="266400" progId="Equation.3">
                    <p:embed/>
                    <p:pic>
                      <p:nvPicPr>
                        <p:cNvPr id="2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612" y="5359925"/>
                          <a:ext cx="4030662" cy="7366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字方塊 23"/>
            <p:cNvSpPr txBox="1"/>
            <p:nvPr/>
          </p:nvSpPr>
          <p:spPr>
            <a:xfrm>
              <a:off x="4305135" y="4947373"/>
              <a:ext cx="3777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L2 regularization: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74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32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/>
          </p:nvPr>
        </p:nvGraphicFramePr>
        <p:xfrm>
          <a:off x="6291628" y="2402238"/>
          <a:ext cx="35702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方程式" r:id="rId4" imgW="1282680" imgH="393480" progId="Equation.3">
                  <p:embed/>
                </p:oleObj>
              </mc:Choice>
              <mc:Fallback>
                <p:oleObj name="方程式" r:id="rId4" imgW="1282680" imgH="39348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628" y="2402238"/>
                        <a:ext cx="3570288" cy="1084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951403" y="3338602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Update:</a:t>
            </a:r>
            <a:endParaRPr lang="zh-TW" altLang="en-US" sz="2800" dirty="0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2748006" y="3653423"/>
          <a:ext cx="3111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方程式" r:id="rId6" imgW="1117440" imgH="393480" progId="Equation.3">
                  <p:embed/>
                </p:oleObj>
              </mc:Choice>
              <mc:Fallback>
                <p:oleObj name="方程式" r:id="rId6" imgW="1117440" imgH="39348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006" y="3653423"/>
                        <a:ext cx="3111500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/>
          </p:nvPr>
        </p:nvGraphicFramePr>
        <p:xfrm>
          <a:off x="5915069" y="3636477"/>
          <a:ext cx="43846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方程式" r:id="rId8" imgW="1574640" imgH="431640" progId="Equation.3">
                  <p:embed/>
                </p:oleObj>
              </mc:Choice>
              <mc:Fallback>
                <p:oleObj name="方程式" r:id="rId8" imgW="1574640" imgH="431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69" y="3636477"/>
                        <a:ext cx="4384675" cy="1190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/>
          </p:nvPr>
        </p:nvGraphicFramePr>
        <p:xfrm>
          <a:off x="2697132" y="4592414"/>
          <a:ext cx="4241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方程式" r:id="rId10" imgW="1523880" imgH="393480" progId="Equation.3">
                  <p:embed/>
                </p:oleObj>
              </mc:Choice>
              <mc:Fallback>
                <p:oleObj name="方程式" r:id="rId10" imgW="152388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32" y="4592414"/>
                        <a:ext cx="4241800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線接點 29"/>
          <p:cNvCxnSpPr/>
          <p:nvPr/>
        </p:nvCxnSpPr>
        <p:spPr>
          <a:xfrm>
            <a:off x="5073716" y="5377471"/>
            <a:ext cx="186521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972951" y="4903093"/>
            <a:ext cx="226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Always delete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/>
          </p:nvPr>
        </p:nvGraphicFramePr>
        <p:xfrm>
          <a:off x="1999501" y="2425200"/>
          <a:ext cx="37449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方程式" r:id="rId12" imgW="1346040" imgH="393480" progId="Equation.3">
                  <p:embed/>
                </p:oleObj>
              </mc:Choice>
              <mc:Fallback>
                <p:oleObj name="方程式" r:id="rId12" imgW="1346040" imgH="39348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501" y="2425200"/>
                        <a:ext cx="3744913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6100811" y="360562"/>
            <a:ext cx="3777730" cy="1131689"/>
            <a:chOff x="4305135" y="4947373"/>
            <a:chExt cx="3777730" cy="1131689"/>
          </a:xfrm>
        </p:grpSpPr>
        <p:graphicFrame>
          <p:nvGraphicFramePr>
            <p:cNvPr id="2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649574" y="5377387"/>
            <a:ext cx="3357563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4" name="方程式" r:id="rId14" imgW="1206360" imgH="253800" progId="Equation.3">
                    <p:embed/>
                  </p:oleObj>
                </mc:Choice>
                <mc:Fallback>
                  <p:oleObj name="方程式" r:id="rId14" imgW="1206360" imgH="253800" progId="Equation.3">
                    <p:embed/>
                    <p:pic>
                      <p:nvPicPr>
                        <p:cNvPr id="2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574" y="5377387"/>
                          <a:ext cx="3357563" cy="70167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字方塊 23"/>
            <p:cNvSpPr txBox="1"/>
            <p:nvPr/>
          </p:nvSpPr>
          <p:spPr>
            <a:xfrm>
              <a:off x="4305135" y="4947373"/>
              <a:ext cx="3777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L1 regularization: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2697133" y="5512814"/>
          <a:ext cx="33226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方程式" r:id="rId16" imgW="1193760" imgH="393480" progId="Equation.3">
                  <p:embed/>
                </p:oleObj>
              </mc:Choice>
              <mc:Fallback>
                <p:oleObj name="方程式" r:id="rId16" imgW="1193760" imgH="39348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33" y="5512814"/>
                        <a:ext cx="3322637" cy="1085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151245" y="5715074"/>
            <a:ext cx="1662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…… L2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 - Weight Decay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Our brain prunes out the useless link between neurons.</a:t>
            </a:r>
            <a:endParaRPr lang="zh-TW" altLang="en-US" dirty="0"/>
          </a:p>
        </p:txBody>
      </p:sp>
      <p:pic>
        <p:nvPicPr>
          <p:cNvPr id="46082" name="Picture 2" descr="http://www.3kirikou.org/manager/upload/day_140203/2014020323083751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58" y="2467367"/>
            <a:ext cx="4596493" cy="4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369004" y="5222857"/>
            <a:ext cx="767034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Doing the same thing to machine’s brain improves the performance.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14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80343" y="4164592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21168" y="1628289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530488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8511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8521123" y="2992135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12" y="147047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8010741" y="5147416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057713" y="3241775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57713" y="1035883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88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156604" y="307038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7388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479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6620245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385537" y="1235377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/>
          </p:nvPr>
        </p:nvGraphicFramePr>
        <p:xfrm>
          <a:off x="2478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6608206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57030" y="325978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999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968765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5419072" y="154011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5419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橢圓 64"/>
          <p:cNvSpPr/>
          <p:nvPr/>
        </p:nvSpPr>
        <p:spPr>
          <a:xfrm>
            <a:off x="5419072" y="293918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5419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8625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8625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893919" y="1640296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>
            <a:stCxn id="69" idx="3"/>
            <a:endCxn id="63" idx="2"/>
          </p:cNvCxnSpPr>
          <p:nvPr/>
        </p:nvCxnSpPr>
        <p:spPr>
          <a:xfrm>
            <a:off x="4160254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4160254" y="1773464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69" idx="3"/>
            <a:endCxn id="65" idx="2"/>
          </p:cNvCxnSpPr>
          <p:nvPr/>
        </p:nvCxnSpPr>
        <p:spPr>
          <a:xfrm>
            <a:off x="4160254" y="1773464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4160254" y="1773464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7693769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7693767" y="1751125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7693769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7693767" y="2549939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7" idx="2"/>
          </p:cNvCxnSpPr>
          <p:nvPr/>
        </p:nvCxnSpPr>
        <p:spPr>
          <a:xfrm flipV="1">
            <a:off x="7693769" y="2407982"/>
            <a:ext cx="931985" cy="786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68" idx="2"/>
          </p:cNvCxnSpPr>
          <p:nvPr/>
        </p:nvCxnSpPr>
        <p:spPr>
          <a:xfrm>
            <a:off x="7693769" y="3194161"/>
            <a:ext cx="931985" cy="52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67" idx="2"/>
          </p:cNvCxnSpPr>
          <p:nvPr/>
        </p:nvCxnSpPr>
        <p:spPr>
          <a:xfrm flipV="1">
            <a:off x="7693767" y="2407981"/>
            <a:ext cx="931986" cy="14567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68" idx="2"/>
          </p:cNvCxnSpPr>
          <p:nvPr/>
        </p:nvCxnSpPr>
        <p:spPr>
          <a:xfrm flipV="1">
            <a:off x="7693769" y="3246916"/>
            <a:ext cx="931985" cy="6454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86" idx="3"/>
            <a:endCxn id="63" idx="2"/>
          </p:cNvCxnSpPr>
          <p:nvPr/>
        </p:nvCxnSpPr>
        <p:spPr>
          <a:xfrm flipV="1">
            <a:off x="4160254" y="1795088"/>
            <a:ext cx="1258819" cy="666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86" idx="3"/>
            <a:endCxn id="64" idx="2"/>
          </p:cNvCxnSpPr>
          <p:nvPr/>
        </p:nvCxnSpPr>
        <p:spPr>
          <a:xfrm>
            <a:off x="4160254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6" idx="3"/>
            <a:endCxn id="65" idx="2"/>
          </p:cNvCxnSpPr>
          <p:nvPr/>
        </p:nvCxnSpPr>
        <p:spPr>
          <a:xfrm>
            <a:off x="4160254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86" idx="3"/>
            <a:endCxn id="66" idx="2"/>
          </p:cNvCxnSpPr>
          <p:nvPr/>
        </p:nvCxnSpPr>
        <p:spPr>
          <a:xfrm>
            <a:off x="4160254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3893919" y="2328023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7183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7183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橢圓 88"/>
          <p:cNvSpPr/>
          <p:nvPr/>
        </p:nvSpPr>
        <p:spPr>
          <a:xfrm>
            <a:off x="7183813" y="290446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橢圓 89"/>
          <p:cNvSpPr/>
          <p:nvPr/>
        </p:nvSpPr>
        <p:spPr>
          <a:xfrm>
            <a:off x="7183813" y="360272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893919" y="3082617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3893919" y="3762019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直線單箭頭接點 93"/>
          <p:cNvCxnSpPr>
            <a:stCxn id="91" idx="3"/>
            <a:endCxn id="66" idx="2"/>
          </p:cNvCxnSpPr>
          <p:nvPr/>
        </p:nvCxnSpPr>
        <p:spPr>
          <a:xfrm>
            <a:off x="4160254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2" idx="3"/>
            <a:endCxn id="65" idx="2"/>
          </p:cNvCxnSpPr>
          <p:nvPr/>
        </p:nvCxnSpPr>
        <p:spPr>
          <a:xfrm flipV="1">
            <a:off x="4160254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4160254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92" idx="3"/>
            <a:endCxn id="63" idx="2"/>
          </p:cNvCxnSpPr>
          <p:nvPr/>
        </p:nvCxnSpPr>
        <p:spPr>
          <a:xfrm flipV="1">
            <a:off x="4160254" y="1795088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91" idx="3"/>
            <a:endCxn id="64" idx="2"/>
          </p:cNvCxnSpPr>
          <p:nvPr/>
        </p:nvCxnSpPr>
        <p:spPr>
          <a:xfrm flipV="1">
            <a:off x="4160254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91" idx="3"/>
            <a:endCxn id="63" idx="2"/>
          </p:cNvCxnSpPr>
          <p:nvPr/>
        </p:nvCxnSpPr>
        <p:spPr>
          <a:xfrm flipV="1">
            <a:off x="4160254" y="1795088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5929027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>
            <a:off x="5929027" y="1773464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5929027" y="1773464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5929027" y="1773464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5929027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5929027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5929027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5929027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V="1">
            <a:off x="5929027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5929027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5929027" y="1795088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5929027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 flipV="1">
            <a:off x="5929027" y="1795088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9151474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9151474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群組 126"/>
          <p:cNvGrpSpPr/>
          <p:nvPr/>
        </p:nvGrpSpPr>
        <p:grpSpPr>
          <a:xfrm>
            <a:off x="5489370" y="1600601"/>
            <a:ext cx="365326" cy="367349"/>
            <a:chOff x="-1866900" y="1906630"/>
            <a:chExt cx="365326" cy="367349"/>
          </a:xfrm>
        </p:grpSpPr>
        <p:cxnSp>
          <p:nvCxnSpPr>
            <p:cNvPr id="125" name="直線接點 12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群組 127"/>
          <p:cNvGrpSpPr/>
          <p:nvPr/>
        </p:nvGrpSpPr>
        <p:grpSpPr>
          <a:xfrm>
            <a:off x="5494602" y="3010486"/>
            <a:ext cx="365326" cy="367349"/>
            <a:chOff x="-1866900" y="1906630"/>
            <a:chExt cx="365326" cy="367349"/>
          </a:xfrm>
        </p:grpSpPr>
        <p:cxnSp>
          <p:nvCxnSpPr>
            <p:cNvPr id="129" name="直線接點 12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群組 130"/>
          <p:cNvGrpSpPr/>
          <p:nvPr/>
        </p:nvGrpSpPr>
        <p:grpSpPr>
          <a:xfrm>
            <a:off x="7256127" y="2981603"/>
            <a:ext cx="365326" cy="367349"/>
            <a:chOff x="-1866900" y="1906630"/>
            <a:chExt cx="365326" cy="367349"/>
          </a:xfrm>
        </p:grpSpPr>
        <p:cxnSp>
          <p:nvCxnSpPr>
            <p:cNvPr id="132" name="直線接點 13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群組 133"/>
          <p:cNvGrpSpPr/>
          <p:nvPr/>
        </p:nvGrpSpPr>
        <p:grpSpPr>
          <a:xfrm>
            <a:off x="7265551" y="3674024"/>
            <a:ext cx="365326" cy="367349"/>
            <a:chOff x="-1866900" y="1906630"/>
            <a:chExt cx="365326" cy="367349"/>
          </a:xfrm>
        </p:grpSpPr>
        <p:cxnSp>
          <p:nvCxnSpPr>
            <p:cNvPr id="135" name="直線接點 13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群組 136"/>
          <p:cNvGrpSpPr/>
          <p:nvPr/>
        </p:nvGrpSpPr>
        <p:grpSpPr>
          <a:xfrm>
            <a:off x="3840154" y="3023686"/>
            <a:ext cx="365326" cy="367349"/>
            <a:chOff x="-1866900" y="1906630"/>
            <a:chExt cx="365326" cy="367349"/>
          </a:xfrm>
        </p:grpSpPr>
        <p:cxnSp>
          <p:nvCxnSpPr>
            <p:cNvPr id="138" name="直線接點 13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群組 139"/>
          <p:cNvGrpSpPr/>
          <p:nvPr/>
        </p:nvGrpSpPr>
        <p:grpSpPr>
          <a:xfrm>
            <a:off x="3863885" y="2294638"/>
            <a:ext cx="365326" cy="367349"/>
            <a:chOff x="-1866900" y="1906630"/>
            <a:chExt cx="365326" cy="367349"/>
          </a:xfrm>
        </p:grpSpPr>
        <p:cxnSp>
          <p:nvCxnSpPr>
            <p:cNvPr id="141" name="直線接點 140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直線單箭頭接點 147"/>
          <p:cNvCxnSpPr/>
          <p:nvPr/>
        </p:nvCxnSpPr>
        <p:spPr>
          <a:xfrm flipV="1">
            <a:off x="4173438" y="3206861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flipV="1">
            <a:off x="5963721" y="3192847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5929027" y="1760372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2439480" y="4260858"/>
            <a:ext cx="630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Each time before updating the parameters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2977030" y="4681574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Each neuron has p% to dropout</a:t>
            </a:r>
            <a:endParaRPr lang="zh-TW" altLang="en-US" sz="2400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4171694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5940467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9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 animBg="1"/>
      <p:bldP spid="65" grpId="0" animBg="1"/>
      <p:bldP spid="86" grpId="0" animBg="1"/>
      <p:bldP spid="89" grpId="0" animBg="1"/>
      <p:bldP spid="90" grpId="0" animBg="1"/>
      <p:bldP spid="91" grpId="0" animBg="1"/>
      <p:bldP spid="119" grpId="0"/>
      <p:bldP spid="1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968765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5419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5419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8625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8625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893919" y="1640296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4160254" y="1773464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4160254" y="1773464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7693769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7693767" y="1751125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7693769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7693767" y="2549939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7183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7183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893919" y="3762019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>
            <a:stCxn id="92" idx="3"/>
            <a:endCxn id="66" idx="2"/>
          </p:cNvCxnSpPr>
          <p:nvPr/>
        </p:nvCxnSpPr>
        <p:spPr>
          <a:xfrm flipV="1">
            <a:off x="4160254" y="3892414"/>
            <a:ext cx="1258819" cy="2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4160254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5929027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5929027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5929027" y="1795088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9151474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9151474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2439480" y="4260858"/>
            <a:ext cx="6186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Each time before updating the parameters</a:t>
            </a:r>
          </a:p>
        </p:txBody>
      </p:sp>
      <p:sp>
        <p:nvSpPr>
          <p:cNvPr id="118" name="文字方塊 117"/>
          <p:cNvSpPr txBox="1"/>
          <p:nvPr/>
        </p:nvSpPr>
        <p:spPr>
          <a:xfrm>
            <a:off x="2977030" y="4681574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Each neuron has p% to dropout</a:t>
            </a:r>
            <a:endParaRPr lang="zh-TW" altLang="en-US" sz="24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2977029" y="5533749"/>
            <a:ext cx="617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Using the new network for training</a:t>
            </a:r>
            <a:endParaRPr lang="zh-TW" altLang="en-US" sz="2400" dirty="0"/>
          </a:p>
        </p:txBody>
      </p:sp>
      <p:sp>
        <p:nvSpPr>
          <p:cNvPr id="122" name="向右箭號 121"/>
          <p:cNvSpPr/>
          <p:nvPr/>
        </p:nvSpPr>
        <p:spPr>
          <a:xfrm>
            <a:off x="3531857" y="5144311"/>
            <a:ext cx="629409" cy="3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文字方塊 122"/>
          <p:cNvSpPr txBox="1"/>
          <p:nvPr/>
        </p:nvSpPr>
        <p:spPr>
          <a:xfrm>
            <a:off x="4203981" y="5118024"/>
            <a:ext cx="574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The structure of the network is changed.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4" name="直線單箭頭接點 123"/>
          <p:cNvCxnSpPr/>
          <p:nvPr/>
        </p:nvCxnSpPr>
        <p:spPr>
          <a:xfrm flipV="1">
            <a:off x="5929027" y="1760372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6948305" y="3626840"/>
            <a:ext cx="167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Thinner!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563816" y="6117021"/>
            <a:ext cx="70643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For each mini-batch, we resample the dropout neurons</a:t>
            </a:r>
          </a:p>
        </p:txBody>
      </p:sp>
    </p:spTree>
    <p:extLst>
      <p:ext uri="{BB962C8B-B14F-4D97-AF65-F5344CB8AC3E}">
        <p14:creationId xmlns:p14="http://schemas.microsoft.com/office/powerpoint/2010/main" val="2974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3" grpId="0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901631" y="5367455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7521168" y="1628289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530488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8511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8521123" y="2992135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712" y="147047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3824119" y="5296741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8010741" y="5147416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057713" y="3241775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57713" y="1035883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156604" y="307038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2370383" y="2104813"/>
            <a:ext cx="3957538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Different approaches for different problems.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45212" y="3388785"/>
            <a:ext cx="377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e.g. dropout for good results on testing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endCxn id="9" idx="1"/>
          </p:cNvCxnSpPr>
          <p:nvPr/>
        </p:nvCxnSpPr>
        <p:spPr>
          <a:xfrm flipV="1">
            <a:off x="6335759" y="2292626"/>
            <a:ext cx="1185408" cy="289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3" idx="3"/>
            <a:endCxn id="10" idx="1"/>
          </p:cNvCxnSpPr>
          <p:nvPr/>
        </p:nvCxnSpPr>
        <p:spPr>
          <a:xfrm>
            <a:off x="6327921" y="2581867"/>
            <a:ext cx="1202566" cy="18928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5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grpSp>
        <p:nvGrpSpPr>
          <p:cNvPr id="111" name="群組 110"/>
          <p:cNvGrpSpPr/>
          <p:nvPr/>
        </p:nvGrpSpPr>
        <p:grpSpPr>
          <a:xfrm>
            <a:off x="3893918" y="1505395"/>
            <a:ext cx="5723548" cy="2641997"/>
            <a:chOff x="1904899" y="2535995"/>
            <a:chExt cx="5723548" cy="2641997"/>
          </a:xfrm>
        </p:grpSpPr>
        <p:sp>
          <p:nvSpPr>
            <p:cNvPr id="4" name="橢圓 3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>
              <a:stCxn id="10" idx="3"/>
              <a:endCxn id="4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10" idx="3"/>
              <a:endCxn id="5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0" idx="3"/>
              <a:endCxn id="6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0" idx="3"/>
              <a:endCxn id="7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8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9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8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27" idx="2"/>
              <a:endCxn id="4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7" idx="3"/>
              <a:endCxn id="5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7" idx="3"/>
              <a:endCxn id="6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7" idx="3"/>
              <a:endCxn id="7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/>
            <p:cNvCxnSpPr>
              <a:stCxn id="57" idx="3"/>
              <a:endCxn id="7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stCxn id="56" idx="3"/>
              <a:endCxn id="7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57" idx="3"/>
              <a:endCxn id="6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57" idx="3"/>
              <a:endCxn id="5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57" idx="3"/>
              <a:endCxn id="4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stCxn id="56" idx="3"/>
              <a:endCxn id="5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6" idx="3"/>
              <a:endCxn id="4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線單箭頭接點 120"/>
          <p:cNvCxnSpPr/>
          <p:nvPr/>
        </p:nvCxnSpPr>
        <p:spPr>
          <a:xfrm flipV="1">
            <a:off x="4173438" y="3206861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5963721" y="3192847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5" idx="6"/>
            <a:endCxn id="34" idx="2"/>
          </p:cNvCxnSpPr>
          <p:nvPr/>
        </p:nvCxnSpPr>
        <p:spPr>
          <a:xfrm flipV="1">
            <a:off x="5929027" y="1760372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1968765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Testing: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2209379" y="4278038"/>
            <a:ext cx="3369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rgbClr val="FF0000"/>
                </a:solidFill>
              </a:rPr>
              <a:t>No dropout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2814209" y="4846912"/>
            <a:ext cx="5129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0000FF"/>
                </a:solidFill>
              </a:rPr>
              <a:t>If the dropout rate at training is p%, all the weights times 1-p%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2814210" y="5746510"/>
                <a:ext cx="78537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Assume that the dropout rate is 50%. </a:t>
                </a:r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     If a weight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by training, set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for testing.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10" y="5746510"/>
                <a:ext cx="7853791" cy="830997"/>
              </a:xfrm>
              <a:prstGeom prst="rect">
                <a:avLst/>
              </a:prstGeom>
              <a:blipFill>
                <a:blip r:embed="rId3"/>
                <a:stretch>
                  <a:fillRect l="-108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9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3" grpId="0"/>
      <p:bldP spid="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962" y="3144381"/>
            <a:ext cx="2044281" cy="30445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br>
              <a:rPr lang="en-US" altLang="zh-TW" dirty="0"/>
            </a:br>
            <a:r>
              <a:rPr lang="en-US" altLang="zh-TW" dirty="0"/>
              <a:t>- Intuitive Reason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61287" y="2882771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Training 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453730" y="1740097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Testing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31150" y="3405992"/>
            <a:ext cx="368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Dropout (</a:t>
            </a:r>
            <a:r>
              <a:rPr lang="en-US" altLang="zh-TW" sz="2400" dirty="0" err="1"/>
              <a:t>Ikat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beban</a:t>
            </a:r>
            <a:r>
              <a:rPr lang="en-US" altLang="zh-TW" sz="2400" dirty="0"/>
              <a:t> </a:t>
            </a:r>
            <a:r>
              <a:rPr lang="en-US" altLang="zh-TW" sz="2400" dirty="0" err="1"/>
              <a:t>ke</a:t>
            </a:r>
            <a:r>
              <a:rPr lang="en-US" altLang="zh-TW" sz="2400" dirty="0"/>
              <a:t> kaki)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01036" y="2261210"/>
            <a:ext cx="41912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dropout</a:t>
            </a:r>
          </a:p>
          <a:p>
            <a:pPr algn="ctr"/>
            <a:r>
              <a:rPr lang="en-US" altLang="zh-TW" sz="1400" dirty="0"/>
              <a:t>(</a:t>
            </a:r>
            <a:r>
              <a:rPr lang="en-US" altLang="zh-TW" sz="1400" dirty="0" err="1"/>
              <a:t>Anda</a:t>
            </a:r>
            <a:r>
              <a:rPr lang="en-US" altLang="zh-TW" sz="1400" dirty="0"/>
              <a:t> </a:t>
            </a:r>
            <a:r>
              <a:rPr lang="en-US" altLang="zh-TW" sz="1400" dirty="0" err="1"/>
              <a:t>menjadi</a:t>
            </a:r>
            <a:r>
              <a:rPr lang="en-US" altLang="zh-TW" sz="1400" dirty="0"/>
              <a:t> </a:t>
            </a:r>
            <a:r>
              <a:rPr lang="en-US" altLang="zh-TW" sz="1400" dirty="0" err="1"/>
              <a:t>lebih</a:t>
            </a:r>
            <a:r>
              <a:rPr lang="en-US" altLang="zh-TW" sz="1400" dirty="0"/>
              <a:t> </a:t>
            </a:r>
            <a:r>
              <a:rPr lang="en-US" altLang="zh-TW" sz="1400" dirty="0" err="1"/>
              <a:t>kuat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setelah</a:t>
            </a:r>
            <a:r>
              <a:rPr lang="en-US" altLang="zh-TW" sz="1400" dirty="0"/>
              <a:t> </a:t>
            </a:r>
            <a:r>
              <a:rPr lang="en-US" altLang="zh-TW" sz="1400" dirty="0" err="1"/>
              <a:t>melepas</a:t>
            </a:r>
            <a:r>
              <a:rPr lang="en-US" altLang="zh-TW" sz="1400" dirty="0"/>
              <a:t> </a:t>
            </a:r>
            <a:r>
              <a:rPr lang="en-US" altLang="zh-TW" sz="1400" dirty="0" err="1"/>
              <a:t>benda</a:t>
            </a:r>
            <a:r>
              <a:rPr lang="en-US" altLang="zh-TW" sz="1400" dirty="0"/>
              <a:t> </a:t>
            </a:r>
            <a:r>
              <a:rPr lang="en-US" altLang="zh-TW" sz="1400" dirty="0" err="1"/>
              <a:t>berat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530" y="3867657"/>
            <a:ext cx="1757613" cy="22169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665" y="4943789"/>
            <a:ext cx="874125" cy="12451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703" y="4163630"/>
            <a:ext cx="490048" cy="7016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7388" y="4057390"/>
            <a:ext cx="2303319" cy="16157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301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- Intuitive Reason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893918" y="1505395"/>
            <a:ext cx="5723548" cy="2641997"/>
            <a:chOff x="1904899" y="2535995"/>
            <a:chExt cx="5723548" cy="2641997"/>
          </a:xfrm>
        </p:grpSpPr>
        <p:sp>
          <p:nvSpPr>
            <p:cNvPr id="5" name="橢圓 4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3"/>
              <a:endCxn id="5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1" idx="3"/>
              <a:endCxn id="6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1" idx="3"/>
              <a:endCxn id="7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11" idx="3"/>
              <a:endCxn id="8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10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0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0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0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8" idx="2"/>
              <a:endCxn id="5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8" idx="3"/>
              <a:endCxn id="6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8" idx="3"/>
              <a:endCxn id="7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8" idx="3"/>
              <a:endCxn id="8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>
              <a:stCxn id="34" idx="3"/>
              <a:endCxn id="8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33" idx="3"/>
              <a:endCxn id="8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34" idx="3"/>
              <a:endCxn id="7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34" idx="3"/>
              <a:endCxn id="6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34" idx="3"/>
              <a:endCxn id="5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33" idx="3"/>
              <a:endCxn id="6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3" idx="3"/>
              <a:endCxn id="5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線單箭頭接點 57"/>
          <p:cNvCxnSpPr/>
          <p:nvPr/>
        </p:nvCxnSpPr>
        <p:spPr>
          <a:xfrm flipV="1">
            <a:off x="4173438" y="3206861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5963721" y="3192847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6"/>
            <a:endCxn id="29" idx="2"/>
          </p:cNvCxnSpPr>
          <p:nvPr/>
        </p:nvCxnSpPr>
        <p:spPr>
          <a:xfrm flipV="1">
            <a:off x="5929027" y="1760372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2534343" y="4199047"/>
            <a:ext cx="73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teams up, if everyone expect the partner will do the work, nothing will be done finally.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2534343" y="5054084"/>
            <a:ext cx="7059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However, if you know your partner will dropout, you will do better.</a:t>
            </a:r>
          </a:p>
        </p:txBody>
      </p:sp>
      <p:sp>
        <p:nvSpPr>
          <p:cNvPr id="66" name="雲朵形圖說文字 65"/>
          <p:cNvSpPr/>
          <p:nvPr/>
        </p:nvSpPr>
        <p:spPr>
          <a:xfrm>
            <a:off x="6608933" y="1307532"/>
            <a:ext cx="2795038" cy="1491167"/>
          </a:xfrm>
          <a:prstGeom prst="cloudCallout">
            <a:avLst>
              <a:gd name="adj1" fmla="val -80009"/>
              <a:gd name="adj2" fmla="val 299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err="1">
                <a:solidFill>
                  <a:schemeClr val="bg1"/>
                </a:solidFill>
              </a:rPr>
              <a:t>Pasangan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</a:rPr>
              <a:t>saya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</a:rPr>
              <a:t>akan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</a:rPr>
              <a:t>membuat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</a:rPr>
              <a:t>kesalahan</a:t>
            </a:r>
            <a:r>
              <a:rPr lang="en-US" altLang="zh-TW" sz="1050" dirty="0">
                <a:solidFill>
                  <a:schemeClr val="bg1"/>
                </a:solidFill>
              </a:rPr>
              <a:t>, </a:t>
            </a:r>
            <a:r>
              <a:rPr lang="en-US" altLang="zh-TW" sz="1050" dirty="0" err="1">
                <a:solidFill>
                  <a:schemeClr val="bg1"/>
                </a:solidFill>
              </a:rPr>
              <a:t>jadi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</a:rPr>
              <a:t>saya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</a:rPr>
              <a:t>harus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</a:rPr>
              <a:t>melakukannya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</a:rPr>
              <a:t>dengan</a:t>
            </a:r>
            <a:r>
              <a:rPr lang="en-US" altLang="zh-TW" sz="1050" dirty="0">
                <a:solidFill>
                  <a:schemeClr val="bg1"/>
                </a:solidFill>
              </a:rPr>
              <a:t> </a:t>
            </a:r>
            <a:r>
              <a:rPr lang="en-US" altLang="zh-TW" sz="1050" dirty="0" err="1">
                <a:solidFill>
                  <a:schemeClr val="bg1"/>
                </a:solidFill>
              </a:rPr>
              <a:t>benar</a:t>
            </a:r>
            <a:endParaRPr lang="en-US" altLang="zh-TW" sz="1050" dirty="0">
              <a:solidFill>
                <a:schemeClr val="bg1"/>
              </a:solidFill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5489370" y="1600601"/>
            <a:ext cx="365326" cy="367349"/>
            <a:chOff x="-1866900" y="1906630"/>
            <a:chExt cx="365326" cy="367349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5494602" y="3010486"/>
            <a:ext cx="365326" cy="367349"/>
            <a:chOff x="-1866900" y="1906630"/>
            <a:chExt cx="365326" cy="367349"/>
          </a:xfrm>
        </p:grpSpPr>
        <p:cxnSp>
          <p:nvCxnSpPr>
            <p:cNvPr id="86" name="直線接點 85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7256127" y="2981603"/>
            <a:ext cx="365326" cy="367349"/>
            <a:chOff x="-1866900" y="1906630"/>
            <a:chExt cx="365326" cy="367349"/>
          </a:xfrm>
        </p:grpSpPr>
        <p:cxnSp>
          <p:nvCxnSpPr>
            <p:cNvPr id="89" name="直線接點 8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>
            <a:off x="7265551" y="3674024"/>
            <a:ext cx="365326" cy="367349"/>
            <a:chOff x="-1866900" y="1906630"/>
            <a:chExt cx="365326" cy="367349"/>
          </a:xfrm>
        </p:grpSpPr>
        <p:cxnSp>
          <p:nvCxnSpPr>
            <p:cNvPr id="92" name="直線接點 9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3840154" y="3023686"/>
            <a:ext cx="365326" cy="367349"/>
            <a:chOff x="-1866900" y="1906630"/>
            <a:chExt cx="365326" cy="367349"/>
          </a:xfrm>
        </p:grpSpPr>
        <p:cxnSp>
          <p:nvCxnSpPr>
            <p:cNvPr id="95" name="直線接點 9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3863885" y="2294638"/>
            <a:ext cx="365326" cy="367349"/>
            <a:chOff x="-1866900" y="1906630"/>
            <a:chExt cx="365326" cy="367349"/>
          </a:xfrm>
        </p:grpSpPr>
        <p:cxnSp>
          <p:nvCxnSpPr>
            <p:cNvPr id="98" name="直線接點 9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字方塊 99"/>
          <p:cNvSpPr txBox="1"/>
          <p:nvPr/>
        </p:nvSpPr>
        <p:spPr>
          <a:xfrm>
            <a:off x="2551238" y="5892792"/>
            <a:ext cx="733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testing, no one dropout actually, so obtaining good results eventually.</a:t>
            </a:r>
          </a:p>
        </p:txBody>
      </p:sp>
    </p:spTree>
    <p:extLst>
      <p:ext uri="{BB962C8B-B14F-4D97-AF65-F5344CB8AC3E}">
        <p14:creationId xmlns:p14="http://schemas.microsoft.com/office/powerpoint/2010/main" val="185919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66" grpId="0" animBg="1"/>
      <p:bldP spid="1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- Intuitive Reason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the weights should multiply (1-p)% (dropout rate) when testing?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8552" y="2636370"/>
            <a:ext cx="2689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Training of Dropout</a:t>
            </a:r>
            <a:endParaRPr lang="en-US" altLang="zh-TW" sz="2400" dirty="0"/>
          </a:p>
        </p:txBody>
      </p:sp>
      <p:sp>
        <p:nvSpPr>
          <p:cNvPr id="5" name="矩形 4"/>
          <p:cNvSpPr/>
          <p:nvPr/>
        </p:nvSpPr>
        <p:spPr>
          <a:xfrm>
            <a:off x="6081487" y="2617201"/>
            <a:ext cx="25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Testing of Dropout</a:t>
            </a:r>
            <a:endParaRPr lang="en-US" altLang="zh-TW" sz="2400" dirty="0"/>
          </a:p>
        </p:txBody>
      </p:sp>
      <p:sp>
        <p:nvSpPr>
          <p:cNvPr id="6" name="橢圓 5"/>
          <p:cNvSpPr/>
          <p:nvPr/>
        </p:nvSpPr>
        <p:spPr>
          <a:xfrm>
            <a:off x="4707636" y="4715914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852616" y="3658808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852616" y="4443731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856203" y="5225868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2852616" y="6056850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8200216" y="476332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6345196" y="370621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6345196" y="449114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6348783" y="527327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6345196" y="610426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stCxn id="7" idx="6"/>
            <a:endCxn id="6" idx="2"/>
          </p:cNvCxnSpPr>
          <p:nvPr/>
        </p:nvCxnSpPr>
        <p:spPr>
          <a:xfrm>
            <a:off x="3362570" y="3908493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6"/>
            <a:endCxn id="6" idx="2"/>
          </p:cNvCxnSpPr>
          <p:nvPr/>
        </p:nvCxnSpPr>
        <p:spPr>
          <a:xfrm>
            <a:off x="3362570" y="4693417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9" idx="6"/>
            <a:endCxn id="6" idx="2"/>
          </p:cNvCxnSpPr>
          <p:nvPr/>
        </p:nvCxnSpPr>
        <p:spPr>
          <a:xfrm flipV="1">
            <a:off x="3366158" y="4965599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6" idx="2"/>
          </p:cNvCxnSpPr>
          <p:nvPr/>
        </p:nvCxnSpPr>
        <p:spPr>
          <a:xfrm flipV="1">
            <a:off x="3366158" y="4965600"/>
            <a:ext cx="1341479" cy="131658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858737" y="3961195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6858737" y="4746119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6862325" y="5018301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6862325" y="5018301"/>
            <a:ext cx="1341479" cy="131129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3717011" y="3889532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11" y="3889532"/>
                <a:ext cx="421847" cy="369332"/>
              </a:xfrm>
              <a:prstGeom prst="rect">
                <a:avLst/>
              </a:prstGeom>
              <a:blipFill>
                <a:blip r:embed="rId3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736493" y="4402799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93" y="4402799"/>
                <a:ext cx="428964" cy="369332"/>
              </a:xfrm>
              <a:prstGeom prst="rect">
                <a:avLst/>
              </a:prstGeom>
              <a:blipFill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736493" y="484244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493" y="4842442"/>
                <a:ext cx="428964" cy="369332"/>
              </a:xfrm>
              <a:prstGeom prst="rect">
                <a:avLst/>
              </a:prstGeom>
              <a:blipFill>
                <a:blip r:embed="rId5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741174" y="5296178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174" y="5296178"/>
                <a:ext cx="419602" cy="369332"/>
              </a:xfrm>
              <a:prstGeom prst="rect">
                <a:avLst/>
              </a:prstGeom>
              <a:blipFill>
                <a:blip r:embed="rId6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513097" y="4471471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97" y="4471471"/>
                <a:ext cx="223266" cy="369332"/>
              </a:xfrm>
              <a:prstGeom prst="rect">
                <a:avLst/>
              </a:prstGeom>
              <a:blipFill>
                <a:blip r:embed="rId7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7202050" y="393053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050" y="3930535"/>
                <a:ext cx="421847" cy="369332"/>
              </a:xfrm>
              <a:prstGeom prst="rect">
                <a:avLst/>
              </a:prstGeom>
              <a:blipFill>
                <a:blip r:embed="rId8"/>
                <a:stretch>
                  <a:fillRect l="-8571" r="-428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7221532" y="444380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532" y="4443802"/>
                <a:ext cx="428964" cy="369332"/>
              </a:xfrm>
              <a:prstGeom prst="rect">
                <a:avLst/>
              </a:prstGeom>
              <a:blipFill>
                <a:blip r:embed="rId9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7221532" y="4883445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532" y="4883445"/>
                <a:ext cx="428964" cy="369332"/>
              </a:xfrm>
              <a:prstGeom prst="rect">
                <a:avLst/>
              </a:prstGeom>
              <a:blipFill>
                <a:blip r:embed="rId10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7226213" y="5337181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213" y="5337181"/>
                <a:ext cx="419602" cy="369332"/>
              </a:xfrm>
              <a:prstGeom prst="rect">
                <a:avLst/>
              </a:prstGeom>
              <a:blipFill>
                <a:blip r:embed="rId11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8011533" y="4443802"/>
                <a:ext cx="325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533" y="4443802"/>
                <a:ext cx="325923" cy="369332"/>
              </a:xfrm>
              <a:prstGeom prst="rect">
                <a:avLst/>
              </a:prstGeom>
              <a:blipFill>
                <a:blip r:embed="rId12"/>
                <a:stretch>
                  <a:fillRect l="-11111"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群組 62"/>
          <p:cNvGrpSpPr/>
          <p:nvPr/>
        </p:nvGrpSpPr>
        <p:grpSpPr>
          <a:xfrm>
            <a:off x="2896335" y="4480281"/>
            <a:ext cx="365326" cy="359725"/>
            <a:chOff x="-1866900" y="1906630"/>
            <a:chExt cx="365326" cy="367349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2924930" y="6169345"/>
            <a:ext cx="365326" cy="359725"/>
            <a:chOff x="-1866900" y="1906630"/>
            <a:chExt cx="365326" cy="367349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3404908" y="4575852"/>
            <a:ext cx="265418" cy="261349"/>
            <a:chOff x="-1866900" y="1906630"/>
            <a:chExt cx="365326" cy="367349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3477079" y="5909369"/>
            <a:ext cx="265418" cy="261349"/>
            <a:chOff x="-1866900" y="1906630"/>
            <a:chExt cx="365326" cy="367349"/>
          </a:xfrm>
        </p:grpSpPr>
        <p:cxnSp>
          <p:nvCxnSpPr>
            <p:cNvPr id="73" name="直線接點 7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字方塊 74"/>
          <p:cNvSpPr txBox="1"/>
          <p:nvPr/>
        </p:nvSpPr>
        <p:spPr>
          <a:xfrm>
            <a:off x="2213067" y="3083050"/>
            <a:ext cx="38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Assume dropout rate is 50%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446768" y="395246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68" y="3952462"/>
                <a:ext cx="759310" cy="369332"/>
              </a:xfrm>
              <a:prstGeom prst="rect">
                <a:avLst/>
              </a:prstGeom>
              <a:blipFill>
                <a:blip r:embed="rId13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6456876" y="4454728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76" y="4454728"/>
                <a:ext cx="759310" cy="369332"/>
              </a:xfrm>
              <a:prstGeom prst="rect">
                <a:avLst/>
              </a:prstGeom>
              <a:blipFill>
                <a:blip r:embed="rId14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6446768" y="489777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68" y="4897772"/>
                <a:ext cx="759310" cy="369332"/>
              </a:xfrm>
              <a:prstGeom prst="rect">
                <a:avLst/>
              </a:prstGeom>
              <a:blipFill>
                <a:blip r:embed="rId15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6470139" y="5351695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139" y="5351695"/>
                <a:ext cx="759310" cy="369332"/>
              </a:xfrm>
              <a:prstGeom prst="rect">
                <a:avLst/>
              </a:prstGeom>
              <a:blipFill>
                <a:blip r:embed="rId16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6144486" y="3039465"/>
            <a:ext cx="162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No dropout</a:t>
            </a:r>
            <a:endParaRPr lang="zh-TW" altLang="en-US" sz="2400" dirty="0"/>
          </a:p>
        </p:txBody>
      </p:sp>
      <p:grpSp>
        <p:nvGrpSpPr>
          <p:cNvPr id="92" name="群組 91"/>
          <p:cNvGrpSpPr/>
          <p:nvPr/>
        </p:nvGrpSpPr>
        <p:grpSpPr>
          <a:xfrm>
            <a:off x="7725846" y="3449355"/>
            <a:ext cx="2900409" cy="870244"/>
            <a:chOff x="6201845" y="3487455"/>
            <a:chExt cx="2900409" cy="870244"/>
          </a:xfrm>
        </p:grpSpPr>
        <p:sp>
          <p:nvSpPr>
            <p:cNvPr id="87" name="矩形 86"/>
            <p:cNvSpPr/>
            <p:nvPr/>
          </p:nvSpPr>
          <p:spPr>
            <a:xfrm>
              <a:off x="6201845" y="3487455"/>
              <a:ext cx="29004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Weights from training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向右箭號 89"/>
            <p:cNvSpPr/>
            <p:nvPr/>
          </p:nvSpPr>
          <p:spPr>
            <a:xfrm>
              <a:off x="6575506" y="3949120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466302" y="5706513"/>
            <a:ext cx="2990178" cy="913826"/>
            <a:chOff x="5942302" y="5744613"/>
            <a:chExt cx="2990178" cy="9138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5942302" y="5744613"/>
              <a:ext cx="29901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Weights multiply 1-p%</a:t>
              </a:r>
              <a:endParaRPr lang="zh-TW" altLang="en-US" sz="2400" dirty="0"/>
            </a:p>
          </p:txBody>
        </p:sp>
        <p:sp>
          <p:nvSpPr>
            <p:cNvPr id="91" name="向右箭號 90"/>
            <p:cNvSpPr/>
            <p:nvPr/>
          </p:nvSpPr>
          <p:spPr>
            <a:xfrm>
              <a:off x="6648268" y="6231691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5" name="直線接點 94"/>
          <p:cNvCxnSpPr/>
          <p:nvPr/>
        </p:nvCxnSpPr>
        <p:spPr>
          <a:xfrm>
            <a:off x="5947021" y="2636370"/>
            <a:ext cx="0" cy="4221631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0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0" grpId="0"/>
      <p:bldP spid="41" grpId="0"/>
      <p:bldP spid="42" grpId="0"/>
      <p:bldP spid="43" grpId="0"/>
      <p:bldP spid="44" grpId="0"/>
      <p:bldP spid="54" grpId="0"/>
      <p:bldP spid="55" grpId="0"/>
      <p:bldP spid="56" grpId="0"/>
      <p:bldP spid="57" grpId="0"/>
      <p:bldP spid="58" grpId="0"/>
      <p:bldP spid="75" grpId="0"/>
      <p:bldP spid="79" grpId="0" animBg="1"/>
      <p:bldP spid="84" grpId="0" animBg="1"/>
      <p:bldP spid="85" grpId="0" animBg="1"/>
      <p:bldP spid="86" grpId="0" animBg="1"/>
      <p:bldP spid="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167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Ensemble</a:t>
            </a:r>
            <a:endParaRPr lang="zh-TW" altLang="en-US" sz="2800" b="1" i="1" u="sng" dirty="0"/>
          </a:p>
        </p:txBody>
      </p:sp>
      <p:sp>
        <p:nvSpPr>
          <p:cNvPr id="4" name="矩形 3"/>
          <p:cNvSpPr/>
          <p:nvPr/>
        </p:nvSpPr>
        <p:spPr>
          <a:xfrm>
            <a:off x="2798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53" name="矩形 252"/>
          <p:cNvSpPr/>
          <p:nvPr/>
        </p:nvSpPr>
        <p:spPr>
          <a:xfrm>
            <a:off x="4585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54" name="矩形 253"/>
          <p:cNvSpPr/>
          <p:nvPr/>
        </p:nvSpPr>
        <p:spPr>
          <a:xfrm>
            <a:off x="6423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5" name="矩形 254"/>
          <p:cNvSpPr/>
          <p:nvPr/>
        </p:nvSpPr>
        <p:spPr>
          <a:xfrm>
            <a:off x="8261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34533" y="5105204"/>
            <a:ext cx="698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 a bunch of networks with different structures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5445000" y="1306055"/>
            <a:ext cx="1654731" cy="10477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 Set</a:t>
            </a:r>
            <a:endParaRPr lang="zh-TW" altLang="en-US" sz="2400" dirty="0"/>
          </a:p>
        </p:txBody>
      </p:sp>
      <p:sp>
        <p:nvSpPr>
          <p:cNvPr id="256" name="橢圓 255"/>
          <p:cNvSpPr/>
          <p:nvPr/>
        </p:nvSpPr>
        <p:spPr>
          <a:xfrm>
            <a:off x="2844788" y="2632509"/>
            <a:ext cx="126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</a:t>
            </a:r>
            <a:r>
              <a:rPr lang="zh-TW" altLang="en-US" sz="2400" dirty="0"/>
              <a:t> </a:t>
            </a:r>
            <a:r>
              <a:rPr lang="en-US" altLang="zh-TW" sz="2400" dirty="0"/>
              <a:t>1</a:t>
            </a:r>
          </a:p>
        </p:txBody>
      </p:sp>
      <p:sp>
        <p:nvSpPr>
          <p:cNvPr id="257" name="橢圓 256"/>
          <p:cNvSpPr/>
          <p:nvPr/>
        </p:nvSpPr>
        <p:spPr>
          <a:xfrm>
            <a:off x="4626837" y="2632509"/>
            <a:ext cx="126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2</a:t>
            </a:r>
            <a:endParaRPr lang="zh-TW" altLang="en-US" sz="2400" dirty="0"/>
          </a:p>
        </p:txBody>
      </p:sp>
      <p:sp>
        <p:nvSpPr>
          <p:cNvPr id="258" name="橢圓 257"/>
          <p:cNvSpPr/>
          <p:nvPr/>
        </p:nvSpPr>
        <p:spPr>
          <a:xfrm>
            <a:off x="6469730" y="2642651"/>
            <a:ext cx="126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3</a:t>
            </a:r>
            <a:endParaRPr lang="zh-TW" altLang="en-US" sz="2400" dirty="0"/>
          </a:p>
        </p:txBody>
      </p:sp>
      <p:sp>
        <p:nvSpPr>
          <p:cNvPr id="259" name="橢圓 258"/>
          <p:cNvSpPr/>
          <p:nvPr/>
        </p:nvSpPr>
        <p:spPr>
          <a:xfrm>
            <a:off x="8308054" y="2642651"/>
            <a:ext cx="126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4</a:t>
            </a:r>
            <a:endParaRPr lang="zh-TW" altLang="en-US" sz="2400" dirty="0"/>
          </a:p>
        </p:txBody>
      </p:sp>
      <p:cxnSp>
        <p:nvCxnSpPr>
          <p:cNvPr id="260" name="直線單箭頭接點 259"/>
          <p:cNvCxnSpPr/>
          <p:nvPr/>
        </p:nvCxnSpPr>
        <p:spPr>
          <a:xfrm flipH="1">
            <a:off x="3829052" y="1964425"/>
            <a:ext cx="1695959" cy="678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/>
          <p:nvPr/>
        </p:nvCxnSpPr>
        <p:spPr>
          <a:xfrm flipH="1">
            <a:off x="5326783" y="2283568"/>
            <a:ext cx="478720" cy="429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/>
          <p:nvPr/>
        </p:nvCxnSpPr>
        <p:spPr>
          <a:xfrm>
            <a:off x="6777355" y="2257030"/>
            <a:ext cx="166076" cy="4728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/>
          <p:nvPr/>
        </p:nvCxnSpPr>
        <p:spPr>
          <a:xfrm>
            <a:off x="7021783" y="1964425"/>
            <a:ext cx="1532676" cy="728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/>
          <p:nvPr/>
        </p:nvCxnSpPr>
        <p:spPr>
          <a:xfrm flipH="1">
            <a:off x="8938054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/>
          <p:nvPr/>
        </p:nvCxnSpPr>
        <p:spPr>
          <a:xfrm flipH="1">
            <a:off x="5256838" y="3272294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/>
          <p:cNvCxnSpPr/>
          <p:nvPr/>
        </p:nvCxnSpPr>
        <p:spPr>
          <a:xfrm flipH="1">
            <a:off x="7112176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/>
          <p:nvPr/>
        </p:nvCxnSpPr>
        <p:spPr>
          <a:xfrm flipH="1">
            <a:off x="3474788" y="3242856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253" grpId="0" animBg="1"/>
      <p:bldP spid="254" grpId="0" animBg="1"/>
      <p:bldP spid="255" grpId="0" animBg="1"/>
      <p:bldP spid="5" grpId="0"/>
      <p:bldP spid="10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167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Ensemble</a:t>
            </a:r>
            <a:endParaRPr lang="zh-TW" altLang="en-US" sz="2800" b="1" i="1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34950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2798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4585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6423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8261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077028" y="239576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Testing data x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921568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772479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8623390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4</a:t>
            </a:r>
            <a:endParaRPr lang="zh-TW" altLang="en-US" sz="28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883468" y="617205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average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3695838" y="2953828"/>
            <a:ext cx="1943507" cy="797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209769" y="2991942"/>
            <a:ext cx="727913" cy="873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29" idx="0"/>
          </p:cNvCxnSpPr>
          <p:nvPr/>
        </p:nvCxnSpPr>
        <p:spPr>
          <a:xfrm>
            <a:off x="6423456" y="3033254"/>
            <a:ext cx="676275" cy="7314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30" idx="0"/>
          </p:cNvCxnSpPr>
          <p:nvPr/>
        </p:nvCxnSpPr>
        <p:spPr>
          <a:xfrm>
            <a:off x="6734378" y="2953828"/>
            <a:ext cx="2203676" cy="8290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8919004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5237788" y="4918389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7093126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455738" y="4888951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3512887" y="5755162"/>
            <a:ext cx="1855690" cy="678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2" idx="2"/>
          </p:cNvCxnSpPr>
          <p:nvPr/>
        </p:nvCxnSpPr>
        <p:spPr>
          <a:xfrm>
            <a:off x="5299506" y="5734827"/>
            <a:ext cx="495348" cy="5536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4" idx="2"/>
          </p:cNvCxnSpPr>
          <p:nvPr/>
        </p:nvCxnSpPr>
        <p:spPr>
          <a:xfrm flipH="1">
            <a:off x="6746382" y="5734826"/>
            <a:ext cx="2254947" cy="698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6347712" y="5696953"/>
            <a:ext cx="658527" cy="591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  <p:bldP spid="33" grpId="0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1157291" y="3553744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69" name="矩形 268"/>
          <p:cNvSpPr/>
          <p:nvPr/>
        </p:nvSpPr>
        <p:spPr>
          <a:xfrm>
            <a:off x="8441119" y="1772546"/>
            <a:ext cx="2192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1" u="sng" dirty="0"/>
              <a:t>Training of Dropout</a:t>
            </a:r>
            <a:endParaRPr lang="en-US" altLang="zh-TW" sz="2800" dirty="0"/>
          </a:p>
        </p:txBody>
      </p:sp>
      <p:grpSp>
        <p:nvGrpSpPr>
          <p:cNvPr id="451" name="群組 450"/>
          <p:cNvGrpSpPr/>
          <p:nvPr/>
        </p:nvGrpSpPr>
        <p:grpSpPr>
          <a:xfrm rot="5400000">
            <a:off x="4381969" y="3562287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2909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47" name="文字方塊 446"/>
          <p:cNvSpPr txBox="1"/>
          <p:nvPr/>
        </p:nvSpPr>
        <p:spPr>
          <a:xfrm>
            <a:off x="1849491" y="1852133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grpSp>
        <p:nvGrpSpPr>
          <p:cNvPr id="452" name="群組 451"/>
          <p:cNvGrpSpPr/>
          <p:nvPr/>
        </p:nvGrpSpPr>
        <p:grpSpPr>
          <a:xfrm rot="5400000">
            <a:off x="6505975" y="3201461"/>
            <a:ext cx="2816562" cy="2026283"/>
            <a:chOff x="5238336" y="4137476"/>
            <a:chExt cx="2816562" cy="2026283"/>
          </a:xfrm>
        </p:grpSpPr>
        <p:sp>
          <p:nvSpPr>
            <p:cNvPr id="396" name="橢圓 395"/>
            <p:cNvSpPr/>
            <p:nvPr/>
          </p:nvSpPr>
          <p:spPr>
            <a:xfrm>
              <a:off x="5988865" y="489653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橢圓 397"/>
            <p:cNvSpPr/>
            <p:nvPr/>
          </p:nvSpPr>
          <p:spPr>
            <a:xfrm>
              <a:off x="7566875" y="51981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9" name="橢圓 398"/>
            <p:cNvSpPr/>
            <p:nvPr/>
          </p:nvSpPr>
          <p:spPr>
            <a:xfrm>
              <a:off x="7566875" y="561098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5238336" y="4945837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1" name="直線單箭頭接點 400"/>
            <p:cNvCxnSpPr>
              <a:stCxn id="400" idx="3"/>
              <a:endCxn id="396" idx="2"/>
            </p:cNvCxnSpPr>
            <p:nvPr/>
          </p:nvCxnSpPr>
          <p:spPr>
            <a:xfrm>
              <a:off x="5369400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單箭頭接點 403"/>
            <p:cNvCxnSpPr>
              <a:stCxn id="400" idx="3"/>
            </p:cNvCxnSpPr>
            <p:nvPr/>
          </p:nvCxnSpPr>
          <p:spPr>
            <a:xfrm>
              <a:off x="5369400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線單箭頭接點 405"/>
            <p:cNvCxnSpPr>
              <a:endCxn id="398" idx="2"/>
            </p:cNvCxnSpPr>
            <p:nvPr/>
          </p:nvCxnSpPr>
          <p:spPr>
            <a:xfrm>
              <a:off x="7108244" y="5000376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單箭頭接點 406"/>
            <p:cNvCxnSpPr>
              <a:endCxn id="399" idx="2"/>
            </p:cNvCxnSpPr>
            <p:nvPr/>
          </p:nvCxnSpPr>
          <p:spPr>
            <a:xfrm>
              <a:off x="7108245" y="5022010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單箭頭接點 410"/>
            <p:cNvCxnSpPr>
              <a:endCxn id="398" idx="2"/>
            </p:cNvCxnSpPr>
            <p:nvPr/>
          </p:nvCxnSpPr>
          <p:spPr>
            <a:xfrm flipV="1">
              <a:off x="7108244" y="5323616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單箭頭接點 411"/>
            <p:cNvCxnSpPr>
              <a:endCxn id="399" idx="2"/>
            </p:cNvCxnSpPr>
            <p:nvPr/>
          </p:nvCxnSpPr>
          <p:spPr>
            <a:xfrm flipV="1">
              <a:off x="7108245" y="5736456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線單箭頭接點 412"/>
            <p:cNvCxnSpPr>
              <a:stCxn id="417" idx="2"/>
              <a:endCxn id="396" idx="2"/>
            </p:cNvCxnSpPr>
            <p:nvPr/>
          </p:nvCxnSpPr>
          <p:spPr>
            <a:xfrm flipV="1">
              <a:off x="5303868" y="5022010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線單箭頭接點 415"/>
            <p:cNvCxnSpPr>
              <a:stCxn id="417" idx="3"/>
            </p:cNvCxnSpPr>
            <p:nvPr/>
          </p:nvCxnSpPr>
          <p:spPr>
            <a:xfrm>
              <a:off x="5369400" y="5349800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矩形 416"/>
            <p:cNvSpPr/>
            <p:nvPr/>
          </p:nvSpPr>
          <p:spPr>
            <a:xfrm>
              <a:off x="5238336" y="528426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橢圓 417"/>
            <p:cNvSpPr/>
            <p:nvPr/>
          </p:nvSpPr>
          <p:spPr>
            <a:xfrm>
              <a:off x="6857296" y="48794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橢圓 420"/>
            <p:cNvSpPr/>
            <p:nvPr/>
          </p:nvSpPr>
          <p:spPr>
            <a:xfrm>
              <a:off x="6857296" y="591154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5238336" y="5655604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矩形 422"/>
            <p:cNvSpPr/>
            <p:nvPr/>
          </p:nvSpPr>
          <p:spPr>
            <a:xfrm>
              <a:off x="5238336" y="598993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4" name="直線單箭頭接點 423"/>
            <p:cNvCxnSpPr>
              <a:stCxn id="423" idx="3"/>
            </p:cNvCxnSpPr>
            <p:nvPr/>
          </p:nvCxnSpPr>
          <p:spPr>
            <a:xfrm flipV="1">
              <a:off x="5369400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線單箭頭接點 424"/>
            <p:cNvCxnSpPr>
              <a:stCxn id="422" idx="3"/>
            </p:cNvCxnSpPr>
            <p:nvPr/>
          </p:nvCxnSpPr>
          <p:spPr>
            <a:xfrm>
              <a:off x="5369400" y="5721136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線單箭頭接點 427"/>
            <p:cNvCxnSpPr>
              <a:stCxn id="423" idx="3"/>
              <a:endCxn id="396" idx="2"/>
            </p:cNvCxnSpPr>
            <p:nvPr/>
          </p:nvCxnSpPr>
          <p:spPr>
            <a:xfrm flipV="1">
              <a:off x="5369400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/>
            <p:cNvCxnSpPr>
              <a:stCxn id="422" idx="3"/>
              <a:endCxn id="396" idx="2"/>
            </p:cNvCxnSpPr>
            <p:nvPr/>
          </p:nvCxnSpPr>
          <p:spPr>
            <a:xfrm flipV="1">
              <a:off x="5369400" y="5022010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單箭頭接點 430"/>
            <p:cNvCxnSpPr/>
            <p:nvPr/>
          </p:nvCxnSpPr>
          <p:spPr>
            <a:xfrm>
              <a:off x="6239814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單箭頭接點 433"/>
            <p:cNvCxnSpPr/>
            <p:nvPr/>
          </p:nvCxnSpPr>
          <p:spPr>
            <a:xfrm>
              <a:off x="6239814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單箭頭接點 437"/>
            <p:cNvCxnSpPr/>
            <p:nvPr/>
          </p:nvCxnSpPr>
          <p:spPr>
            <a:xfrm flipV="1">
              <a:off x="6239814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 flipV="1">
              <a:off x="6239814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單箭頭接點 444"/>
            <p:cNvCxnSpPr/>
            <p:nvPr/>
          </p:nvCxnSpPr>
          <p:spPr>
            <a:xfrm>
              <a:off x="7825583" y="53298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7825583" y="5743598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橢圓 390"/>
            <p:cNvSpPr/>
            <p:nvPr/>
          </p:nvSpPr>
          <p:spPr>
            <a:xfrm>
              <a:off x="5984094" y="591281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9" name="文字方塊 448"/>
            <p:cNvSpPr txBox="1"/>
            <p:nvPr/>
          </p:nvSpPr>
          <p:spPr>
            <a:xfrm>
              <a:off x="6063855" y="4137476"/>
              <a:ext cx="96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453" name="文字方塊 452"/>
          <p:cNvSpPr txBox="1"/>
          <p:nvPr/>
        </p:nvSpPr>
        <p:spPr>
          <a:xfrm>
            <a:off x="2637458" y="5741959"/>
            <a:ext cx="735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Using one mini-batch to train one network</a:t>
            </a:r>
            <a:endParaRPr lang="zh-TW" altLang="en-US" sz="2800" dirty="0"/>
          </a:p>
        </p:txBody>
      </p:sp>
      <p:sp>
        <p:nvSpPr>
          <p:cNvPr id="454" name="文字方塊 453"/>
          <p:cNvSpPr txBox="1"/>
          <p:nvPr/>
        </p:nvSpPr>
        <p:spPr>
          <a:xfrm>
            <a:off x="2612193" y="6205586"/>
            <a:ext cx="701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Some parameters in the network are shared</a:t>
            </a:r>
            <a:endParaRPr lang="zh-TW" altLang="en-US" sz="2800" dirty="0"/>
          </a:p>
        </p:txBody>
      </p:sp>
      <p:sp>
        <p:nvSpPr>
          <p:cNvPr id="455" name="文字方塊 454"/>
          <p:cNvSpPr txBox="1"/>
          <p:nvPr/>
        </p:nvSpPr>
        <p:spPr>
          <a:xfrm>
            <a:off x="3506924" y="1847805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456" name="文字方塊 455"/>
          <p:cNvSpPr txBox="1"/>
          <p:nvPr/>
        </p:nvSpPr>
        <p:spPr>
          <a:xfrm>
            <a:off x="5158658" y="1852133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457" name="文字方塊 456"/>
          <p:cNvSpPr txBox="1"/>
          <p:nvPr/>
        </p:nvSpPr>
        <p:spPr>
          <a:xfrm>
            <a:off x="6807616" y="1834102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515" name="文字方塊 514"/>
          <p:cNvSpPr txBox="1"/>
          <p:nvPr/>
        </p:nvSpPr>
        <p:spPr>
          <a:xfrm>
            <a:off x="8658165" y="297986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neurons</a:t>
            </a:r>
            <a:endParaRPr lang="zh-TW" altLang="en-US" sz="2800" dirty="0"/>
          </a:p>
        </p:txBody>
      </p:sp>
      <p:sp>
        <p:nvSpPr>
          <p:cNvPr id="516" name="文字方塊 515"/>
          <p:cNvSpPr txBox="1"/>
          <p:nvPr/>
        </p:nvSpPr>
        <p:spPr>
          <a:xfrm>
            <a:off x="8658165" y="4390224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</a:t>
            </a:r>
            <a:r>
              <a:rPr lang="en-US" altLang="zh-TW" sz="2800" baseline="30000" dirty="0"/>
              <a:t>M </a:t>
            </a:r>
            <a:r>
              <a:rPr lang="en-US" altLang="zh-TW" sz="2800" dirty="0"/>
              <a:t>possible networks</a:t>
            </a:r>
            <a:endParaRPr lang="zh-TW" altLang="en-US" sz="2800" baseline="30000" dirty="0"/>
          </a:p>
        </p:txBody>
      </p:sp>
      <p:sp>
        <p:nvSpPr>
          <p:cNvPr id="517" name="向下箭號 516"/>
          <p:cNvSpPr/>
          <p:nvPr/>
        </p:nvSpPr>
        <p:spPr>
          <a:xfrm>
            <a:off x="9308576" y="3503083"/>
            <a:ext cx="501874" cy="8871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0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447" grpId="0" animBg="1"/>
      <p:bldP spid="453" grpId="0"/>
      <p:bldP spid="454" grpId="0"/>
      <p:bldP spid="455" grpId="0" animBg="1"/>
      <p:bldP spid="456" grpId="0" animBg="1"/>
      <p:bldP spid="457" grpId="0" animBg="1"/>
      <p:bldP spid="515" grpId="0"/>
      <p:bldP spid="516" grpId="0"/>
      <p:bldP spid="5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7086189" y="2515916"/>
            <a:ext cx="3330744" cy="3248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1157291" y="3553744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1" name="群組 450"/>
          <p:cNvGrpSpPr/>
          <p:nvPr/>
        </p:nvGrpSpPr>
        <p:grpSpPr>
          <a:xfrm rot="5400000">
            <a:off x="4381969" y="3562287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2909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6" name="文字方塊 455"/>
          <p:cNvSpPr txBox="1"/>
          <p:nvPr/>
        </p:nvSpPr>
        <p:spPr>
          <a:xfrm>
            <a:off x="5074763" y="1801950"/>
            <a:ext cx="204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 data x</a:t>
            </a:r>
            <a:endParaRPr lang="zh-TW" altLang="en-US" sz="2400" baseline="-25000" dirty="0"/>
          </a:p>
        </p:txBody>
      </p:sp>
      <p:sp>
        <p:nvSpPr>
          <p:cNvPr id="139" name="矩形 138"/>
          <p:cNvSpPr/>
          <p:nvPr/>
        </p:nvSpPr>
        <p:spPr>
          <a:xfrm>
            <a:off x="1818842" y="1589029"/>
            <a:ext cx="2941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 of Dropout</a:t>
            </a:r>
            <a:endParaRPr lang="en-US" altLang="zh-TW" sz="2800" dirty="0"/>
          </a:p>
        </p:txBody>
      </p:sp>
      <p:sp>
        <p:nvSpPr>
          <p:cNvPr id="140" name="文字方塊 139"/>
          <p:cNvSpPr txBox="1"/>
          <p:nvPr/>
        </p:nvSpPr>
        <p:spPr>
          <a:xfrm rot="5400000">
            <a:off x="6277631" y="3944577"/>
            <a:ext cx="96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3067011" y="6234303"/>
            <a:ext cx="246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</a:t>
            </a:r>
            <a:endParaRPr lang="zh-TW" altLang="en-US" sz="2400" dirty="0"/>
          </a:p>
        </p:txBody>
      </p:sp>
      <p:cxnSp>
        <p:nvCxnSpPr>
          <p:cNvPr id="142" name="直線單箭頭接點 141"/>
          <p:cNvCxnSpPr/>
          <p:nvPr/>
        </p:nvCxnSpPr>
        <p:spPr>
          <a:xfrm flipH="1">
            <a:off x="2785193" y="2265580"/>
            <a:ext cx="2475008" cy="4663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flipH="1">
            <a:off x="4388226" y="2289349"/>
            <a:ext cx="871977" cy="4265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5234789" y="2289348"/>
            <a:ext cx="567922" cy="45313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/>
          <p:cNvSpPr txBox="1"/>
          <p:nvPr/>
        </p:nvSpPr>
        <p:spPr>
          <a:xfrm>
            <a:off x="2216251" y="5488890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4122516" y="5533857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5492738" y="5516072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2736748" y="5995522"/>
            <a:ext cx="910217" cy="3779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52" idx="2"/>
          </p:cNvCxnSpPr>
          <p:nvPr/>
        </p:nvCxnSpPr>
        <p:spPr>
          <a:xfrm flipH="1">
            <a:off x="4444178" y="5995521"/>
            <a:ext cx="56276" cy="3530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 flipH="1">
            <a:off x="4941943" y="5976372"/>
            <a:ext cx="833815" cy="3971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群組 163"/>
          <p:cNvGrpSpPr/>
          <p:nvPr/>
        </p:nvGrpSpPr>
        <p:grpSpPr>
          <a:xfrm rot="5400000">
            <a:off x="6447459" y="3546428"/>
            <a:ext cx="2893086" cy="1335452"/>
            <a:chOff x="7997554" y="1461721"/>
            <a:chExt cx="5723548" cy="2641997"/>
          </a:xfrm>
        </p:grpSpPr>
        <p:grpSp>
          <p:nvGrpSpPr>
            <p:cNvPr id="165" name="群組 164"/>
            <p:cNvGrpSpPr/>
            <p:nvPr/>
          </p:nvGrpSpPr>
          <p:grpSpPr>
            <a:xfrm>
              <a:off x="7997554" y="1461721"/>
              <a:ext cx="5723548" cy="2641997"/>
              <a:chOff x="1904899" y="2535995"/>
              <a:chExt cx="5723548" cy="2641997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3430053" y="2570711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橢圓 169"/>
              <p:cNvSpPr/>
              <p:nvPr/>
            </p:nvSpPr>
            <p:spPr>
              <a:xfrm>
                <a:off x="3430053" y="3271530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1" name="橢圓 170"/>
              <p:cNvSpPr/>
              <p:nvPr/>
            </p:nvSpPr>
            <p:spPr>
              <a:xfrm>
                <a:off x="3430053" y="396978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3430053" y="466803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3" name="橢圓 172"/>
              <p:cNvSpPr/>
              <p:nvPr/>
            </p:nvSpPr>
            <p:spPr>
              <a:xfrm>
                <a:off x="6636734" y="318360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6636734" y="4022539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904899" y="2670896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6" name="直線單箭頭接點 175"/>
              <p:cNvCxnSpPr>
                <a:stCxn id="175" idx="3"/>
                <a:endCxn id="169" idx="2"/>
              </p:cNvCxnSpPr>
              <p:nvPr/>
            </p:nvCxnSpPr>
            <p:spPr>
              <a:xfrm>
                <a:off x="2171234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>
                <a:stCxn id="175" idx="3"/>
                <a:endCxn id="170" idx="2"/>
              </p:cNvCxnSpPr>
              <p:nvPr/>
            </p:nvCxnSpPr>
            <p:spPr>
              <a:xfrm>
                <a:off x="2171234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單箭頭接點 177"/>
              <p:cNvCxnSpPr>
                <a:stCxn id="175" idx="3"/>
                <a:endCxn id="171" idx="2"/>
              </p:cNvCxnSpPr>
              <p:nvPr/>
            </p:nvCxnSpPr>
            <p:spPr>
              <a:xfrm>
                <a:off x="2171234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單箭頭接點 178"/>
              <p:cNvCxnSpPr>
                <a:stCxn id="175" idx="3"/>
                <a:endCxn id="172" idx="2"/>
              </p:cNvCxnSpPr>
              <p:nvPr/>
            </p:nvCxnSpPr>
            <p:spPr>
              <a:xfrm>
                <a:off x="2171234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單箭頭接點 179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1064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單箭頭接點 180"/>
              <p:cNvCxnSpPr>
                <a:endCxn id="173" idx="2"/>
              </p:cNvCxnSpPr>
              <p:nvPr/>
            </p:nvCxnSpPr>
            <p:spPr>
              <a:xfrm>
                <a:off x="5704748" y="2781725"/>
                <a:ext cx="931986" cy="6568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單箭頭接點 181"/>
              <p:cNvCxnSpPr>
                <a:endCxn id="174" idx="2"/>
              </p:cNvCxnSpPr>
              <p:nvPr/>
            </p:nvCxnSpPr>
            <p:spPr>
              <a:xfrm>
                <a:off x="5704749" y="2825688"/>
                <a:ext cx="931985" cy="14518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單箭頭接點 182"/>
              <p:cNvCxnSpPr>
                <a:endCxn id="174" idx="2"/>
              </p:cNvCxnSpPr>
              <p:nvPr/>
            </p:nvCxnSpPr>
            <p:spPr>
              <a:xfrm>
                <a:off x="5704748" y="3580539"/>
                <a:ext cx="931986" cy="6969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單箭頭接點 183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7861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單箭頭接點 184"/>
              <p:cNvCxnSpPr>
                <a:endCxn id="174" idx="2"/>
              </p:cNvCxnSpPr>
              <p:nvPr/>
            </p:nvCxnSpPr>
            <p:spPr>
              <a:xfrm>
                <a:off x="5704749" y="4224761"/>
                <a:ext cx="931985" cy="527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單箭頭接點 185"/>
              <p:cNvCxnSpPr>
                <a:endCxn id="173" idx="2"/>
              </p:cNvCxnSpPr>
              <p:nvPr/>
            </p:nvCxnSpPr>
            <p:spPr>
              <a:xfrm flipV="1">
                <a:off x="5704748" y="3438582"/>
                <a:ext cx="931986" cy="14567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/>
              <p:cNvCxnSpPr>
                <a:endCxn id="174" idx="2"/>
              </p:cNvCxnSpPr>
              <p:nvPr/>
            </p:nvCxnSpPr>
            <p:spPr>
              <a:xfrm flipV="1">
                <a:off x="5704749" y="4277516"/>
                <a:ext cx="931985" cy="6454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單箭頭接點 187"/>
              <p:cNvCxnSpPr>
                <a:stCxn id="192" idx="2"/>
                <a:endCxn id="169" idx="2"/>
              </p:cNvCxnSpPr>
              <p:nvPr/>
            </p:nvCxnSpPr>
            <p:spPr>
              <a:xfrm flipV="1">
                <a:off x="2038067" y="2825688"/>
                <a:ext cx="1391986" cy="7992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單箭頭接點 188"/>
              <p:cNvCxnSpPr>
                <a:stCxn id="192" idx="3"/>
                <a:endCxn id="170" idx="2"/>
              </p:cNvCxnSpPr>
              <p:nvPr/>
            </p:nvCxnSpPr>
            <p:spPr>
              <a:xfrm>
                <a:off x="2171234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單箭頭接點 189"/>
              <p:cNvCxnSpPr>
                <a:stCxn id="192" idx="3"/>
                <a:endCxn id="171" idx="2"/>
              </p:cNvCxnSpPr>
              <p:nvPr/>
            </p:nvCxnSpPr>
            <p:spPr>
              <a:xfrm>
                <a:off x="2171234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單箭頭接點 190"/>
              <p:cNvCxnSpPr>
                <a:stCxn id="192" idx="3"/>
                <a:endCxn id="172" idx="2"/>
              </p:cNvCxnSpPr>
              <p:nvPr/>
            </p:nvCxnSpPr>
            <p:spPr>
              <a:xfrm>
                <a:off x="2171234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矩形 191"/>
              <p:cNvSpPr/>
              <p:nvPr/>
            </p:nvSpPr>
            <p:spPr>
              <a:xfrm>
                <a:off x="1904899" y="3358623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橢圓 192"/>
              <p:cNvSpPr/>
              <p:nvPr/>
            </p:nvSpPr>
            <p:spPr>
              <a:xfrm>
                <a:off x="5194794" y="253599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橢圓 193"/>
              <p:cNvSpPr/>
              <p:nvPr/>
            </p:nvSpPr>
            <p:spPr>
              <a:xfrm>
                <a:off x="5194794" y="323681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5" name="橢圓 194"/>
              <p:cNvSpPr/>
              <p:nvPr/>
            </p:nvSpPr>
            <p:spPr>
              <a:xfrm>
                <a:off x="5194794" y="393506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6" name="橢圓 195"/>
              <p:cNvSpPr/>
              <p:nvPr/>
            </p:nvSpPr>
            <p:spPr>
              <a:xfrm>
                <a:off x="5194794" y="4633322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1904899" y="4113217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904899" y="4792619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9" name="直線單箭頭接點 198"/>
              <p:cNvCxnSpPr>
                <a:stCxn id="198" idx="3"/>
                <a:endCxn id="172" idx="2"/>
              </p:cNvCxnSpPr>
              <p:nvPr/>
            </p:nvCxnSpPr>
            <p:spPr>
              <a:xfrm flipV="1">
                <a:off x="2171234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單箭頭接點 199"/>
              <p:cNvCxnSpPr>
                <a:stCxn id="197" idx="3"/>
                <a:endCxn id="172" idx="2"/>
              </p:cNvCxnSpPr>
              <p:nvPr/>
            </p:nvCxnSpPr>
            <p:spPr>
              <a:xfrm>
                <a:off x="2171234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單箭頭接點 200"/>
              <p:cNvCxnSpPr>
                <a:stCxn id="198" idx="3"/>
                <a:endCxn id="171" idx="2"/>
              </p:cNvCxnSpPr>
              <p:nvPr/>
            </p:nvCxnSpPr>
            <p:spPr>
              <a:xfrm flipV="1">
                <a:off x="2171234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單箭頭接點 201"/>
              <p:cNvCxnSpPr>
                <a:stCxn id="198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單箭頭接點 202"/>
              <p:cNvCxnSpPr>
                <a:stCxn id="198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單箭頭接點 203"/>
              <p:cNvCxnSpPr>
                <a:stCxn id="197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單箭頭接點 204"/>
              <p:cNvCxnSpPr>
                <a:stCxn id="197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單箭頭接點 205"/>
              <p:cNvCxnSpPr/>
              <p:nvPr/>
            </p:nvCxnSpPr>
            <p:spPr>
              <a:xfrm>
                <a:off x="3940007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單箭頭接點 206"/>
              <p:cNvCxnSpPr/>
              <p:nvPr/>
            </p:nvCxnSpPr>
            <p:spPr>
              <a:xfrm>
                <a:off x="3940007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單箭頭接點 207"/>
              <p:cNvCxnSpPr/>
              <p:nvPr/>
            </p:nvCxnSpPr>
            <p:spPr>
              <a:xfrm>
                <a:off x="3940007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單箭頭接點 208"/>
              <p:cNvCxnSpPr/>
              <p:nvPr/>
            </p:nvCxnSpPr>
            <p:spPr>
              <a:xfrm>
                <a:off x="3940007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單箭頭接點 209"/>
              <p:cNvCxnSpPr/>
              <p:nvPr/>
            </p:nvCxnSpPr>
            <p:spPr>
              <a:xfrm>
                <a:off x="3940007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單箭頭接點 210"/>
              <p:cNvCxnSpPr/>
              <p:nvPr/>
            </p:nvCxnSpPr>
            <p:spPr>
              <a:xfrm>
                <a:off x="3940007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單箭頭接點 211"/>
              <p:cNvCxnSpPr/>
              <p:nvPr/>
            </p:nvCxnSpPr>
            <p:spPr>
              <a:xfrm>
                <a:off x="3940007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單箭頭接點 212"/>
              <p:cNvCxnSpPr/>
              <p:nvPr/>
            </p:nvCxnSpPr>
            <p:spPr>
              <a:xfrm flipV="1">
                <a:off x="3940007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單箭頭接點 213"/>
              <p:cNvCxnSpPr/>
              <p:nvPr/>
            </p:nvCxnSpPr>
            <p:spPr>
              <a:xfrm>
                <a:off x="3940007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單箭頭接點 214"/>
              <p:cNvCxnSpPr/>
              <p:nvPr/>
            </p:nvCxnSpPr>
            <p:spPr>
              <a:xfrm flipV="1">
                <a:off x="3940007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單箭頭接點 215"/>
              <p:cNvCxnSpPr/>
              <p:nvPr/>
            </p:nvCxnSpPr>
            <p:spPr>
              <a:xfrm flipV="1">
                <a:off x="3940007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單箭頭接點 216"/>
              <p:cNvCxnSpPr/>
              <p:nvPr/>
            </p:nvCxnSpPr>
            <p:spPr>
              <a:xfrm flipV="1">
                <a:off x="3940007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單箭頭接點 217"/>
              <p:cNvCxnSpPr/>
              <p:nvPr/>
            </p:nvCxnSpPr>
            <p:spPr>
              <a:xfrm flipV="1">
                <a:off x="3940007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單箭頭接點 218"/>
              <p:cNvCxnSpPr/>
              <p:nvPr/>
            </p:nvCxnSpPr>
            <p:spPr>
              <a:xfrm flipV="1">
                <a:off x="3940007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單箭頭接點 219"/>
              <p:cNvCxnSpPr/>
              <p:nvPr/>
            </p:nvCxnSpPr>
            <p:spPr>
              <a:xfrm>
                <a:off x="7162454" y="3451153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單箭頭接點 220"/>
              <p:cNvCxnSpPr/>
              <p:nvPr/>
            </p:nvCxnSpPr>
            <p:spPr>
              <a:xfrm>
                <a:off x="7162454" y="4292030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線單箭頭接點 165"/>
            <p:cNvCxnSpPr/>
            <p:nvPr/>
          </p:nvCxnSpPr>
          <p:spPr>
            <a:xfrm flipV="1">
              <a:off x="8277073" y="3163187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 flipV="1">
              <a:off x="10067356" y="3149173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/>
            <p:cNvCxnSpPr>
              <a:stCxn id="170" idx="6"/>
              <a:endCxn id="193" idx="2"/>
            </p:cNvCxnSpPr>
            <p:nvPr/>
          </p:nvCxnSpPr>
          <p:spPr>
            <a:xfrm flipV="1">
              <a:off x="10032662" y="1716698"/>
              <a:ext cx="1254787" cy="735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字方塊 29"/>
          <p:cNvSpPr txBox="1"/>
          <p:nvPr/>
        </p:nvSpPr>
        <p:spPr>
          <a:xfrm>
            <a:off x="8886664" y="3343821"/>
            <a:ext cx="1292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multiply 1-p%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237451" y="6161139"/>
            <a:ext cx="93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26" name="文字方塊 225"/>
          <p:cNvSpPr txBox="1"/>
          <p:nvPr/>
        </p:nvSpPr>
        <p:spPr>
          <a:xfrm>
            <a:off x="7512755" y="6168113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baseline="-25000" dirty="0"/>
          </a:p>
        </p:txBody>
      </p:sp>
      <p:cxnSp>
        <p:nvCxnSpPr>
          <p:cNvPr id="229" name="直線單箭頭接點 228"/>
          <p:cNvCxnSpPr/>
          <p:nvPr/>
        </p:nvCxnSpPr>
        <p:spPr>
          <a:xfrm>
            <a:off x="7016560" y="2269720"/>
            <a:ext cx="869756" cy="450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/>
          <p:nvPr/>
        </p:nvCxnSpPr>
        <p:spPr>
          <a:xfrm>
            <a:off x="7893354" y="5768954"/>
            <a:ext cx="0" cy="453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6301791" y="5953679"/>
            <a:ext cx="86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?????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4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  <p:bldP spid="226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89313" y="197820"/>
            <a:ext cx="2941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 of Dropout</a:t>
            </a:r>
            <a:endParaRPr lang="en-US" altLang="zh-TW" sz="2800" dirty="0"/>
          </a:p>
        </p:txBody>
      </p:sp>
      <p:grpSp>
        <p:nvGrpSpPr>
          <p:cNvPr id="91" name="群組 90"/>
          <p:cNvGrpSpPr/>
          <p:nvPr/>
        </p:nvGrpSpPr>
        <p:grpSpPr>
          <a:xfrm>
            <a:off x="2042307" y="1043724"/>
            <a:ext cx="2219144" cy="2237219"/>
            <a:chOff x="518307" y="1043723"/>
            <a:chExt cx="2219144" cy="2237219"/>
          </a:xfrm>
        </p:grpSpPr>
        <p:sp>
          <p:nvSpPr>
            <p:cNvPr id="23" name="橢圓 22"/>
            <p:cNvSpPr/>
            <p:nvPr/>
          </p:nvSpPr>
          <p:spPr>
            <a:xfrm>
              <a:off x="1297764" y="2216925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1429812" y="2348973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1642506" y="2872907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518307" y="169245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069794" y="1708985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28" name="直線單箭頭接點 27"/>
            <p:cNvCxnSpPr>
              <a:endCxn id="23" idx="1"/>
            </p:cNvCxnSpPr>
            <p:nvPr/>
          </p:nvCxnSpPr>
          <p:spPr>
            <a:xfrm>
              <a:off x="822832" y="1510481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endCxn id="23" idx="7"/>
            </p:cNvCxnSpPr>
            <p:nvPr/>
          </p:nvCxnSpPr>
          <p:spPr>
            <a:xfrm flipH="1">
              <a:off x="1857680" y="1510481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630834" y="1043723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133061" y="1065495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4640120" y="1037652"/>
            <a:ext cx="2219144" cy="2243290"/>
            <a:chOff x="3116120" y="1037652"/>
            <a:chExt cx="2219144" cy="2243290"/>
          </a:xfrm>
        </p:grpSpPr>
        <p:sp>
          <p:nvSpPr>
            <p:cNvPr id="30" name="橢圓 29"/>
            <p:cNvSpPr/>
            <p:nvPr/>
          </p:nvSpPr>
          <p:spPr>
            <a:xfrm>
              <a:off x="3895577" y="2216925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V="1">
              <a:off x="4027625" y="2348973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4240319" y="2872907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116120" y="169245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667607" y="1708985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35" name="直線單箭頭接點 34"/>
            <p:cNvCxnSpPr>
              <a:endCxn id="30" idx="1"/>
            </p:cNvCxnSpPr>
            <p:nvPr/>
          </p:nvCxnSpPr>
          <p:spPr>
            <a:xfrm>
              <a:off x="3420645" y="1510481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endCxn id="30" idx="7"/>
            </p:cNvCxnSpPr>
            <p:nvPr/>
          </p:nvCxnSpPr>
          <p:spPr>
            <a:xfrm flipH="1">
              <a:off x="4455493" y="1510481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3151006" y="1037652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4653233" y="1059424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3183188" y="1085048"/>
              <a:ext cx="365326" cy="367349"/>
              <a:chOff x="-1866900" y="1906630"/>
              <a:chExt cx="365326" cy="367349"/>
            </a:xfrm>
          </p:grpSpPr>
          <p:cxnSp>
            <p:nvCxnSpPr>
              <p:cNvPr id="52" name="直線接點 51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群組 92"/>
          <p:cNvGrpSpPr/>
          <p:nvPr/>
        </p:nvGrpSpPr>
        <p:grpSpPr>
          <a:xfrm>
            <a:off x="2040672" y="3953755"/>
            <a:ext cx="2219144" cy="2125361"/>
            <a:chOff x="516672" y="3953754"/>
            <a:chExt cx="2219144" cy="2125361"/>
          </a:xfrm>
        </p:grpSpPr>
        <p:sp>
          <p:nvSpPr>
            <p:cNvPr id="37" name="橢圓 36"/>
            <p:cNvSpPr/>
            <p:nvPr/>
          </p:nvSpPr>
          <p:spPr>
            <a:xfrm>
              <a:off x="1296129" y="5015098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1428177" y="5147146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>
              <a:off x="1640871" y="5671080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516672" y="4490632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068159" y="4507158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42" name="直線單箭頭接點 41"/>
            <p:cNvCxnSpPr>
              <a:endCxn id="37" idx="1"/>
            </p:cNvCxnSpPr>
            <p:nvPr/>
          </p:nvCxnSpPr>
          <p:spPr>
            <a:xfrm>
              <a:off x="821197" y="4308654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endCxn id="37" idx="7"/>
            </p:cNvCxnSpPr>
            <p:nvPr/>
          </p:nvCxnSpPr>
          <p:spPr>
            <a:xfrm flipH="1">
              <a:off x="1856045" y="4308654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625354" y="3953754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127581" y="3975526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62" name="群組 61"/>
            <p:cNvGrpSpPr/>
            <p:nvPr/>
          </p:nvGrpSpPr>
          <p:grpSpPr>
            <a:xfrm>
              <a:off x="2160376" y="4016851"/>
              <a:ext cx="365326" cy="367349"/>
              <a:chOff x="-1866900" y="1906630"/>
              <a:chExt cx="365326" cy="367349"/>
            </a:xfrm>
          </p:grpSpPr>
          <p:cxnSp>
            <p:nvCxnSpPr>
              <p:cNvPr id="63" name="直線接點 62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群組 93"/>
          <p:cNvGrpSpPr/>
          <p:nvPr/>
        </p:nvGrpSpPr>
        <p:grpSpPr>
          <a:xfrm>
            <a:off x="4640120" y="3966571"/>
            <a:ext cx="2219144" cy="2112544"/>
            <a:chOff x="3116120" y="3966571"/>
            <a:chExt cx="2219144" cy="2112544"/>
          </a:xfrm>
        </p:grpSpPr>
        <p:sp>
          <p:nvSpPr>
            <p:cNvPr id="44" name="橢圓 43"/>
            <p:cNvSpPr/>
            <p:nvPr/>
          </p:nvSpPr>
          <p:spPr>
            <a:xfrm>
              <a:off x="3895577" y="5015098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 flipV="1">
              <a:off x="4027625" y="5147146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4240319" y="5671080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3116120" y="4490632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667607" y="4507158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49" name="直線單箭頭接點 48"/>
            <p:cNvCxnSpPr>
              <a:endCxn id="44" idx="1"/>
            </p:cNvCxnSpPr>
            <p:nvPr/>
          </p:nvCxnSpPr>
          <p:spPr>
            <a:xfrm>
              <a:off x="3420645" y="4308654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endCxn id="44" idx="7"/>
            </p:cNvCxnSpPr>
            <p:nvPr/>
          </p:nvCxnSpPr>
          <p:spPr>
            <a:xfrm flipH="1">
              <a:off x="4455493" y="4308654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3249189" y="3966571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751416" y="3988343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3287458" y="4011452"/>
              <a:ext cx="365326" cy="367349"/>
              <a:chOff x="-1866900" y="1906630"/>
              <a:chExt cx="365326" cy="367349"/>
            </a:xfrm>
          </p:grpSpPr>
          <p:cxnSp>
            <p:nvCxnSpPr>
              <p:cNvPr id="66" name="直線接點 65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>
              <a:off x="4829126" y="4065141"/>
              <a:ext cx="365326" cy="367349"/>
              <a:chOff x="-1866900" y="1906630"/>
              <a:chExt cx="365326" cy="367349"/>
            </a:xfrm>
          </p:grpSpPr>
          <p:cxnSp>
            <p:nvCxnSpPr>
              <p:cNvPr id="69" name="直線接點 68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文字方塊 70"/>
          <p:cNvSpPr txBox="1"/>
          <p:nvPr/>
        </p:nvSpPr>
        <p:spPr>
          <a:xfrm>
            <a:off x="2040673" y="3231039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4610868" y="3233366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2023922" y="6043860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4640121" y="6083617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z=0</a:t>
            </a:r>
            <a:endParaRPr lang="zh-TW" altLang="en-US" sz="2400" baseline="-25000" dirty="0"/>
          </a:p>
        </p:txBody>
      </p:sp>
      <p:sp>
        <p:nvSpPr>
          <p:cNvPr id="75" name="橢圓 74"/>
          <p:cNvSpPr/>
          <p:nvPr/>
        </p:nvSpPr>
        <p:spPr>
          <a:xfrm>
            <a:off x="8509165" y="4879038"/>
            <a:ext cx="655982" cy="655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/>
          <p:nvPr/>
        </p:nvCxnSpPr>
        <p:spPr>
          <a:xfrm flipV="1">
            <a:off x="8641213" y="5011086"/>
            <a:ext cx="391886" cy="3918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8853907" y="5535021"/>
            <a:ext cx="0" cy="408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12480" y="3700822"/>
            <a:ext cx="450000" cy="45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9314707" y="3722594"/>
            <a:ext cx="450000" cy="45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729709" y="4354573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9521472" y="4390977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cxnSp>
        <p:nvCxnSpPr>
          <p:cNvPr id="83" name="直線單箭頭接點 82"/>
          <p:cNvCxnSpPr>
            <a:endCxn id="75" idx="1"/>
          </p:cNvCxnSpPr>
          <p:nvPr/>
        </p:nvCxnSpPr>
        <p:spPr>
          <a:xfrm>
            <a:off x="8034233" y="4172594"/>
            <a:ext cx="570998" cy="80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75" idx="7"/>
          </p:cNvCxnSpPr>
          <p:nvPr/>
        </p:nvCxnSpPr>
        <p:spPr>
          <a:xfrm flipH="1">
            <a:off x="9069081" y="4172594"/>
            <a:ext cx="459544" cy="80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649570" y="4234474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70" y="4234474"/>
                <a:ext cx="238848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9429905" y="4276073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905" y="4276073"/>
                <a:ext cx="238848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群組 89"/>
          <p:cNvGrpSpPr/>
          <p:nvPr/>
        </p:nvGrpSpPr>
        <p:grpSpPr>
          <a:xfrm>
            <a:off x="7620841" y="288910"/>
            <a:ext cx="2432630" cy="2873769"/>
            <a:chOff x="6096841" y="288909"/>
            <a:chExt cx="2432630" cy="2873769"/>
          </a:xfrm>
        </p:grpSpPr>
        <p:grpSp>
          <p:nvGrpSpPr>
            <p:cNvPr id="87" name="群組 86"/>
            <p:cNvGrpSpPr/>
            <p:nvPr/>
          </p:nvGrpSpPr>
          <p:grpSpPr>
            <a:xfrm>
              <a:off x="6205708" y="468942"/>
              <a:ext cx="2248397" cy="2605113"/>
              <a:chOff x="6310492" y="287501"/>
              <a:chExt cx="2248397" cy="2605113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7089949" y="1465717"/>
                <a:ext cx="655982" cy="6559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 flipV="1">
                <a:off x="7221997" y="1597765"/>
                <a:ext cx="391886" cy="39188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>
                <a:off x="7434691" y="2121699"/>
                <a:ext cx="0" cy="4080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6393264" y="287501"/>
                <a:ext cx="450000" cy="45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895491" y="309273"/>
                <a:ext cx="450000" cy="45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6310492" y="94125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7861979" y="957777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6310492" y="2430949"/>
                <a:ext cx="2248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z=w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+w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cxnSp>
            <p:nvCxnSpPr>
              <p:cNvPr id="19" name="直線單箭頭接點 18"/>
              <p:cNvCxnSpPr>
                <a:endCxn id="6" idx="1"/>
              </p:cNvCxnSpPr>
              <p:nvPr/>
            </p:nvCxnSpPr>
            <p:spPr>
              <a:xfrm>
                <a:off x="6615017" y="759273"/>
                <a:ext cx="570998" cy="802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endCxn id="6" idx="7"/>
              </p:cNvCxnSpPr>
              <p:nvPr/>
            </p:nvCxnSpPr>
            <p:spPr>
              <a:xfrm flipH="1">
                <a:off x="7649865" y="759273"/>
                <a:ext cx="459544" cy="802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矩形 87"/>
            <p:cNvSpPr/>
            <p:nvPr/>
          </p:nvSpPr>
          <p:spPr>
            <a:xfrm>
              <a:off x="6096841" y="288909"/>
              <a:ext cx="2432630" cy="28737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7423722" y="5787010"/>
                <a:ext cx="274395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722" y="5787010"/>
                <a:ext cx="2743956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01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 animBg="1"/>
      <p:bldP spid="78" grpId="0" animBg="1"/>
      <p:bldP spid="79" grpId="0" animBg="1"/>
      <p:bldP spid="80" grpId="0"/>
      <p:bldP spid="81" grpId="0"/>
      <p:bldP spid="85" grpId="0"/>
      <p:bldP spid="86" grpId="0"/>
      <p:bldP spid="8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901631" y="5367455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7521168" y="1628289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530488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graphicFrame>
        <p:nvGraphicFramePr>
          <p:cNvPr id="1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410212" y="1663280"/>
          <a:ext cx="3138132" cy="336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矩形 14"/>
          <p:cNvSpPr/>
          <p:nvPr/>
        </p:nvSpPr>
        <p:spPr>
          <a:xfrm>
            <a:off x="2232365" y="1485917"/>
            <a:ext cx="3521122" cy="3738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5400000">
            <a:off x="6357830" y="3676430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0800000">
            <a:off x="8511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8521123" y="2992135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0712" y="147047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3824119" y="5296741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8010741" y="5147416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057713" y="3241775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57713" y="1035883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24942" y="3883055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 rot="5400000">
            <a:off x="6357830" y="1415777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324942" y="1567417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695997" y="2479440"/>
            <a:ext cx="19412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Overfitting!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156604" y="307038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303012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Graphic spid="14" grpId="0">
        <p:bldAsOne/>
      </p:bldGraphic>
      <p:bldP spid="15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80343" y="4164592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21168" y="1628289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530488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8511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8521123" y="2992135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712" y="147047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8010741" y="5147416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057713" y="3241775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57713" y="1035883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88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156604" y="307038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7388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479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6620245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385537" y="1235377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/>
          </p:nvPr>
        </p:nvGraphicFramePr>
        <p:xfrm>
          <a:off x="2478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6608206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555420" y="4329046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0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another task</a:t>
            </a:r>
            <a:endParaRPr lang="zh-TW" altLang="en-US" dirty="0"/>
          </a:p>
        </p:txBody>
      </p:sp>
      <p:pic>
        <p:nvPicPr>
          <p:cNvPr id="34818" name="Picture 2" descr="http://top-breaking-news.com/wp-content/uploads/2016/03/Twitter-new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08" y="2424793"/>
            <a:ext cx="5002893" cy="3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412095" y="6127233"/>
            <a:ext cx="312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http://top-breaking-news.com/</a:t>
            </a:r>
          </a:p>
        </p:txBody>
      </p:sp>
      <p:sp>
        <p:nvSpPr>
          <p:cNvPr id="6" name="矩形 5"/>
          <p:cNvSpPr/>
          <p:nvPr/>
        </p:nvSpPr>
        <p:spPr>
          <a:xfrm>
            <a:off x="6252191" y="2105192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8058553" y="2446671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60" y="1979870"/>
            <a:ext cx="274307" cy="1494693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5752874" y="2446672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065" y="2017673"/>
            <a:ext cx="292260" cy="151093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9210947" y="1450529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Politic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10947" y="3482292"/>
            <a:ext cx="159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Education</a:t>
            </a:r>
            <a:endParaRPr lang="zh-TW" altLang="en-US" sz="2400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8689445" y="1769822"/>
            <a:ext cx="457200" cy="461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8676413" y="2361833"/>
            <a:ext cx="684168" cy="215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8689446" y="3349304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408079" y="2105192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Economy</a:t>
            </a:r>
            <a:endParaRPr lang="zh-TW" altLang="en-US" sz="2400" dirty="0"/>
          </a:p>
        </p:txBody>
      </p:sp>
      <p:sp>
        <p:nvSpPr>
          <p:cNvPr id="5" name="手繪多邊形 4"/>
          <p:cNvSpPr/>
          <p:nvPr/>
        </p:nvSpPr>
        <p:spPr>
          <a:xfrm>
            <a:off x="4355733" y="2468109"/>
            <a:ext cx="971011" cy="550862"/>
          </a:xfrm>
          <a:custGeom>
            <a:avLst/>
            <a:gdLst>
              <a:gd name="connsiteX0" fmla="*/ 245297 w 971011"/>
              <a:gd name="connsiteY0" fmla="*/ 550862 h 550862"/>
              <a:gd name="connsiteX1" fmla="*/ 42097 w 971011"/>
              <a:gd name="connsiteY1" fmla="*/ 42862 h 550862"/>
              <a:gd name="connsiteX2" fmla="*/ 971011 w 971011"/>
              <a:gd name="connsiteY2" fmla="*/ 28348 h 55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1" h="550862">
                <a:moveTo>
                  <a:pt x="245297" y="550862"/>
                </a:moveTo>
                <a:cubicBezTo>
                  <a:pt x="83221" y="340405"/>
                  <a:pt x="-78855" y="129948"/>
                  <a:pt x="42097" y="42862"/>
                </a:cubicBezTo>
                <a:cubicBezTo>
                  <a:pt x="163049" y="-44224"/>
                  <a:pt x="971011" y="28348"/>
                  <a:pt x="971011" y="28348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336660" y="3896188"/>
            <a:ext cx="343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“president” in document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268189" y="1643527"/>
            <a:ext cx="310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“stock” in document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5497357" y="3331948"/>
            <a:ext cx="1088158" cy="587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164474" y="1893962"/>
            <a:ext cx="388325" cy="264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96" y="4738432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60" y="4751429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890" y="4769276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13"/>
          <p:cNvSpPr txBox="1"/>
          <p:nvPr/>
        </p:nvSpPr>
        <p:spPr>
          <a:xfrm>
            <a:off x="9110956" y="5812884"/>
            <a:ext cx="159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Education</a:t>
            </a:r>
            <a:endParaRPr lang="zh-TW" altLang="en-US" sz="2400" dirty="0"/>
          </a:p>
        </p:txBody>
      </p:sp>
      <p:sp>
        <p:nvSpPr>
          <p:cNvPr id="30" name="文字方塊 17"/>
          <p:cNvSpPr txBox="1"/>
          <p:nvPr/>
        </p:nvSpPr>
        <p:spPr>
          <a:xfrm>
            <a:off x="7728560" y="5779196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Economy</a:t>
            </a:r>
            <a:endParaRPr lang="zh-TW" altLang="en-US" sz="2400" dirty="0"/>
          </a:p>
        </p:txBody>
      </p:sp>
      <p:sp>
        <p:nvSpPr>
          <p:cNvPr id="31" name="文字方塊 12"/>
          <p:cNvSpPr txBox="1"/>
          <p:nvPr/>
        </p:nvSpPr>
        <p:spPr>
          <a:xfrm>
            <a:off x="6452923" y="5745508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Politic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05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8" grpId="0"/>
      <p:bldP spid="5" grpId="0" animBg="1"/>
      <p:bldP spid="19" grpId="0"/>
      <p:bldP spid="20" grpId="0"/>
      <p:bldP spid="29" grpId="0"/>
      <p:bldP spid="30" grpId="0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another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67" y="1690690"/>
            <a:ext cx="7453466" cy="3627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267" y="5453558"/>
            <a:ext cx="7453466" cy="11872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517" y="473078"/>
            <a:ext cx="2838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2275" y="463877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2805" y="2259701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5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750193" y="1314680"/>
              <a:ext cx="938689" cy="47053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2800" dirty="0" smtClean="0">
                  <a:solidFill>
                    <a:schemeClr val="accent5">
                      <a:lumMod val="50000"/>
                    </a:schemeClr>
                  </a:solidFill>
                </a:rPr>
                <a:t>SDN</a:t>
              </a:r>
              <a:endParaRPr lang="en-US" sz="2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1449719" y="1352665"/>
              <a:ext cx="928870" cy="5812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NFV</a:t>
              </a:r>
              <a:endParaRPr lang="en-US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103360" y="4356724"/>
            <a:ext cx="3715871" cy="1325563"/>
          </a:xfrm>
        </p:spPr>
        <p:txBody>
          <a:bodyPr/>
          <a:lstStyle/>
          <a:p>
            <a:r>
              <a:rPr lang="en-US" altLang="en-US" dirty="0"/>
              <a:t>Thank you!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18219" y="6142254"/>
            <a:ext cx="497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15715" y="5772922"/>
            <a:ext cx="307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https://github.com/siagianp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03360" y="5173542"/>
            <a:ext cx="3357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Thank you For being a great class!</a:t>
            </a:r>
          </a:p>
        </p:txBody>
      </p:sp>
      <p:sp>
        <p:nvSpPr>
          <p:cNvPr id="2" name="Rectangle 1"/>
          <p:cNvSpPr/>
          <p:nvPr/>
        </p:nvSpPr>
        <p:spPr>
          <a:xfrm>
            <a:off x="348815" y="6175026"/>
            <a:ext cx="70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://github.com/amelcharolinesgn2/IoT_simulator-mqtt-NodeRed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 to get the power of Deep 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82" y="1464948"/>
            <a:ext cx="7968584" cy="519165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217482" y="5152601"/>
            <a:ext cx="796858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Deeper usually does not imply better.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916486" y="3535846"/>
            <a:ext cx="3754315" cy="6548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Results on Training Data</a:t>
            </a:r>
            <a:endParaRPr lang="zh-TW" altLang="en-US" sz="2800" dirty="0"/>
          </a:p>
        </p:txBody>
      </p:sp>
      <p:cxnSp>
        <p:nvCxnSpPr>
          <p:cNvPr id="6" name="直線單箭頭接點 5"/>
          <p:cNvCxnSpPr>
            <a:stCxn id="4" idx="0"/>
          </p:cNvCxnSpPr>
          <p:nvPr/>
        </p:nvCxnSpPr>
        <p:spPr>
          <a:xfrm flipV="1">
            <a:off x="5793644" y="2790511"/>
            <a:ext cx="721457" cy="745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Vanishing Gradient Problem</a:t>
            </a:r>
            <a:endParaRPr lang="zh-TW" altLang="en-US" dirty="0"/>
          </a:p>
        </p:txBody>
      </p:sp>
      <p:sp>
        <p:nvSpPr>
          <p:cNvPr id="129" name="矩形圖說文字 128"/>
          <p:cNvSpPr/>
          <p:nvPr/>
        </p:nvSpPr>
        <p:spPr>
          <a:xfrm>
            <a:off x="6058705" y="4341997"/>
            <a:ext cx="2643016" cy="535965"/>
          </a:xfrm>
          <a:prstGeom prst="wedgeRectCallout">
            <a:avLst>
              <a:gd name="adj1" fmla="val -190"/>
              <a:gd name="adj2" fmla="val -17915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gradients</a:t>
            </a:r>
            <a:endParaRPr lang="zh-TW" altLang="en-US" sz="2400" dirty="0"/>
          </a:p>
        </p:txBody>
      </p:sp>
      <p:sp>
        <p:nvSpPr>
          <p:cNvPr id="131" name="矩形 130"/>
          <p:cNvSpPr/>
          <p:nvPr/>
        </p:nvSpPr>
        <p:spPr>
          <a:xfrm>
            <a:off x="2526763" y="5683083"/>
            <a:ext cx="2643016" cy="5572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Almost random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6066371" y="5677619"/>
            <a:ext cx="2635350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Already converge</a:t>
            </a:r>
            <a:endParaRPr lang="zh-TW" altLang="en-US" sz="2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7940422" y="6198512"/>
            <a:ext cx="254535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based on random!?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526763" y="5022157"/>
            <a:ext cx="2643016" cy="558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Learn very slow</a:t>
            </a:r>
            <a:endParaRPr lang="zh-TW" altLang="en-US" sz="2400" dirty="0"/>
          </a:p>
        </p:txBody>
      </p:sp>
      <p:sp>
        <p:nvSpPr>
          <p:cNvPr id="136" name="矩形 135"/>
          <p:cNvSpPr/>
          <p:nvPr/>
        </p:nvSpPr>
        <p:spPr>
          <a:xfrm>
            <a:off x="6061997" y="5023425"/>
            <a:ext cx="2639725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Learn very fast</a:t>
            </a:r>
            <a:endParaRPr lang="zh-TW" altLang="en-US" sz="2400" dirty="0"/>
          </a:p>
        </p:txBody>
      </p:sp>
      <p:sp>
        <p:nvSpPr>
          <p:cNvPr id="137" name="矩形 136"/>
          <p:cNvSpPr/>
          <p:nvPr/>
        </p:nvSpPr>
        <p:spPr>
          <a:xfrm>
            <a:off x="4420306" y="152193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5745892" y="150558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7779229" y="1532729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3237204" y="154957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2" name="直線單箭頭接點 141"/>
          <p:cNvCxnSpPr/>
          <p:nvPr/>
        </p:nvCxnSpPr>
        <p:spPr>
          <a:xfrm>
            <a:off x="8166037" y="2581149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8275353" y="3827039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8142153" y="1802346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3305591" y="226726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3311409" y="169693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7" name="Object 12"/>
          <p:cNvGraphicFramePr>
            <a:graphicFrameLocks noChangeAspect="1"/>
          </p:cNvGraphicFramePr>
          <p:nvPr>
            <p:extLst/>
          </p:nvPr>
        </p:nvGraphicFramePr>
        <p:xfrm>
          <a:off x="3324108" y="160168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1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108" y="160168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>
            <p:extLst/>
          </p:nvPr>
        </p:nvGraphicFramePr>
        <p:xfrm>
          <a:off x="3329405" y="2184419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1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405" y="2184419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橢圓 148"/>
          <p:cNvSpPr/>
          <p:nvPr/>
        </p:nvSpPr>
        <p:spPr>
          <a:xfrm>
            <a:off x="4517416" y="153293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4519758" y="231150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4508125" y="353951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 rot="5400000">
            <a:off x="4505379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3" name="矩形 152"/>
          <p:cNvSpPr/>
          <p:nvPr/>
        </p:nvSpPr>
        <p:spPr>
          <a:xfrm>
            <a:off x="3315116" y="366502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4" name="Object 12"/>
          <p:cNvGraphicFramePr>
            <a:graphicFrameLocks noChangeAspect="1"/>
          </p:cNvGraphicFramePr>
          <p:nvPr>
            <p:extLst/>
          </p:nvPr>
        </p:nvGraphicFramePr>
        <p:xfrm>
          <a:off x="3312000" y="356877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15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000" y="356877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文字方塊 154"/>
          <p:cNvSpPr txBox="1"/>
          <p:nvPr/>
        </p:nvSpPr>
        <p:spPr>
          <a:xfrm rot="5400000">
            <a:off x="3191049" y="294996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6" name="橢圓 155"/>
          <p:cNvSpPr/>
          <p:nvPr/>
        </p:nvSpPr>
        <p:spPr>
          <a:xfrm>
            <a:off x="5832978" y="153293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5835320" y="231150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5823687" y="353951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/>
          <p:cNvSpPr txBox="1"/>
          <p:nvPr/>
        </p:nvSpPr>
        <p:spPr>
          <a:xfrm rot="5400000">
            <a:off x="5820941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0" name="橢圓 159"/>
          <p:cNvSpPr/>
          <p:nvPr/>
        </p:nvSpPr>
        <p:spPr>
          <a:xfrm>
            <a:off x="7855073" y="152462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7857415" y="228453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7864443" y="3531205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 rot="5400000">
            <a:off x="7861697" y="295033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6405024" y="147435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6422647" y="225985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6434827" y="351614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67" name="直線單箭頭接點 166"/>
          <p:cNvCxnSpPr>
            <a:stCxn id="149" idx="6"/>
            <a:endCxn id="156" idx="2"/>
          </p:cNvCxnSpPr>
          <p:nvPr/>
        </p:nvCxnSpPr>
        <p:spPr>
          <a:xfrm>
            <a:off x="5091574" y="182001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5091574" y="261176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>
            <a:off x="5082283" y="383373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50" idx="6"/>
            <a:endCxn id="156" idx="2"/>
          </p:cNvCxnSpPr>
          <p:nvPr/>
        </p:nvCxnSpPr>
        <p:spPr>
          <a:xfrm flipV="1">
            <a:off x="5093916" y="182001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stCxn id="149" idx="6"/>
            <a:endCxn id="157" idx="2"/>
          </p:cNvCxnSpPr>
          <p:nvPr/>
        </p:nvCxnSpPr>
        <p:spPr>
          <a:xfrm>
            <a:off x="5091574" y="182001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149" idx="6"/>
            <a:endCxn id="158" idx="2"/>
          </p:cNvCxnSpPr>
          <p:nvPr/>
        </p:nvCxnSpPr>
        <p:spPr>
          <a:xfrm>
            <a:off x="5091575" y="182001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>
            <a:stCxn id="150" idx="6"/>
            <a:endCxn id="158" idx="2"/>
          </p:cNvCxnSpPr>
          <p:nvPr/>
        </p:nvCxnSpPr>
        <p:spPr>
          <a:xfrm>
            <a:off x="5093917" y="259858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51" idx="6"/>
            <a:endCxn id="156" idx="2"/>
          </p:cNvCxnSpPr>
          <p:nvPr/>
        </p:nvCxnSpPr>
        <p:spPr>
          <a:xfrm flipV="1">
            <a:off x="5082284" y="182001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>
            <a:stCxn id="151" idx="6"/>
            <a:endCxn id="157" idx="2"/>
          </p:cNvCxnSpPr>
          <p:nvPr/>
        </p:nvCxnSpPr>
        <p:spPr>
          <a:xfrm flipV="1">
            <a:off x="5082284" y="259858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endCxn id="149" idx="2"/>
          </p:cNvCxnSpPr>
          <p:nvPr/>
        </p:nvCxnSpPr>
        <p:spPr>
          <a:xfrm flipV="1">
            <a:off x="3658016" y="1820016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46" idx="3"/>
            <a:endCxn id="150" idx="2"/>
          </p:cNvCxnSpPr>
          <p:nvPr/>
        </p:nvCxnSpPr>
        <p:spPr>
          <a:xfrm>
            <a:off x="3654310" y="186838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146" idx="3"/>
            <a:endCxn id="151" idx="2"/>
          </p:cNvCxnSpPr>
          <p:nvPr/>
        </p:nvCxnSpPr>
        <p:spPr>
          <a:xfrm>
            <a:off x="3654309" y="186838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stCxn id="148" idx="3"/>
            <a:endCxn id="149" idx="2"/>
          </p:cNvCxnSpPr>
          <p:nvPr/>
        </p:nvCxnSpPr>
        <p:spPr>
          <a:xfrm flipV="1">
            <a:off x="3681830" y="182001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145" idx="3"/>
            <a:endCxn id="150" idx="2"/>
          </p:cNvCxnSpPr>
          <p:nvPr/>
        </p:nvCxnSpPr>
        <p:spPr>
          <a:xfrm>
            <a:off x="3648492" y="2438719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>
            <a:stCxn id="145" idx="3"/>
            <a:endCxn id="151" idx="2"/>
          </p:cNvCxnSpPr>
          <p:nvPr/>
        </p:nvCxnSpPr>
        <p:spPr>
          <a:xfrm>
            <a:off x="3648491" y="2438719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154" idx="3"/>
            <a:endCxn id="149" idx="2"/>
          </p:cNvCxnSpPr>
          <p:nvPr/>
        </p:nvCxnSpPr>
        <p:spPr>
          <a:xfrm flipV="1">
            <a:off x="3719988" y="1820016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54" idx="3"/>
            <a:endCxn id="150" idx="2"/>
          </p:cNvCxnSpPr>
          <p:nvPr/>
        </p:nvCxnSpPr>
        <p:spPr>
          <a:xfrm flipV="1">
            <a:off x="3693620" y="259858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54" idx="3"/>
            <a:endCxn id="151" idx="2"/>
          </p:cNvCxnSpPr>
          <p:nvPr/>
        </p:nvCxnSpPr>
        <p:spPr>
          <a:xfrm>
            <a:off x="3693619" y="381319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8852776" y="1489235"/>
            <a:ext cx="642352" cy="2587672"/>
            <a:chOff x="7668524" y="1462486"/>
            <a:chExt cx="642352" cy="2587672"/>
          </a:xfrm>
        </p:grpSpPr>
        <p:sp>
          <p:nvSpPr>
            <p:cNvPr id="185" name="文字方塊 184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7679807" y="146248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668524" y="226070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7668524" y="3526938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y</a:t>
              </a:r>
              <a:r>
                <a:rPr lang="en-US" altLang="zh-TW" sz="2800" baseline="-25000" dirty="0" err="1"/>
                <a:t>M</a:t>
              </a:r>
              <a:endParaRPr lang="zh-TW" altLang="en-US" sz="2800" baseline="-25000" dirty="0"/>
            </a:p>
          </p:txBody>
        </p:sp>
      </p:grpSp>
      <p:cxnSp>
        <p:nvCxnSpPr>
          <p:cNvPr id="189" name="直線單箭頭接點 188"/>
          <p:cNvCxnSpPr/>
          <p:nvPr/>
        </p:nvCxnSpPr>
        <p:spPr>
          <a:xfrm>
            <a:off x="7115673" y="183159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/>
          <p:nvPr/>
        </p:nvCxnSpPr>
        <p:spPr>
          <a:xfrm>
            <a:off x="7115673" y="262335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/>
          <p:nvPr/>
        </p:nvCxnSpPr>
        <p:spPr>
          <a:xfrm>
            <a:off x="7106382" y="384531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flipV="1">
            <a:off x="7118015" y="1831598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/>
          <p:nvPr/>
        </p:nvCxnSpPr>
        <p:spPr>
          <a:xfrm>
            <a:off x="7115673" y="1831598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/>
          <p:cNvCxnSpPr/>
          <p:nvPr/>
        </p:nvCxnSpPr>
        <p:spPr>
          <a:xfrm>
            <a:off x="7115674" y="1831598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/>
          <p:nvPr/>
        </p:nvCxnSpPr>
        <p:spPr>
          <a:xfrm>
            <a:off x="7118016" y="2610168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/>
          <p:nvPr/>
        </p:nvCxnSpPr>
        <p:spPr>
          <a:xfrm flipV="1">
            <a:off x="7106383" y="1831598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V="1">
            <a:off x="7106383" y="2610168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圖說文字 127"/>
          <p:cNvSpPr/>
          <p:nvPr/>
        </p:nvSpPr>
        <p:spPr>
          <a:xfrm>
            <a:off x="2526763" y="4327557"/>
            <a:ext cx="2643016" cy="564847"/>
          </a:xfrm>
          <a:prstGeom prst="wedgeRectCallout">
            <a:avLst>
              <a:gd name="adj1" fmla="val 4384"/>
              <a:gd name="adj2" fmla="val -2095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gradients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727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4" grpId="0" animBg="1"/>
      <p:bldP spid="1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9483846" y="1876481"/>
            <a:ext cx="577144" cy="2734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7833431" y="1910451"/>
            <a:ext cx="577144" cy="2734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Vanishing Gradient Problem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335753" y="1958032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4661339" y="1941685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694676" y="196882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2152651" y="198567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7081484" y="3017247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7190800" y="4263137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7057600" y="2238444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221038" y="270336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2226856" y="213303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Object 12"/>
          <p:cNvGraphicFramePr>
            <a:graphicFrameLocks noChangeAspect="1"/>
          </p:cNvGraphicFramePr>
          <p:nvPr>
            <p:extLst/>
          </p:nvPr>
        </p:nvGraphicFramePr>
        <p:xfrm>
          <a:off x="2239555" y="203778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7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555" y="203778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>
            <a:graphicFrameLocks noChangeAspect="1"/>
          </p:cNvGraphicFramePr>
          <p:nvPr>
            <p:extLst/>
          </p:nvPr>
        </p:nvGraphicFramePr>
        <p:xfrm>
          <a:off x="2244852" y="2620517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7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852" y="2620517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橢圓 71"/>
          <p:cNvSpPr/>
          <p:nvPr/>
        </p:nvSpPr>
        <p:spPr>
          <a:xfrm>
            <a:off x="3432863" y="196903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3435205" y="274760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3423572" y="39756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 rot="5400000">
            <a:off x="3420826" y="33979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6" name="矩形 75"/>
          <p:cNvSpPr/>
          <p:nvPr/>
        </p:nvSpPr>
        <p:spPr>
          <a:xfrm>
            <a:off x="2230563" y="410112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7" name="Object 12"/>
          <p:cNvGraphicFramePr>
            <a:graphicFrameLocks noChangeAspect="1"/>
          </p:cNvGraphicFramePr>
          <p:nvPr>
            <p:extLst/>
          </p:nvPr>
        </p:nvGraphicFramePr>
        <p:xfrm>
          <a:off x="2227447" y="400486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7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447" y="400486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字方塊 77"/>
          <p:cNvSpPr txBox="1"/>
          <p:nvPr/>
        </p:nvSpPr>
        <p:spPr>
          <a:xfrm rot="5400000">
            <a:off x="2106496" y="338606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9" name="橢圓 78"/>
          <p:cNvSpPr/>
          <p:nvPr/>
        </p:nvSpPr>
        <p:spPr>
          <a:xfrm>
            <a:off x="4748425" y="196903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4750767" y="274760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4739134" y="39756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 rot="5400000">
            <a:off x="4736388" y="33979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3" name="橢圓 82"/>
          <p:cNvSpPr/>
          <p:nvPr/>
        </p:nvSpPr>
        <p:spPr>
          <a:xfrm>
            <a:off x="6770520" y="196072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6772862" y="272063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6779890" y="396730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 rot="5400000">
            <a:off x="6777144" y="338643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320471" y="191045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5338094" y="26959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5350274" y="395224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90" name="直線單箭頭接點 89"/>
          <p:cNvCxnSpPr>
            <a:stCxn id="72" idx="6"/>
            <a:endCxn id="79" idx="2"/>
          </p:cNvCxnSpPr>
          <p:nvPr/>
        </p:nvCxnSpPr>
        <p:spPr>
          <a:xfrm>
            <a:off x="4007021" y="2256113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4007021" y="304786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3997730" y="4269834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73" idx="6"/>
            <a:endCxn id="79" idx="2"/>
          </p:cNvCxnSpPr>
          <p:nvPr/>
        </p:nvCxnSpPr>
        <p:spPr>
          <a:xfrm flipV="1">
            <a:off x="4009363" y="2256113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72" idx="6"/>
            <a:endCxn id="80" idx="2"/>
          </p:cNvCxnSpPr>
          <p:nvPr/>
        </p:nvCxnSpPr>
        <p:spPr>
          <a:xfrm>
            <a:off x="4007021" y="2256113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2" idx="6"/>
            <a:endCxn id="81" idx="2"/>
          </p:cNvCxnSpPr>
          <p:nvPr/>
        </p:nvCxnSpPr>
        <p:spPr>
          <a:xfrm>
            <a:off x="4007022" y="2256113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73" idx="6"/>
            <a:endCxn id="81" idx="2"/>
          </p:cNvCxnSpPr>
          <p:nvPr/>
        </p:nvCxnSpPr>
        <p:spPr>
          <a:xfrm>
            <a:off x="4009364" y="3034683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4" idx="6"/>
            <a:endCxn id="79" idx="2"/>
          </p:cNvCxnSpPr>
          <p:nvPr/>
        </p:nvCxnSpPr>
        <p:spPr>
          <a:xfrm flipV="1">
            <a:off x="3997731" y="2256113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74" idx="6"/>
            <a:endCxn id="80" idx="2"/>
          </p:cNvCxnSpPr>
          <p:nvPr/>
        </p:nvCxnSpPr>
        <p:spPr>
          <a:xfrm flipV="1">
            <a:off x="3997731" y="3034683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endCxn id="72" idx="2"/>
          </p:cNvCxnSpPr>
          <p:nvPr/>
        </p:nvCxnSpPr>
        <p:spPr>
          <a:xfrm flipV="1">
            <a:off x="2573463" y="2256114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69" idx="3"/>
            <a:endCxn id="73" idx="2"/>
          </p:cNvCxnSpPr>
          <p:nvPr/>
        </p:nvCxnSpPr>
        <p:spPr>
          <a:xfrm>
            <a:off x="2569757" y="230448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69" idx="3"/>
            <a:endCxn id="74" idx="2"/>
          </p:cNvCxnSpPr>
          <p:nvPr/>
        </p:nvCxnSpPr>
        <p:spPr>
          <a:xfrm>
            <a:off x="2569756" y="230448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71" idx="3"/>
            <a:endCxn id="72" idx="2"/>
          </p:cNvCxnSpPr>
          <p:nvPr/>
        </p:nvCxnSpPr>
        <p:spPr>
          <a:xfrm flipV="1">
            <a:off x="2597277" y="225611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68" idx="3"/>
            <a:endCxn id="73" idx="2"/>
          </p:cNvCxnSpPr>
          <p:nvPr/>
        </p:nvCxnSpPr>
        <p:spPr>
          <a:xfrm>
            <a:off x="2563939" y="2874817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68" idx="3"/>
            <a:endCxn id="74" idx="2"/>
          </p:cNvCxnSpPr>
          <p:nvPr/>
        </p:nvCxnSpPr>
        <p:spPr>
          <a:xfrm>
            <a:off x="2563938" y="2874817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77" idx="3"/>
            <a:endCxn id="72" idx="2"/>
          </p:cNvCxnSpPr>
          <p:nvPr/>
        </p:nvCxnSpPr>
        <p:spPr>
          <a:xfrm flipV="1">
            <a:off x="2635435" y="2256114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77" idx="3"/>
            <a:endCxn id="73" idx="2"/>
          </p:cNvCxnSpPr>
          <p:nvPr/>
        </p:nvCxnSpPr>
        <p:spPr>
          <a:xfrm flipV="1">
            <a:off x="2609067" y="303468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77" idx="3"/>
            <a:endCxn id="74" idx="2"/>
          </p:cNvCxnSpPr>
          <p:nvPr/>
        </p:nvCxnSpPr>
        <p:spPr>
          <a:xfrm>
            <a:off x="2609066" y="424928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群組 107"/>
          <p:cNvGrpSpPr/>
          <p:nvPr/>
        </p:nvGrpSpPr>
        <p:grpSpPr>
          <a:xfrm>
            <a:off x="7768223" y="1925333"/>
            <a:ext cx="642352" cy="2577734"/>
            <a:chOff x="7668524" y="1462486"/>
            <a:chExt cx="642352" cy="2577734"/>
          </a:xfrm>
        </p:grpSpPr>
        <p:sp>
          <p:nvSpPr>
            <p:cNvPr id="109" name="文字方塊 108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/>
                <p:cNvSpPr txBox="1"/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2" name="文字方塊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直線單箭頭接點 112"/>
          <p:cNvCxnSpPr/>
          <p:nvPr/>
        </p:nvCxnSpPr>
        <p:spPr>
          <a:xfrm>
            <a:off x="6031120" y="226769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6031120" y="305944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6021829" y="428141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 flipV="1">
            <a:off x="6033462" y="2267696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6031120" y="2267696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6031121" y="2267696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6033463" y="3046266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6021830" y="2267696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V="1">
            <a:off x="6021830" y="3046266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群組 123"/>
          <p:cNvGrpSpPr/>
          <p:nvPr/>
        </p:nvGrpSpPr>
        <p:grpSpPr>
          <a:xfrm>
            <a:off x="9472561" y="1958032"/>
            <a:ext cx="642352" cy="2577734"/>
            <a:chOff x="7668524" y="1462486"/>
            <a:chExt cx="642352" cy="2577734"/>
          </a:xfrm>
        </p:grpSpPr>
        <p:sp>
          <p:nvSpPr>
            <p:cNvPr id="125" name="文字方塊 124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/>
                <p:cNvSpPr txBox="1"/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/>
                <p:cNvSpPr txBox="1"/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7" name="文字方塊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1" name="左-右雙向箭號 130"/>
          <p:cNvSpPr/>
          <p:nvPr/>
        </p:nvSpPr>
        <p:spPr>
          <a:xfrm>
            <a:off x="8514289" y="2973069"/>
            <a:ext cx="930070" cy="4463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8715834" y="3411154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834" y="3411154"/>
                <a:ext cx="361125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字方塊 132"/>
          <p:cNvSpPr txBox="1"/>
          <p:nvPr/>
        </p:nvSpPr>
        <p:spPr>
          <a:xfrm>
            <a:off x="2480967" y="5414930"/>
            <a:ext cx="591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Intuitive way to compute the derivatives 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7828413" y="5876594"/>
                <a:ext cx="92166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413" y="5876594"/>
                <a:ext cx="921663" cy="7022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/>
              <p:cNvSpPr txBox="1"/>
              <p:nvPr/>
            </p:nvSpPr>
            <p:spPr>
              <a:xfrm>
                <a:off x="2553336" y="4686015"/>
                <a:ext cx="902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36" y="4686015"/>
                <a:ext cx="90223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/>
              <p:cNvSpPr txBox="1"/>
              <p:nvPr/>
            </p:nvSpPr>
            <p:spPr>
              <a:xfrm>
                <a:off x="8553184" y="3813316"/>
                <a:ext cx="7730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184" y="3813316"/>
                <a:ext cx="773096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8842727" y="5876594"/>
                <a:ext cx="48833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727" y="5876594"/>
                <a:ext cx="488339" cy="7022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-右雙向箭號 3"/>
          <p:cNvSpPr/>
          <p:nvPr/>
        </p:nvSpPr>
        <p:spPr>
          <a:xfrm rot="5400000">
            <a:off x="2511115" y="4025363"/>
            <a:ext cx="965281" cy="51142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左-右雙向箭號 135"/>
          <p:cNvSpPr/>
          <p:nvPr/>
        </p:nvSpPr>
        <p:spPr>
          <a:xfrm rot="5400000">
            <a:off x="3850877" y="4082465"/>
            <a:ext cx="660247" cy="3962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左-右雙向箭號 139"/>
          <p:cNvSpPr/>
          <p:nvPr/>
        </p:nvSpPr>
        <p:spPr>
          <a:xfrm rot="5400000">
            <a:off x="5175368" y="4097470"/>
            <a:ext cx="482606" cy="26723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左-右雙向箭號 141"/>
          <p:cNvSpPr>
            <a:spLocks noChangeAspect="1"/>
          </p:cNvSpPr>
          <p:nvPr/>
        </p:nvSpPr>
        <p:spPr>
          <a:xfrm rot="5400000">
            <a:off x="8864792" y="3122642"/>
            <a:ext cx="268770" cy="18309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手繪多邊形 142"/>
          <p:cNvSpPr/>
          <p:nvPr/>
        </p:nvSpPr>
        <p:spPr>
          <a:xfrm>
            <a:off x="3457061" y="4136984"/>
            <a:ext cx="485775" cy="275950"/>
          </a:xfrm>
          <a:custGeom>
            <a:avLst/>
            <a:gdLst>
              <a:gd name="connsiteX0" fmla="*/ 0 w 485775"/>
              <a:gd name="connsiteY0" fmla="*/ 253953 h 275950"/>
              <a:gd name="connsiteX1" fmla="*/ 190500 w 485775"/>
              <a:gd name="connsiteY1" fmla="*/ 253953 h 275950"/>
              <a:gd name="connsiteX2" fmla="*/ 352425 w 485775"/>
              <a:gd name="connsiteY2" fmla="*/ 25353 h 275950"/>
              <a:gd name="connsiteX3" fmla="*/ 485775 w 485775"/>
              <a:gd name="connsiteY3" fmla="*/ 15828 h 2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275950">
                <a:moveTo>
                  <a:pt x="0" y="253953"/>
                </a:moveTo>
                <a:cubicBezTo>
                  <a:pt x="65881" y="273003"/>
                  <a:pt x="131762" y="292053"/>
                  <a:pt x="190500" y="253953"/>
                </a:cubicBezTo>
                <a:cubicBezTo>
                  <a:pt x="249238" y="215853"/>
                  <a:pt x="303213" y="65040"/>
                  <a:pt x="352425" y="25353"/>
                </a:cubicBezTo>
                <a:cubicBezTo>
                  <a:pt x="401638" y="-14335"/>
                  <a:pt x="443706" y="746"/>
                  <a:pt x="485775" y="1582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手繪多邊形 143"/>
          <p:cNvSpPr/>
          <p:nvPr/>
        </p:nvSpPr>
        <p:spPr>
          <a:xfrm>
            <a:off x="4791061" y="4171526"/>
            <a:ext cx="485775" cy="275950"/>
          </a:xfrm>
          <a:custGeom>
            <a:avLst/>
            <a:gdLst>
              <a:gd name="connsiteX0" fmla="*/ 0 w 485775"/>
              <a:gd name="connsiteY0" fmla="*/ 253953 h 275950"/>
              <a:gd name="connsiteX1" fmla="*/ 190500 w 485775"/>
              <a:gd name="connsiteY1" fmla="*/ 253953 h 275950"/>
              <a:gd name="connsiteX2" fmla="*/ 352425 w 485775"/>
              <a:gd name="connsiteY2" fmla="*/ 25353 h 275950"/>
              <a:gd name="connsiteX3" fmla="*/ 485775 w 485775"/>
              <a:gd name="connsiteY3" fmla="*/ 15828 h 2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275950">
                <a:moveTo>
                  <a:pt x="0" y="253953"/>
                </a:moveTo>
                <a:cubicBezTo>
                  <a:pt x="65881" y="273003"/>
                  <a:pt x="131762" y="292053"/>
                  <a:pt x="190500" y="253953"/>
                </a:cubicBezTo>
                <a:cubicBezTo>
                  <a:pt x="249238" y="215853"/>
                  <a:pt x="303213" y="65040"/>
                  <a:pt x="352425" y="25353"/>
                </a:cubicBezTo>
                <a:cubicBezTo>
                  <a:pt x="401638" y="-14335"/>
                  <a:pt x="443706" y="746"/>
                  <a:pt x="485775" y="1582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圖說文字 153"/>
          <p:cNvSpPr/>
          <p:nvPr/>
        </p:nvSpPr>
        <p:spPr>
          <a:xfrm>
            <a:off x="2096118" y="1308020"/>
            <a:ext cx="2643016" cy="564847"/>
          </a:xfrm>
          <a:prstGeom prst="wedgeRectCallout">
            <a:avLst>
              <a:gd name="adj1" fmla="val -15935"/>
              <a:gd name="adj2" fmla="val 1939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gradients</a:t>
            </a:r>
            <a:endParaRPr lang="zh-TW" altLang="en-US" sz="2400" dirty="0"/>
          </a:p>
        </p:txBody>
      </p:sp>
      <p:sp>
        <p:nvSpPr>
          <p:cNvPr id="155" name="左-右雙向箭號 154"/>
          <p:cNvSpPr/>
          <p:nvPr/>
        </p:nvSpPr>
        <p:spPr>
          <a:xfrm rot="5400000">
            <a:off x="7314527" y="4091612"/>
            <a:ext cx="401721" cy="240925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6" name="群組 145"/>
          <p:cNvGrpSpPr/>
          <p:nvPr/>
        </p:nvGrpSpPr>
        <p:grpSpPr>
          <a:xfrm>
            <a:off x="5783736" y="1705203"/>
            <a:ext cx="4334480" cy="3410426"/>
            <a:chOff x="3826273" y="2417879"/>
            <a:chExt cx="4334480" cy="3410426"/>
          </a:xfrm>
        </p:grpSpPr>
        <p:pic>
          <p:nvPicPr>
            <p:cNvPr id="147" name="圖片 14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273" y="2417879"/>
              <a:ext cx="4334480" cy="341042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cxnSp>
          <p:nvCxnSpPr>
            <p:cNvPr id="148" name="直線接點 147"/>
            <p:cNvCxnSpPr/>
            <p:nvPr/>
          </p:nvCxnSpPr>
          <p:spPr>
            <a:xfrm>
              <a:off x="6696058" y="3528555"/>
              <a:ext cx="0" cy="151344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7643303" y="3326101"/>
              <a:ext cx="0" cy="171590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H="1">
              <a:off x="5917019" y="3287769"/>
              <a:ext cx="17262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H="1">
              <a:off x="5917018" y="3528555"/>
              <a:ext cx="77274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字方塊 151"/>
            <p:cNvSpPr txBox="1"/>
            <p:nvPr/>
          </p:nvSpPr>
          <p:spPr>
            <a:xfrm>
              <a:off x="6598003" y="4959396"/>
              <a:ext cx="11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Large input</a:t>
              </a:r>
              <a:endParaRPr lang="zh-TW" altLang="en-US" sz="2400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4777545" y="2964063"/>
              <a:ext cx="11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Small output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653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/>
      <p:bldP spid="138" grpId="0"/>
      <p:bldP spid="139" grpId="0"/>
      <p:bldP spid="141" grpId="0"/>
      <p:bldP spid="4" grpId="0" animBg="1"/>
      <p:bldP spid="136" grpId="0" animBg="1"/>
      <p:bldP spid="140" grpId="0" animBg="1"/>
      <p:bldP spid="142" grpId="0" animBg="1"/>
      <p:bldP spid="1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Rectified Linear Unit (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293867" y="239316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Reason:</a:t>
            </a:r>
            <a:endParaRPr lang="zh-TW" altLang="en-US" sz="2800" b="1" i="1" u="sng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628958" y="2966483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1. Fast to compute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643099" y="3604415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2. Biological reason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43099" y="4238901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3. Infinite sigmoid with different biases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643099" y="5250567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4. Vanishing gradient problem</a:t>
            </a:r>
            <a:endParaRPr lang="zh-TW" altLang="en-US" sz="2800" dirty="0"/>
          </a:p>
        </p:txBody>
      </p:sp>
      <p:grpSp>
        <p:nvGrpSpPr>
          <p:cNvPr id="20" name="群組 19"/>
          <p:cNvGrpSpPr/>
          <p:nvPr/>
        </p:nvGrpSpPr>
        <p:grpSpPr>
          <a:xfrm>
            <a:off x="2705227" y="2749477"/>
            <a:ext cx="3103710" cy="2809363"/>
            <a:chOff x="1054530" y="3434696"/>
            <a:chExt cx="3103710" cy="2809363"/>
          </a:xfrm>
        </p:grpSpPr>
        <p:grpSp>
          <p:nvGrpSpPr>
            <p:cNvPr id="21" name="群組 20"/>
            <p:cNvGrpSpPr/>
            <p:nvPr/>
          </p:nvGrpSpPr>
          <p:grpSpPr>
            <a:xfrm>
              <a:off x="1448290" y="3434696"/>
              <a:ext cx="2709950" cy="2809363"/>
              <a:chOff x="6200673" y="3815455"/>
              <a:chExt cx="2709950" cy="2809363"/>
            </a:xfrm>
          </p:grpSpPr>
          <p:cxnSp>
            <p:nvCxnSpPr>
              <p:cNvPr id="25" name="直線單箭頭接點 24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直線接點 32"/>
              <p:cNvCxnSpPr/>
              <p:nvPr/>
            </p:nvCxnSpPr>
            <p:spPr>
              <a:xfrm>
                <a:off x="6228958" y="5708803"/>
                <a:ext cx="1237168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4478" r="-895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2974016" y="5602602"/>
            <a:ext cx="267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[Xavier </a:t>
            </a:r>
            <a:r>
              <a:rPr lang="en-US" altLang="zh-TW" dirty="0" err="1">
                <a:solidFill>
                  <a:srgbClr val="0000FF"/>
                </a:solidFill>
              </a:rPr>
              <a:t>Glorot</a:t>
            </a:r>
            <a:r>
              <a:rPr lang="en-US" altLang="zh-TW" dirty="0">
                <a:solidFill>
                  <a:srgbClr val="0000FF"/>
                </a:solidFill>
              </a:rPr>
              <a:t>, AISTATS’11]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28958" y="5249444"/>
            <a:ext cx="3314700" cy="966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986590" y="5835579"/>
            <a:ext cx="269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[Andrew L. Maas,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986590" y="6097270"/>
            <a:ext cx="226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[Kaiming He, 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14722</TotalTime>
  <Words>2141</Words>
  <Application>Microsoft Office PowerPoint</Application>
  <PresentationFormat>Widescreen</PresentationFormat>
  <Paragraphs>780</Paragraphs>
  <Slides>52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맑은 고딕</vt:lpstr>
      <vt:lpstr>Arial</vt:lpstr>
      <vt:lpstr>Calibri</vt:lpstr>
      <vt:lpstr>Calibri Light</vt:lpstr>
      <vt:lpstr>Cambria Math</vt:lpstr>
      <vt:lpstr>Lucida Grande</vt:lpstr>
      <vt:lpstr>新細明體</vt:lpstr>
      <vt:lpstr>Wingdings</vt:lpstr>
      <vt:lpstr>Office Theme</vt:lpstr>
      <vt:lpstr>方程式</vt:lpstr>
      <vt:lpstr>PowerPoint Presentation</vt:lpstr>
      <vt:lpstr>PowerPoint Presentation</vt:lpstr>
      <vt:lpstr>Do not always blame Overfitting</vt:lpstr>
      <vt:lpstr>PowerPoint Presentation</vt:lpstr>
      <vt:lpstr>PowerPoint Presentation</vt:lpstr>
      <vt:lpstr>Hard to get the power of Deep …</vt:lpstr>
      <vt:lpstr>Vanishing Gradient Problem</vt:lpstr>
      <vt:lpstr>Vanishing Gradient Problem</vt:lpstr>
      <vt:lpstr>ReLU</vt:lpstr>
      <vt:lpstr>ReLU</vt:lpstr>
      <vt:lpstr>ReLU</vt:lpstr>
      <vt:lpstr>ReLU - variant</vt:lpstr>
      <vt:lpstr>Maxout </vt:lpstr>
      <vt:lpstr>Maxout</vt:lpstr>
      <vt:lpstr>Maxout</vt:lpstr>
      <vt:lpstr>Maxout </vt:lpstr>
      <vt:lpstr>Maxout - Training</vt:lpstr>
      <vt:lpstr>Maxout - Training</vt:lpstr>
      <vt:lpstr>PowerPoint Presentation</vt:lpstr>
      <vt:lpstr>Review</vt:lpstr>
      <vt:lpstr>RMSProp</vt:lpstr>
      <vt:lpstr>RMSProp</vt:lpstr>
      <vt:lpstr>Hard to find  optimal network parameters</vt:lpstr>
      <vt:lpstr>In physical world ……</vt:lpstr>
      <vt:lpstr>Review: Vanilla Gradient Descent</vt:lpstr>
      <vt:lpstr>Momentum</vt:lpstr>
      <vt:lpstr>Momentum</vt:lpstr>
      <vt:lpstr>Momentum</vt:lpstr>
      <vt:lpstr>Adam</vt:lpstr>
      <vt:lpstr>PowerPoint Presentation</vt:lpstr>
      <vt:lpstr>Early Stopping</vt:lpstr>
      <vt:lpstr>PowerPoint Presentation</vt:lpstr>
      <vt:lpstr>Regularization</vt:lpstr>
      <vt:lpstr>Regularization</vt:lpstr>
      <vt:lpstr>Regularization</vt:lpstr>
      <vt:lpstr>Regularization - Weight Decay</vt:lpstr>
      <vt:lpstr>PowerPoint Presentation</vt:lpstr>
      <vt:lpstr>Dropout</vt:lpstr>
      <vt:lpstr>Dropout</vt:lpstr>
      <vt:lpstr>Dropout</vt:lpstr>
      <vt:lpstr>Dropout - Intuitive Reason</vt:lpstr>
      <vt:lpstr>Dropout - Intuitive Reason</vt:lpstr>
      <vt:lpstr>Dropout - Intuitive Reason</vt:lpstr>
      <vt:lpstr>Dropout is a kind of ensemble.</vt:lpstr>
      <vt:lpstr>Dropout is a kind of ensemble.</vt:lpstr>
      <vt:lpstr>Dropout is a kind of ensemble.</vt:lpstr>
      <vt:lpstr>Dropout is a kind of ensemble.</vt:lpstr>
      <vt:lpstr>PowerPoint Presentation</vt:lpstr>
      <vt:lpstr>PowerPoint Presentation</vt:lpstr>
      <vt:lpstr>Try another task</vt:lpstr>
      <vt:lpstr>Try another task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pds</dc:title>
  <dc:creator>pds</dc:creator>
  <cp:lastModifiedBy>Gde</cp:lastModifiedBy>
  <cp:revision>62</cp:revision>
  <dcterms:created xsi:type="dcterms:W3CDTF">2024-07-11T17:06:45Z</dcterms:created>
  <dcterms:modified xsi:type="dcterms:W3CDTF">2024-11-12T01:56:34Z</dcterms:modified>
</cp:coreProperties>
</file>