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notesMasterIdLst>
    <p:notesMasterId r:id="rId37"/>
  </p:notesMasterIdLst>
  <p:sldIdLst>
    <p:sldId id="323"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84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AD89A-DE75-490E-B3B8-DA645685EB5B}"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648F-4152-4278-B136-F77E8E2B334A}" type="slidenum">
              <a:rPr lang="en-US" smtClean="0"/>
              <a:t>‹#›</a:t>
            </a:fld>
            <a:endParaRPr lang="en-US"/>
          </a:p>
        </p:txBody>
      </p:sp>
    </p:spTree>
    <p:extLst>
      <p:ext uri="{BB962C8B-B14F-4D97-AF65-F5344CB8AC3E}">
        <p14:creationId xmlns:p14="http://schemas.microsoft.com/office/powerpoint/2010/main" val="259472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https://medium.com/buildpiper/simplifying-containerization-with-docker-run-command-2f74e114f42a</a:t>
            </a:r>
          </a:p>
          <a:p>
            <a:endParaRPr lang="en-US" dirty="0" smtClean="0"/>
          </a:p>
          <a:p>
            <a:r>
              <a:rPr lang="en-US" dirty="0" smtClean="0"/>
              <a:t>https://github.com/IBA-Group-IT/IoT-data-simulator</a:t>
            </a:r>
          </a:p>
          <a:p>
            <a:endParaRPr lang="en-US" dirty="0" smtClean="0"/>
          </a:p>
          <a:p>
            <a:endParaRPr lang="en-US" dirty="0" smtClean="0"/>
          </a:p>
          <a:p>
            <a:r>
              <a:rPr lang="en-US" dirty="0" smtClean="0"/>
              <a:t>https://www.bevywise.com/blog/docker-mqtt-broker-easy-service-manageability/</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226882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https://medium.com/buildpiper/simplifying-containerization-with-docker-run-command-2f74e114f42a</a:t>
            </a:r>
          </a:p>
          <a:p>
            <a:endParaRPr lang="en-US" dirty="0" smtClean="0"/>
          </a:p>
          <a:p>
            <a:r>
              <a:rPr lang="en-US" dirty="0" smtClean="0"/>
              <a:t>https://github.com/IBA-Group-IT/IoT-data-simulator</a:t>
            </a:r>
          </a:p>
          <a:p>
            <a:endParaRPr lang="en-US" dirty="0" smtClean="0"/>
          </a:p>
          <a:p>
            <a:endParaRPr lang="en-US" dirty="0" smtClean="0"/>
          </a:p>
          <a:p>
            <a:r>
              <a:rPr lang="en-US" dirty="0" smtClean="0"/>
              <a:t>https://www.bevywise.com/blog/docker-mqtt-broker-easy-service-manageability/</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35</a:t>
            </a:fld>
            <a:endParaRPr lang="en-US"/>
          </a:p>
        </p:txBody>
      </p:sp>
    </p:spTree>
    <p:extLst>
      <p:ext uri="{BB962C8B-B14F-4D97-AF65-F5344CB8AC3E}">
        <p14:creationId xmlns:p14="http://schemas.microsoft.com/office/powerpoint/2010/main" val="383092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425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4034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413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823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1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3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568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7240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143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56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11/19/2024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70605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19891" y="0"/>
            <a:ext cx="5305425" cy="3381375"/>
          </a:xfrm>
          <a:prstGeom prst="rect">
            <a:avLst/>
          </a:prstGeom>
        </p:spPr>
      </p:pic>
      <p:grpSp>
        <p:nvGrpSpPr>
          <p:cNvPr id="9" name="Group 8"/>
          <p:cNvGrpSpPr/>
          <p:nvPr/>
        </p:nvGrpSpPr>
        <p:grpSpPr>
          <a:xfrm>
            <a:off x="370421" y="1795824"/>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sp>
        <p:nvSpPr>
          <p:cNvPr id="22" name="Rectangle 21"/>
          <p:cNvSpPr/>
          <p:nvPr/>
        </p:nvSpPr>
        <p:spPr>
          <a:xfrm>
            <a:off x="7422759" y="6450327"/>
            <a:ext cx="4973781" cy="369332"/>
          </a:xfrm>
          <a:prstGeom prst="rect">
            <a:avLst/>
          </a:prstGeom>
        </p:spPr>
        <p:txBody>
          <a:bodyPr wrap="square">
            <a:spAutoFit/>
          </a:bodyPr>
          <a:lstStyle/>
          <a:p>
            <a:r>
              <a:rPr lang="en-US" dirty="0"/>
              <a:t>https://www.youtube.com/@AmelOline/videos</a:t>
            </a:r>
          </a:p>
        </p:txBody>
      </p:sp>
      <p:sp>
        <p:nvSpPr>
          <p:cNvPr id="23" name="Rectangle 22"/>
          <p:cNvSpPr/>
          <p:nvPr/>
        </p:nvSpPr>
        <p:spPr>
          <a:xfrm>
            <a:off x="9121598" y="6217708"/>
            <a:ext cx="3070402" cy="369332"/>
          </a:xfrm>
          <a:prstGeom prst="rect">
            <a:avLst/>
          </a:prstGeom>
        </p:spPr>
        <p:txBody>
          <a:bodyPr wrap="square">
            <a:spAutoFit/>
          </a:bodyPr>
          <a:lstStyle/>
          <a:p>
            <a:r>
              <a:rPr lang="en-US" dirty="0"/>
              <a:t>https://github.com/siagianp</a:t>
            </a:r>
          </a:p>
        </p:txBody>
      </p:sp>
      <p:sp>
        <p:nvSpPr>
          <p:cNvPr id="2" name="Rectangle 1"/>
          <p:cNvSpPr/>
          <p:nvPr/>
        </p:nvSpPr>
        <p:spPr>
          <a:xfrm>
            <a:off x="348815" y="6476673"/>
            <a:ext cx="7073944" cy="369332"/>
          </a:xfrm>
          <a:prstGeom prst="rect">
            <a:avLst/>
          </a:prstGeom>
        </p:spPr>
        <p:txBody>
          <a:bodyPr wrap="square">
            <a:spAutoFit/>
          </a:bodyPr>
          <a:lstStyle/>
          <a:p>
            <a:r>
              <a:rPr lang="en-US" dirty="0"/>
              <a:t>https</a:t>
            </a:r>
            <a:r>
              <a:rPr lang="en-US" dirty="0" smtClean="0"/>
              <a:t>://github.com/amelcharolinesgn2/IoT_simulator-mqtt-NodeRed</a:t>
            </a:r>
            <a:endParaRPr lang="en-US" dirty="0"/>
          </a:p>
        </p:txBody>
      </p:sp>
      <p:pic>
        <p:nvPicPr>
          <p:cNvPr id="4" name="Picture 3"/>
          <p:cNvPicPr>
            <a:picLocks noChangeAspect="1"/>
          </p:cNvPicPr>
          <p:nvPr/>
        </p:nvPicPr>
        <p:blipFill>
          <a:blip r:embed="rId5"/>
          <a:stretch>
            <a:fillRect/>
          </a:stretch>
        </p:blipFill>
        <p:spPr>
          <a:xfrm>
            <a:off x="2611743" y="2639596"/>
            <a:ext cx="446086" cy="635863"/>
          </a:xfrm>
          <a:prstGeom prst="rect">
            <a:avLst/>
          </a:prstGeom>
        </p:spPr>
      </p:pic>
      <p:pic>
        <p:nvPicPr>
          <p:cNvPr id="5" name="Picture 4"/>
          <p:cNvPicPr>
            <a:picLocks noChangeAspect="1"/>
          </p:cNvPicPr>
          <p:nvPr/>
        </p:nvPicPr>
        <p:blipFill>
          <a:blip r:embed="rId6"/>
          <a:stretch>
            <a:fillRect/>
          </a:stretch>
        </p:blipFill>
        <p:spPr>
          <a:xfrm>
            <a:off x="1914363" y="2655435"/>
            <a:ext cx="613391" cy="582721"/>
          </a:xfrm>
          <a:prstGeom prst="rect">
            <a:avLst/>
          </a:prstGeom>
        </p:spPr>
      </p:pic>
      <p:pic>
        <p:nvPicPr>
          <p:cNvPr id="6" name="Picture 5"/>
          <p:cNvPicPr>
            <a:picLocks noChangeAspect="1"/>
          </p:cNvPicPr>
          <p:nvPr/>
        </p:nvPicPr>
        <p:blipFill>
          <a:blip r:embed="rId7"/>
          <a:stretch>
            <a:fillRect/>
          </a:stretch>
        </p:blipFill>
        <p:spPr>
          <a:xfrm>
            <a:off x="1053045" y="2639596"/>
            <a:ext cx="599662" cy="577554"/>
          </a:xfrm>
          <a:prstGeom prst="rect">
            <a:avLst/>
          </a:prstGeom>
        </p:spPr>
      </p:pic>
      <p:sp>
        <p:nvSpPr>
          <p:cNvPr id="26" name="Subtitle 2"/>
          <p:cNvSpPr txBox="1">
            <a:spLocks/>
          </p:cNvSpPr>
          <p:nvPr/>
        </p:nvSpPr>
        <p:spPr>
          <a:xfrm>
            <a:off x="3138827" y="3783967"/>
            <a:ext cx="5287688" cy="521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smtClean="0">
                <a:solidFill>
                  <a:srgbClr val="002060"/>
                </a:solidFill>
              </a:rPr>
              <a:t>Chapter </a:t>
            </a:r>
            <a:r>
              <a:rPr lang="en-US" b="1" smtClean="0">
                <a:solidFill>
                  <a:srgbClr val="002060"/>
                </a:solidFill>
              </a:rPr>
              <a:t>5-2:</a:t>
            </a:r>
            <a:endParaRPr lang="en-US" dirty="0">
              <a:solidFill>
                <a:srgbClr val="00B0F0"/>
              </a:solidFill>
            </a:endParaRPr>
          </a:p>
        </p:txBody>
      </p:sp>
      <p:sp>
        <p:nvSpPr>
          <p:cNvPr id="27" name="Title 1"/>
          <p:cNvSpPr txBox="1">
            <a:spLocks/>
          </p:cNvSpPr>
          <p:nvPr/>
        </p:nvSpPr>
        <p:spPr>
          <a:xfrm>
            <a:off x="1645200" y="4241208"/>
            <a:ext cx="10515600" cy="13255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1">
                    <a:lumMod val="75000"/>
                  </a:schemeClr>
                </a:solidFill>
              </a:rPr>
              <a:t>Artificial</a:t>
            </a:r>
            <a:r>
              <a:rPr lang="en-US" dirty="0"/>
              <a:t> </a:t>
            </a:r>
            <a:r>
              <a:rPr lang="en-US" altLang="zh-TW" dirty="0" smtClean="0">
                <a:solidFill>
                  <a:srgbClr val="00B0F0"/>
                </a:solidFill>
              </a:rPr>
              <a:t>Neural Network</a:t>
            </a:r>
            <a:endParaRPr lang="en-US" dirty="0">
              <a:solidFill>
                <a:srgbClr val="00B0F0"/>
              </a:solidFill>
            </a:endParaRPr>
          </a:p>
        </p:txBody>
      </p:sp>
    </p:spTree>
    <p:extLst>
      <p:ext uri="{BB962C8B-B14F-4D97-AF65-F5344CB8AC3E}">
        <p14:creationId xmlns:p14="http://schemas.microsoft.com/office/powerpoint/2010/main" val="282164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920" y="170265"/>
            <a:ext cx="11135264" cy="1325563"/>
          </a:xfrm>
        </p:spPr>
        <p:txBody>
          <a:bodyPr/>
          <a:lstStyle/>
          <a:p>
            <a:r>
              <a:rPr lang="en-US" dirty="0" smtClean="0"/>
              <a:t>Training for the logic AND with a single neuron</a:t>
            </a:r>
            <a:endParaRPr lang="en-US" dirty="0"/>
          </a:p>
        </p:txBody>
      </p:sp>
      <p:sp>
        <p:nvSpPr>
          <p:cNvPr id="3" name="Content Placeholder 2"/>
          <p:cNvSpPr>
            <a:spLocks noGrp="1"/>
          </p:cNvSpPr>
          <p:nvPr>
            <p:ph sz="quarter" idx="4294967295"/>
          </p:nvPr>
        </p:nvSpPr>
        <p:spPr>
          <a:xfrm>
            <a:off x="1010418" y="1244347"/>
            <a:ext cx="10120037" cy="1498853"/>
          </a:xfrm>
        </p:spPr>
        <p:txBody>
          <a:bodyPr>
            <a:normAutofit/>
          </a:bodyPr>
          <a:lstStyle/>
          <a:p>
            <a:r>
              <a:rPr lang="en-US" dirty="0" smtClean="0"/>
              <a:t>In general, one neuron can be trained to realize a linear function.</a:t>
            </a:r>
          </a:p>
          <a:p>
            <a:r>
              <a:rPr lang="en-US" dirty="0" smtClean="0"/>
              <a:t> Logic AND function is a linear function: </a:t>
            </a:r>
          </a:p>
          <a:p>
            <a:pPr>
              <a:defRPr/>
            </a:pPr>
            <a:endParaRPr lang="en-US" dirty="0"/>
          </a:p>
          <a:p>
            <a:endParaRPr lang="en-US" dirty="0"/>
          </a:p>
        </p:txBody>
      </p:sp>
      <p:cxnSp>
        <p:nvCxnSpPr>
          <p:cNvPr id="5" name="Straight Arrow Connector 4"/>
          <p:cNvCxnSpPr/>
          <p:nvPr/>
        </p:nvCxnSpPr>
        <p:spPr>
          <a:xfrm flipV="1">
            <a:off x="6943075" y="4805818"/>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7170938" y="2847621"/>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058794" y="4702301"/>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58794" y="325561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413755" y="3257017"/>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200502" y="4862692"/>
            <a:ext cx="678391" cy="369332"/>
          </a:xfrm>
          <a:prstGeom prst="rect">
            <a:avLst/>
          </a:prstGeom>
          <a:noFill/>
        </p:spPr>
        <p:txBody>
          <a:bodyPr wrap="none" rtlCol="0">
            <a:spAutoFit/>
          </a:bodyPr>
          <a:lstStyle/>
          <a:p>
            <a:r>
              <a:rPr lang="en-US" dirty="0" smtClean="0"/>
              <a:t>(0, 0)</a:t>
            </a:r>
            <a:endParaRPr lang="en-US" dirty="0"/>
          </a:p>
        </p:txBody>
      </p:sp>
      <p:sp>
        <p:nvSpPr>
          <p:cNvPr id="12" name="TextBox 11"/>
          <p:cNvSpPr txBox="1"/>
          <p:nvPr/>
        </p:nvSpPr>
        <p:spPr>
          <a:xfrm>
            <a:off x="8629611" y="4836280"/>
            <a:ext cx="678391" cy="369332"/>
          </a:xfrm>
          <a:prstGeom prst="rect">
            <a:avLst/>
          </a:prstGeom>
          <a:noFill/>
        </p:spPr>
        <p:txBody>
          <a:bodyPr wrap="none" rtlCol="0">
            <a:spAutoFit/>
          </a:bodyPr>
          <a:lstStyle/>
          <a:p>
            <a:r>
              <a:rPr lang="en-US" dirty="0" smtClean="0"/>
              <a:t>(1, 0)</a:t>
            </a:r>
            <a:endParaRPr lang="en-US" dirty="0"/>
          </a:p>
        </p:txBody>
      </p:sp>
      <p:sp>
        <p:nvSpPr>
          <p:cNvPr id="13" name="TextBox 12"/>
          <p:cNvSpPr txBox="1"/>
          <p:nvPr/>
        </p:nvSpPr>
        <p:spPr>
          <a:xfrm>
            <a:off x="8629612" y="3510368"/>
            <a:ext cx="678391" cy="369332"/>
          </a:xfrm>
          <a:prstGeom prst="rect">
            <a:avLst/>
          </a:prstGeom>
          <a:noFill/>
        </p:spPr>
        <p:txBody>
          <a:bodyPr wrap="none" rtlCol="0">
            <a:spAutoFit/>
          </a:bodyPr>
          <a:lstStyle/>
          <a:p>
            <a:r>
              <a:rPr lang="en-US" dirty="0" smtClean="0"/>
              <a:t>(1, </a:t>
            </a:r>
            <a:r>
              <a:rPr lang="en-US" dirty="0"/>
              <a:t>1</a:t>
            </a:r>
            <a:r>
              <a:rPr lang="en-US" dirty="0" smtClean="0"/>
              <a:t>)</a:t>
            </a:r>
            <a:endParaRPr lang="en-US" dirty="0"/>
          </a:p>
        </p:txBody>
      </p:sp>
      <p:sp>
        <p:nvSpPr>
          <p:cNvPr id="14" name="TextBox 13"/>
          <p:cNvSpPr txBox="1"/>
          <p:nvPr/>
        </p:nvSpPr>
        <p:spPr>
          <a:xfrm>
            <a:off x="7166106" y="3510368"/>
            <a:ext cx="678391" cy="369332"/>
          </a:xfrm>
          <a:prstGeom prst="rect">
            <a:avLst/>
          </a:prstGeom>
          <a:noFill/>
        </p:spPr>
        <p:txBody>
          <a:bodyPr wrap="none" rtlCol="0">
            <a:spAutoFit/>
          </a:bodyPr>
          <a:lstStyle/>
          <a:p>
            <a:r>
              <a:rPr lang="en-US" dirty="0" smtClean="0"/>
              <a:t>(0, 1)</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2649556" y="5074894"/>
                <a:ext cx="2447465" cy="369332"/>
              </a:xfrm>
              <a:prstGeom prst="rect">
                <a:avLst/>
              </a:prstGeom>
              <a:noFill/>
            </p:spPr>
            <p:txBody>
              <a:bodyPr wrap="none" rtlCol="0">
                <a:spAutoFit/>
              </a:bodyPr>
              <a:lstStyle/>
              <a:p>
                <a:r>
                  <a:rPr lang="en-US" dirty="0" smtClean="0"/>
                  <a:t>Logic 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operation</a:t>
                </a:r>
              </a:p>
            </p:txBody>
          </p:sp>
        </mc:Choice>
        <mc:Fallback xmlns="">
          <p:sp>
            <p:nvSpPr>
              <p:cNvPr id="17" name="TextBox 16"/>
              <p:cNvSpPr txBox="1">
                <a:spLocks noRot="1" noChangeAspect="1" noMove="1" noResize="1" noEditPoints="1" noAdjustHandles="1" noChangeArrowheads="1" noChangeShapeType="1" noTextEdit="1"/>
              </p:cNvSpPr>
              <p:nvPr/>
            </p:nvSpPr>
            <p:spPr>
              <a:xfrm>
                <a:off x="2649556" y="5074894"/>
                <a:ext cx="2447465" cy="369332"/>
              </a:xfrm>
              <a:prstGeom prst="rect">
                <a:avLst/>
              </a:prstGeom>
              <a:blipFill>
                <a:blip r:embed="rId2"/>
                <a:stretch>
                  <a:fillRect l="-2244" t="-8197" r="-174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nvPr>
            </p:nvGraphicFramePr>
            <p:xfrm>
              <a:off x="2649556" y="3002121"/>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031190883"/>
                      </a:ext>
                    </a:extLst>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4160947930"/>
                  </p:ext>
                </p:extLst>
              </p:nvPr>
            </p:nvGraphicFramePr>
            <p:xfrm>
              <a:off x="2649556" y="3002121"/>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031190883"/>
                      </a:ext>
                    </a:extLst>
                  </a:tr>
                </a:tbl>
              </a:graphicData>
            </a:graphic>
          </p:graphicFrame>
        </mc:Fallback>
      </mc:AlternateContent>
      <p:sp>
        <p:nvSpPr>
          <p:cNvPr id="33" name="Oval 32"/>
          <p:cNvSpPr/>
          <p:nvPr/>
        </p:nvSpPr>
        <p:spPr>
          <a:xfrm>
            <a:off x="8413755" y="468160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7058794" y="2948173"/>
            <a:ext cx="2416282" cy="19749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76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756377" y="4080038"/>
                <a:ext cx="10363826" cy="2238986"/>
              </a:xfrm>
            </p:spPr>
            <p:txBody>
              <a:bodyPr>
                <a:normAutofit fontScale="85000" lnSpcReduction="10000"/>
              </a:bodyPr>
              <a:lstStyle/>
              <a:p>
                <a:r>
                  <a:rPr lang="en-US" dirty="0" smtClean="0">
                    <a:solidFill>
                      <a:schemeClr val="tx1"/>
                    </a:solidFill>
                  </a:rPr>
                  <a:t> Consider training data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US" dirty="0"/>
                  <a:t>=</a:t>
                </a:r>
                <a:r>
                  <a:rPr lang="en-US" dirty="0" smtClean="0"/>
                  <a:t>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smtClean="0"/>
                  <a:t>), output Y=0.</a:t>
                </a:r>
              </a:p>
              <a:p>
                <a:r>
                  <a:rPr lang="en-US" dirty="0" smtClean="0"/>
                  <a:t> NN Output = 0.5</a:t>
                </a:r>
              </a:p>
              <a:p>
                <a:r>
                  <a:rPr lang="en-US" dirty="0" smtClean="0"/>
                  <a:t>Error: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𝑂</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=0.125</m:t>
                    </m:r>
                  </m:oMath>
                </a14:m>
                <a:endParaRPr lang="en-US" b="0" dirty="0" smtClean="0"/>
              </a:p>
              <a:p>
                <a:r>
                  <a:rPr lang="en-US" dirty="0" smtClean="0"/>
                  <a:t>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and b, gradient descent needs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den>
                    </m:f>
                  </m:oMath>
                </a14:m>
                <a:r>
                  <a:rPr lang="en-US" dirty="0" smtClean="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𝑏</m:t>
                        </m:r>
                      </m:den>
                    </m:f>
                  </m:oMath>
                </a14:m>
                <a:endParaRPr lang="en-US" dirty="0"/>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756377" y="4080038"/>
                <a:ext cx="10363826" cy="2238986"/>
              </a:xfrm>
              <a:blipFill>
                <a:blip r:embed="rId2"/>
                <a:stretch>
                  <a:fillRect/>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801208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8608" y="164588"/>
                <a:ext cx="10364451" cy="1122819"/>
              </a:xfrm>
            </p:spPr>
            <p:txBody>
              <a:bodyPr/>
              <a:lstStyle/>
              <a:p>
                <a:r>
                  <a:rPr lang="en-US" dirty="0" smtClean="0"/>
                  <a:t>Chain rules for calculating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𝑏</m:t>
                        </m:r>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8608" y="164588"/>
                <a:ext cx="10364451" cy="1122819"/>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756376" y="3359617"/>
                <a:ext cx="11154771" cy="2959407"/>
              </a:xfrm>
            </p:spPr>
            <p:txBody>
              <a:bodyPr>
                <a:normAutofit/>
              </a:bodyPr>
              <a:lstStyle/>
              <a:p>
                <a:r>
                  <a:rPr lang="en-US" dirty="0" smtClean="0">
                    <a:solidFill>
                      <a:schemeClr val="tx1"/>
                    </a:solidFill>
                  </a:rPr>
                  <a:t> </a:t>
                </a:r>
                <a:r>
                  <a:rPr lang="en-US" dirty="0"/>
                  <a:t>If a variable </a:t>
                </a:r>
                <a:r>
                  <a:rPr lang="en-US" i="1" dirty="0"/>
                  <a:t>z</a:t>
                </a:r>
                <a:r>
                  <a:rPr lang="en-US" dirty="0"/>
                  <a:t> depends on the variable </a:t>
                </a:r>
                <a:r>
                  <a:rPr lang="en-US" i="1" dirty="0"/>
                  <a:t>y</a:t>
                </a:r>
                <a:r>
                  <a:rPr lang="en-US" dirty="0"/>
                  <a:t>, which itself depends on the variable </a:t>
                </a:r>
                <a:r>
                  <a:rPr lang="en-US" i="1" dirty="0" smtClean="0"/>
                  <a:t>x</a:t>
                </a:r>
                <a:r>
                  <a:rPr lang="en-US" dirty="0"/>
                  <a:t>, then </a:t>
                </a:r>
                <a:r>
                  <a:rPr lang="en-US" i="1" dirty="0"/>
                  <a:t>z</a:t>
                </a:r>
                <a:r>
                  <a:rPr lang="en-US" dirty="0"/>
                  <a:t> depends on </a:t>
                </a:r>
                <a:r>
                  <a:rPr lang="en-US" i="1" dirty="0"/>
                  <a:t>x</a:t>
                </a:r>
                <a:r>
                  <a:rPr lang="en-US" dirty="0"/>
                  <a:t> as well, via the intermediate variable </a:t>
                </a:r>
                <a:r>
                  <a:rPr lang="en-US" i="1" dirty="0"/>
                  <a:t>y</a:t>
                </a:r>
                <a:r>
                  <a:rPr lang="en-US" dirty="0"/>
                  <a:t>. </a:t>
                </a:r>
                <a:r>
                  <a:rPr lang="en-US" dirty="0" smtClean="0"/>
                  <a:t>The </a:t>
                </a:r>
                <a:r>
                  <a:rPr lang="en-US" b="1" dirty="0"/>
                  <a:t>chain rule</a:t>
                </a:r>
                <a:r>
                  <a:rPr lang="en-US" dirty="0"/>
                  <a:t> is a formula that expresses the derivative </a:t>
                </a:r>
                <a:r>
                  <a:rPr lang="en-US" dirty="0" smtClean="0"/>
                  <a:t>as :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𝑧</m:t>
                        </m:r>
                      </m:num>
                      <m:den>
                        <m:r>
                          <a:rPr lang="en-US" i="1" smtClean="0">
                            <a:solidFill>
                              <a:schemeClr val="tx1"/>
                            </a:solidFill>
                            <a:latin typeface="Cambria Math" panose="02040503050406030204" pitchFamily="18" charset="0"/>
                          </a:rPr>
                          <m:t>𝑑𝑥</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𝑑𝑧</m:t>
                        </m:r>
                      </m:num>
                      <m:den>
                        <m:r>
                          <a:rPr lang="en-US" b="0" i="1" smtClean="0">
                            <a:solidFill>
                              <a:schemeClr val="tx1"/>
                            </a:solidFill>
                            <a:latin typeface="Cambria Math" panose="02040503050406030204" pitchFamily="18" charset="0"/>
                          </a:rPr>
                          <m:t>𝑑𝑦</m:t>
                        </m:r>
                      </m:den>
                    </m:f>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𝑑𝑦</m:t>
                        </m:r>
                      </m:num>
                      <m:den>
                        <m:r>
                          <a:rPr lang="en-US" b="0" i="1" smtClean="0">
                            <a:solidFill>
                              <a:schemeClr val="tx1"/>
                            </a:solidFill>
                            <a:latin typeface="Cambria Math" panose="02040503050406030204" pitchFamily="18" charset="0"/>
                          </a:rPr>
                          <m:t>𝑑𝑥</m:t>
                        </m:r>
                      </m:den>
                    </m:f>
                  </m:oMath>
                </a14:m>
                <a:endParaRPr lang="en-US" dirty="0" smtClean="0">
                  <a:solidFill>
                    <a:schemeClr val="tx1"/>
                  </a:solidFill>
                </a:endParaRP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m:t>
                        </m:r>
                      </m:num>
                      <m:den>
                        <m:r>
                          <a:rPr lang="en-US" i="1">
                            <a:latin typeface="Cambria Math" panose="02040503050406030204" pitchFamily="18" charset="0"/>
                          </a:rPr>
                          <m:t>𝜕</m:t>
                        </m:r>
                        <m:r>
                          <a:rPr lang="en-US" i="1">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oMath>
                </a14:m>
                <a:endParaRPr lang="en-US" dirty="0" smtClean="0">
                  <a:solidFill>
                    <a:schemeClr val="tx1"/>
                  </a:solidFill>
                </a:endParaRPr>
              </a:p>
              <a:p>
                <a:pPr marL="0" indent="0">
                  <a:buNone/>
                </a:pPr>
                <a:endParaRPr lang="en-US" dirty="0"/>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756376" y="3359617"/>
                <a:ext cx="11154771" cy="2959407"/>
              </a:xfrm>
              <a:blipFill>
                <a:blip r:embed="rId3"/>
                <a:stretch>
                  <a:fillRect/>
                </a:stretch>
              </a:blipFill>
            </p:spPr>
            <p:txBody>
              <a:bodyPr/>
              <a:lstStyle/>
              <a:p>
                <a:r>
                  <a:rPr lang="en-US">
                    <a:noFill/>
                  </a:rPr>
                  <a:t> </a:t>
                </a:r>
              </a:p>
            </p:txBody>
          </p:sp>
        </mc:Fallback>
      </mc:AlternateContent>
      <p:sp>
        <p:nvSpPr>
          <p:cNvPr id="4" name="Oval 3"/>
          <p:cNvSpPr/>
          <p:nvPr/>
        </p:nvSpPr>
        <p:spPr>
          <a:xfrm>
            <a:off x="3637735" y="192899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71543" y="1769177"/>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95191" y="2470742"/>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94935" y="1572108"/>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89009" y="1221148"/>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92779" y="1557876"/>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92779" y="1557876"/>
                <a:ext cx="729430" cy="369332"/>
              </a:xfrm>
              <a:prstGeom prst="rect">
                <a:avLst/>
              </a:prstGeom>
              <a:blipFill>
                <a:blip r:embed="rId4"/>
                <a:stretch>
                  <a:fillRect t="-10000" r="-672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27053" y="1530176"/>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327053" y="1530176"/>
                <a:ext cx="706155" cy="369332"/>
              </a:xfrm>
              <a:prstGeom prst="rect">
                <a:avLst/>
              </a:prstGeom>
              <a:blipFill>
                <a:blip r:embed="rId5"/>
                <a:stretch>
                  <a:fillRect t="-8197" r="-6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30486" y="2793606"/>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30486" y="2793606"/>
                <a:ext cx="734753" cy="369332"/>
              </a:xfrm>
              <a:prstGeom prst="rect">
                <a:avLst/>
              </a:prstGeom>
              <a:blipFill>
                <a:blip r:embed="rId6"/>
                <a:stretch>
                  <a:fillRect t="-8197" r="-661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211956" y="2779231"/>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211956" y="2779231"/>
                <a:ext cx="924677" cy="369332"/>
              </a:xfrm>
              <a:prstGeom prst="rect">
                <a:avLst/>
              </a:prstGeom>
              <a:blipFill>
                <a:blip r:embed="rId7"/>
                <a:stretch>
                  <a:fillRect/>
                </a:stretch>
              </a:blipFill>
            </p:spPr>
            <p:txBody>
              <a:bodyPr/>
              <a:lstStyle/>
              <a:p>
                <a:r>
                  <a:rPr lang="en-US">
                    <a:noFill/>
                  </a:rPr>
                  <a:t> </a:t>
                </a:r>
              </a:p>
            </p:txBody>
          </p:sp>
        </mc:Fallback>
      </mc:AlternateContent>
      <p:sp>
        <p:nvSpPr>
          <p:cNvPr id="13" name="TextBox 12"/>
          <p:cNvSpPr txBox="1"/>
          <p:nvPr/>
        </p:nvSpPr>
        <p:spPr>
          <a:xfrm>
            <a:off x="3919366" y="1985688"/>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4" name="TextBox 13"/>
              <p:cNvSpPr txBox="1"/>
              <p:nvPr/>
            </p:nvSpPr>
            <p:spPr>
              <a:xfrm>
                <a:off x="5067662" y="1798165"/>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067662" y="1798165"/>
                <a:ext cx="2608535" cy="369332"/>
              </a:xfrm>
              <a:prstGeom prst="rect">
                <a:avLst/>
              </a:prstGeom>
              <a:blipFill>
                <a:blip r:embed="rId8"/>
                <a:stretch>
                  <a:fillRect t="-9836" b="-24590"/>
                </a:stretch>
              </a:blipFill>
            </p:spPr>
            <p:txBody>
              <a:bodyPr/>
              <a:lstStyle/>
              <a:p>
                <a:r>
                  <a:rPr lang="en-US">
                    <a:noFill/>
                  </a:rPr>
                  <a:t> </a:t>
                </a:r>
              </a:p>
            </p:txBody>
          </p:sp>
        </mc:Fallback>
      </mc:AlternateContent>
      <p:cxnSp>
        <p:nvCxnSpPr>
          <p:cNvPr id="15" name="Straight Arrow Connector 14"/>
          <p:cNvCxnSpPr/>
          <p:nvPr/>
        </p:nvCxnSpPr>
        <p:spPr>
          <a:xfrm>
            <a:off x="4362948" y="2258340"/>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902307" y="1897168"/>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816707" y="2279482"/>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11975" y="3038301"/>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323797" y="1658694"/>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68739" y="2093409"/>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43943" y="2101410"/>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3053807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0" y="3982754"/>
                <a:ext cx="12404785" cy="2559936"/>
              </a:xfrm>
            </p:spPr>
            <p:txBody>
              <a:bodyPr>
                <a:normAutofit/>
              </a:bodyPr>
              <a:lstStyle/>
              <a:p>
                <a:r>
                  <a:rPr lang="en-US" sz="2300" dirty="0" smtClean="0">
                    <a:solidFill>
                      <a:schemeClr val="tx1"/>
                    </a:solidFill>
                  </a:rPr>
                  <a:t>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𝐸</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𝑊</m:t>
                            </m:r>
                          </m:e>
                          <m:sub>
                            <m:r>
                              <a:rPr lang="en-US" sz="2300" i="1">
                                <a:latin typeface="Cambria Math" panose="02040503050406030204" pitchFamily="18" charset="0"/>
                              </a:rPr>
                              <m:t>1</m:t>
                            </m:r>
                          </m:sub>
                        </m:sSub>
                      </m:den>
                    </m:f>
                    <m:r>
                      <a:rPr lang="en-US" sz="2300" b="0" i="0" smtClean="0">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𝐸</m:t>
                        </m:r>
                      </m:num>
                      <m:den>
                        <m:r>
                          <a:rPr lang="en-US" sz="2300" i="1">
                            <a:latin typeface="Cambria Math" panose="02040503050406030204" pitchFamily="18" charset="0"/>
                          </a:rPr>
                          <m:t>𝜕</m:t>
                        </m:r>
                        <m:r>
                          <a:rPr lang="en-US" sz="2300" b="0" i="1" smtClean="0">
                            <a:latin typeface="Cambria Math" panose="02040503050406030204" pitchFamily="18" charset="0"/>
                          </a:rPr>
                          <m:t>𝑂</m:t>
                        </m:r>
                      </m:den>
                    </m:f>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b="0" i="1" smtClean="0">
                            <a:latin typeface="Cambria Math" panose="02040503050406030204" pitchFamily="18" charset="0"/>
                          </a:rPr>
                          <m:t>𝑂</m:t>
                        </m:r>
                      </m:num>
                      <m:den>
                        <m:r>
                          <a:rPr lang="en-US" sz="2300" i="1">
                            <a:latin typeface="Cambria Math" panose="02040503050406030204" pitchFamily="18" charset="0"/>
                          </a:rPr>
                          <m:t>𝜕</m:t>
                        </m:r>
                        <m:r>
                          <a:rPr lang="en-US" sz="2300" b="0" i="1" smtClean="0">
                            <a:latin typeface="Cambria Math" panose="02040503050406030204" pitchFamily="18" charset="0"/>
                          </a:rPr>
                          <m:t>𝑠</m:t>
                        </m:r>
                      </m:den>
                    </m:f>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b="0" i="1" smtClean="0">
                            <a:latin typeface="Cambria Math" panose="02040503050406030204" pitchFamily="18" charset="0"/>
                          </a:rPr>
                          <m:t>𝑠</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𝑊</m:t>
                            </m:r>
                          </m:e>
                          <m:sub>
                            <m:r>
                              <a:rPr lang="en-US" sz="2300" i="1">
                                <a:latin typeface="Cambria Math" panose="02040503050406030204" pitchFamily="18" charset="0"/>
                              </a:rPr>
                              <m:t>1</m:t>
                            </m:r>
                          </m:sub>
                        </m:sSub>
                      </m:den>
                    </m:f>
                    <m:r>
                      <a:rPr lang="en-US" sz="2300" b="0" i="0" smtClean="0">
                        <a:latin typeface="Cambria Math" panose="02040503050406030204" pitchFamily="18" charset="0"/>
                      </a:rPr>
                      <m:t>                </m:t>
                    </m:r>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𝐸</m:t>
                        </m:r>
                      </m:num>
                      <m:den>
                        <m:r>
                          <a:rPr lang="en-US" sz="2300" i="1">
                            <a:latin typeface="Cambria Math" panose="02040503050406030204" pitchFamily="18" charset="0"/>
                          </a:rPr>
                          <m:t>𝜕</m:t>
                        </m:r>
                        <m:r>
                          <a:rPr lang="en-US" sz="2300" i="1">
                            <a:latin typeface="Cambria Math" panose="02040503050406030204" pitchFamily="18" charset="0"/>
                          </a:rPr>
                          <m:t>𝑂</m:t>
                        </m:r>
                      </m:den>
                    </m:f>
                  </m:oMath>
                </a14:m>
                <a:r>
                  <a:rPr lang="en-US" sz="2300" dirty="0" smtClean="0"/>
                  <a:t> =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b="0" i="1" smtClean="0">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1</m:t>
                            </m:r>
                          </m:num>
                          <m:den>
                            <m:r>
                              <a:rPr lang="en-US" sz="2300" i="1">
                                <a:latin typeface="Cambria Math" panose="02040503050406030204" pitchFamily="18" charset="0"/>
                              </a:rPr>
                              <m:t>2</m:t>
                            </m:r>
                          </m:den>
                        </m:f>
                        <m:r>
                          <a:rPr lang="en-US" sz="2300" i="1">
                            <a:latin typeface="Cambria Math" panose="02040503050406030204" pitchFamily="18" charset="0"/>
                          </a:rPr>
                          <m:t>(</m:t>
                        </m:r>
                        <m:r>
                          <a:rPr lang="en-US" sz="2300" i="1">
                            <a:latin typeface="Cambria Math" panose="02040503050406030204" pitchFamily="18" charset="0"/>
                          </a:rPr>
                          <m:t>𝑌</m:t>
                        </m:r>
                        <m:r>
                          <a:rPr lang="en-US" sz="2300" i="1">
                            <a:latin typeface="Cambria Math" panose="02040503050406030204" pitchFamily="18" charset="0"/>
                          </a:rPr>
                          <m:t>−</m:t>
                        </m:r>
                        <m:r>
                          <a:rPr lang="en-US" sz="2300" i="1">
                            <a:latin typeface="Cambria Math" panose="02040503050406030204" pitchFamily="18" charset="0"/>
                          </a:rPr>
                          <m:t>𝑂</m:t>
                        </m:r>
                        <m:sSup>
                          <m:sSupPr>
                            <m:ctrlPr>
                              <a:rPr lang="en-US" sz="2300" i="1">
                                <a:latin typeface="Cambria Math" panose="02040503050406030204" pitchFamily="18" charset="0"/>
                              </a:rPr>
                            </m:ctrlPr>
                          </m:sSupPr>
                          <m:e>
                            <m:r>
                              <a:rPr lang="en-US" sz="2300" i="1">
                                <a:latin typeface="Cambria Math" panose="02040503050406030204" pitchFamily="18" charset="0"/>
                              </a:rPr>
                              <m:t>)</m:t>
                            </m:r>
                          </m:e>
                          <m:sup>
                            <m:r>
                              <a:rPr lang="en-US" sz="2300" i="1">
                                <a:latin typeface="Cambria Math" panose="02040503050406030204" pitchFamily="18" charset="0"/>
                              </a:rPr>
                              <m:t>2</m:t>
                            </m:r>
                          </m:sup>
                        </m:sSup>
                        <m:r>
                          <a:rPr lang="en-US" sz="2300" b="0" i="1" smtClean="0">
                            <a:latin typeface="Cambria Math" panose="02040503050406030204" pitchFamily="18" charset="0"/>
                          </a:rPr>
                          <m:t>)</m:t>
                        </m:r>
                      </m:num>
                      <m:den>
                        <m:r>
                          <a:rPr lang="en-US" sz="2300" i="1">
                            <a:latin typeface="Cambria Math" panose="02040503050406030204" pitchFamily="18" charset="0"/>
                          </a:rPr>
                          <m:t>𝜕</m:t>
                        </m:r>
                        <m:r>
                          <a:rPr lang="en-US" sz="2300" i="1">
                            <a:latin typeface="Cambria Math" panose="02040503050406030204" pitchFamily="18" charset="0"/>
                          </a:rPr>
                          <m:t>𝑂</m:t>
                        </m:r>
                      </m:den>
                    </m:f>
                    <m:r>
                      <a:rPr lang="en-US" sz="2300" b="0" i="0" smtClean="0">
                        <a:latin typeface="Cambria Math" panose="02040503050406030204" pitchFamily="18" charset="0"/>
                      </a:rPr>
                      <m:t>=</m:t>
                    </m:r>
                    <m:r>
                      <m:rPr>
                        <m:sty m:val="p"/>
                      </m:rPr>
                      <a:rPr lang="en-US" sz="2300" b="0" i="0" smtClean="0">
                        <a:latin typeface="Cambria Math" panose="02040503050406030204" pitchFamily="18" charset="0"/>
                      </a:rPr>
                      <m:t>O</m:t>
                    </m:r>
                    <m:r>
                      <a:rPr lang="en-US" sz="2300" b="0" i="0" smtClean="0">
                        <a:latin typeface="Cambria Math" panose="02040503050406030204" pitchFamily="18" charset="0"/>
                      </a:rPr>
                      <m:t>−</m:t>
                    </m:r>
                    <m:r>
                      <m:rPr>
                        <m:sty m:val="p"/>
                      </m:rPr>
                      <a:rPr lang="en-US" sz="2300" b="0" i="0" smtClean="0">
                        <a:latin typeface="Cambria Math" panose="02040503050406030204" pitchFamily="18" charset="0"/>
                      </a:rPr>
                      <m:t>Y</m:t>
                    </m:r>
                    <m:r>
                      <a:rPr lang="en-US" sz="2300" b="0" i="0" smtClean="0">
                        <a:latin typeface="Cambria Math" panose="02040503050406030204" pitchFamily="18" charset="0"/>
                      </a:rPr>
                      <m:t>=0.5 −0=0.5</m:t>
                    </m:r>
                  </m:oMath>
                </a14:m>
                <a:endParaRPr lang="en-US" sz="2300" dirty="0" smtClean="0"/>
              </a:p>
              <a:p>
                <a:r>
                  <a:rPr lang="en-US" sz="2300" dirty="0" smtClean="0"/>
                  <a:t>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𝑂</m:t>
                        </m:r>
                      </m:num>
                      <m:den>
                        <m:r>
                          <a:rPr lang="en-US" sz="2300" i="1">
                            <a:latin typeface="Cambria Math" panose="02040503050406030204" pitchFamily="18" charset="0"/>
                          </a:rPr>
                          <m:t>𝜕</m:t>
                        </m:r>
                        <m:r>
                          <a:rPr lang="en-US" sz="2300" i="1">
                            <a:latin typeface="Cambria Math" panose="02040503050406030204" pitchFamily="18" charset="0"/>
                          </a:rPr>
                          <m:t>𝑠</m:t>
                        </m:r>
                      </m:den>
                    </m:f>
                  </m:oMath>
                </a14:m>
                <a:r>
                  <a:rPr lang="en-US" sz="2300" dirty="0" smtClean="0"/>
                  <a:t> =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b="0" i="1" smtClean="0">
                            <a:latin typeface="Cambria Math" panose="02040503050406030204" pitchFamily="18" charset="0"/>
                          </a:rPr>
                          <m:t>(</m:t>
                        </m:r>
                        <m:r>
                          <a:rPr lang="en-US" sz="2300" b="0" i="1" smtClean="0">
                            <a:latin typeface="Cambria Math" panose="02040503050406030204" pitchFamily="18" charset="0"/>
                          </a:rPr>
                          <m:t>𝑠𝑖𝑔𝑚𝑜𝑖𝑑</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𝑠</m:t>
                            </m:r>
                          </m:e>
                        </m:d>
                        <m:r>
                          <a:rPr lang="en-US" sz="2300" b="0" i="1" smtClean="0">
                            <a:latin typeface="Cambria Math" panose="02040503050406030204" pitchFamily="18" charset="0"/>
                          </a:rPr>
                          <m:t>)</m:t>
                        </m:r>
                      </m:num>
                      <m:den>
                        <m:r>
                          <a:rPr lang="en-US" sz="2300" i="1">
                            <a:latin typeface="Cambria Math" panose="02040503050406030204" pitchFamily="18" charset="0"/>
                          </a:rPr>
                          <m:t>𝜕</m:t>
                        </m:r>
                        <m:r>
                          <a:rPr lang="en-US" sz="2300" i="1">
                            <a:latin typeface="Cambria Math" panose="02040503050406030204" pitchFamily="18" charset="0"/>
                          </a:rPr>
                          <m:t>𝑠</m:t>
                        </m:r>
                      </m:den>
                    </m:f>
                  </m:oMath>
                </a14:m>
                <a:r>
                  <a:rPr lang="en-US" sz="2300" dirty="0" smtClean="0"/>
                  <a:t> = sigmoid(s) (1-sigmoid(s)) = 0.5 (1-0.5) = 0.25,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𝑠</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𝑊</m:t>
                            </m:r>
                          </m:e>
                          <m:sub>
                            <m:r>
                              <a:rPr lang="en-US" sz="2300" i="1">
                                <a:latin typeface="Cambria Math" panose="02040503050406030204" pitchFamily="18" charset="0"/>
                              </a:rPr>
                              <m:t>1</m:t>
                            </m:r>
                          </m:sub>
                        </m:sSub>
                      </m:den>
                    </m:f>
                  </m:oMath>
                </a14:m>
                <a:r>
                  <a:rPr lang="en-US" sz="2300" b="0" dirty="0" smtClean="0"/>
                  <a:t> =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b="0" i="1" smtClean="0">
                                <a:latin typeface="Cambria Math" panose="02040503050406030204" pitchFamily="18" charset="0"/>
                              </a:rPr>
                              <m:t>(</m:t>
                            </m:r>
                            <m:r>
                              <a:rPr lang="en-US" sz="2300" i="1">
                                <a:latin typeface="Cambria Math" panose="02040503050406030204" pitchFamily="18" charset="0"/>
                              </a:rPr>
                              <m:t>𝑋</m:t>
                            </m:r>
                          </m:e>
                          <m:sub>
                            <m:r>
                              <a:rPr lang="en-US" sz="2300" i="1">
                                <a:latin typeface="Cambria Math" panose="02040503050406030204" pitchFamily="18" charset="0"/>
                              </a:rPr>
                              <m:t>1</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𝑤</m:t>
                            </m:r>
                          </m:e>
                          <m:sub>
                            <m:r>
                              <a:rPr lang="en-US" sz="2300" i="1">
                                <a:latin typeface="Cambria Math" panose="02040503050406030204" pitchFamily="18" charset="0"/>
                              </a:rPr>
                              <m:t>1</m:t>
                            </m:r>
                          </m:sub>
                        </m:sSub>
                        <m:r>
                          <m:rPr>
                            <m:nor/>
                          </m:rPr>
                          <a:rPr lang="en-US" sz="2300" dirty="0"/>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𝑤</m:t>
                            </m:r>
                          </m:e>
                          <m:sub>
                            <m:r>
                              <a:rPr lang="en-US" sz="2300" i="1">
                                <a:latin typeface="Cambria Math" panose="02040503050406030204" pitchFamily="18" charset="0"/>
                              </a:rPr>
                              <m:t>2</m:t>
                            </m:r>
                          </m:sub>
                        </m:sSub>
                        <m:r>
                          <a:rPr lang="en-US" sz="2300" i="1">
                            <a:latin typeface="Cambria Math" panose="02040503050406030204" pitchFamily="18" charset="0"/>
                          </a:rPr>
                          <m:t>+</m:t>
                        </m:r>
                        <m:r>
                          <a:rPr lang="en-US" sz="2300" i="1">
                            <a:latin typeface="Cambria Math" panose="02040503050406030204" pitchFamily="18" charset="0"/>
                          </a:rPr>
                          <m:t>𝑏</m:t>
                        </m:r>
                        <m:r>
                          <a:rPr lang="en-US" sz="2300" b="0" i="1" smtClean="0">
                            <a:latin typeface="Cambria Math" panose="02040503050406030204" pitchFamily="18" charset="0"/>
                          </a:rPr>
                          <m:t>)</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𝑊</m:t>
                            </m:r>
                          </m:e>
                          <m:sub>
                            <m:r>
                              <a:rPr lang="en-US" sz="2300" i="1">
                                <a:latin typeface="Cambria Math" panose="02040503050406030204" pitchFamily="18" charset="0"/>
                              </a:rPr>
                              <m:t>1</m:t>
                            </m:r>
                          </m:sub>
                        </m:sSub>
                      </m:den>
                    </m:f>
                    <m:r>
                      <a:rPr lang="en-US" sz="2300" b="0" i="1" smtClean="0">
                        <a:latin typeface="Cambria Math" panose="02040503050406030204" pitchFamily="18" charset="0"/>
                      </a:rPr>
                      <m:t>= </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oMath>
                </a14:m>
                <a:r>
                  <a:rPr lang="en-US" sz="2300" b="0" dirty="0" smtClean="0"/>
                  <a:t> = 0</a:t>
                </a:r>
              </a:p>
              <a:p>
                <a:r>
                  <a:rPr lang="en-US" sz="2300" dirty="0" smtClean="0"/>
                  <a:t>To update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𝑤</m:t>
                        </m:r>
                      </m:e>
                      <m:sub>
                        <m:r>
                          <a:rPr lang="en-US" sz="2300" i="1">
                            <a:latin typeface="Cambria Math" panose="02040503050406030204" pitchFamily="18" charset="0"/>
                          </a:rPr>
                          <m:t>1</m:t>
                        </m:r>
                      </m:sub>
                    </m:sSub>
                  </m:oMath>
                </a14:m>
                <a:r>
                  <a:rPr lang="en-US" sz="2300" dirty="0" smtClean="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𝑤</m:t>
                        </m:r>
                      </m:e>
                      <m:sub>
                        <m:r>
                          <a:rPr lang="en-US" sz="2300" i="1">
                            <a:latin typeface="Cambria Math" panose="02040503050406030204" pitchFamily="18" charset="0"/>
                          </a:rPr>
                          <m:t>1</m:t>
                        </m:r>
                      </m:sub>
                    </m:sSub>
                    <m:r>
                      <a:rPr lang="en-US" sz="2300" b="0" i="0" smtClean="0">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𝑤</m:t>
                        </m:r>
                      </m:e>
                      <m:sub>
                        <m:r>
                          <a:rPr lang="en-US" sz="2300" i="1">
                            <a:latin typeface="Cambria Math" panose="02040503050406030204" pitchFamily="18" charset="0"/>
                          </a:rPr>
                          <m:t>1</m:t>
                        </m:r>
                      </m:sub>
                    </m:sSub>
                    <m:r>
                      <a:rPr lang="en-US" sz="2300" b="0" i="1" smtClean="0">
                        <a:latin typeface="Cambria Math" panose="02040503050406030204" pitchFamily="18" charset="0"/>
                      </a:rPr>
                      <m:t>−</m:t>
                    </m:r>
                    <m:r>
                      <a:rPr lang="en-US" sz="2300" b="0" i="1" smtClean="0">
                        <a:latin typeface="Cambria Math" panose="02040503050406030204" pitchFamily="18" charset="0"/>
                      </a:rPr>
                      <m:t>𝑟𝑎𝑡𝑒</m:t>
                    </m:r>
                    <m:r>
                      <a:rPr lang="en-US" sz="2300" b="0" i="1" smtClean="0">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m:t>
                        </m:r>
                        <m:r>
                          <a:rPr lang="en-US" sz="2300" i="1">
                            <a:latin typeface="Cambria Math" panose="02040503050406030204" pitchFamily="18" charset="0"/>
                          </a:rPr>
                          <m:t>𝐸</m:t>
                        </m:r>
                      </m:num>
                      <m:den>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𝑊</m:t>
                            </m:r>
                          </m:e>
                          <m:sub>
                            <m:r>
                              <a:rPr lang="en-US" sz="2300" b="0" i="1" smtClean="0">
                                <a:latin typeface="Cambria Math" panose="02040503050406030204" pitchFamily="18" charset="0"/>
                              </a:rPr>
                              <m:t>1</m:t>
                            </m:r>
                          </m:sub>
                        </m:sSub>
                      </m:den>
                    </m:f>
                  </m:oMath>
                </a14:m>
                <a:r>
                  <a:rPr lang="en-US" sz="2300" dirty="0" smtClean="0"/>
                  <a:t> = 0 – 0.1*0.5*0.25*0 = 0</a:t>
                </a:r>
              </a:p>
              <a:p>
                <a:r>
                  <a:rPr lang="en-US" sz="2300" dirty="0" smtClean="0"/>
                  <a:t>Assume rate = 0.1</a:t>
                </a:r>
                <a:endParaRPr lang="en-US" sz="2300" dirty="0"/>
              </a:p>
              <a:p>
                <a:endParaRPr lang="en-US" sz="23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0" y="3982754"/>
                <a:ext cx="12404785" cy="2559936"/>
              </a:xfrm>
              <a:blipFill>
                <a:blip r:embed="rId2"/>
                <a:stretch>
                  <a:fillRect/>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3646658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756376" y="4080038"/>
                <a:ext cx="11435623" cy="2238986"/>
              </a:xfrm>
            </p:spPr>
            <p:txBody>
              <a:bodyPr>
                <a:noAutofit/>
              </a:bodyPr>
              <a:lstStyle/>
              <a:p>
                <a:r>
                  <a:rPr lang="en-US" sz="2000" dirty="0" smtClean="0">
                    <a:solidFill>
                      <a:schemeClr val="tx1"/>
                    </a:solidFill>
                  </a:rPr>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𝐸</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b="0" i="1" smtClean="0">
                                <a:latin typeface="Cambria Math" panose="02040503050406030204" pitchFamily="18" charset="0"/>
                              </a:rPr>
                              <m:t>2</m:t>
                            </m:r>
                          </m:sub>
                        </m:sSub>
                      </m:den>
                    </m:f>
                    <m:r>
                      <a:rPr lang="en-US" sz="2000" b="0" i="0"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𝐸</m:t>
                        </m:r>
                      </m:num>
                      <m:den>
                        <m:r>
                          <a:rPr lang="en-US" sz="2000" i="1">
                            <a:latin typeface="Cambria Math" panose="02040503050406030204" pitchFamily="18" charset="0"/>
                          </a:rPr>
                          <m:t>𝜕</m:t>
                        </m:r>
                        <m:r>
                          <a:rPr lang="en-US" sz="2000" b="0" i="1" smtClean="0">
                            <a:latin typeface="Cambria Math" panose="02040503050406030204" pitchFamily="18" charset="0"/>
                          </a:rPr>
                          <m:t>𝑂</m:t>
                        </m:r>
                      </m:den>
                    </m:f>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b="0" i="1" smtClean="0">
                            <a:latin typeface="Cambria Math" panose="02040503050406030204" pitchFamily="18" charset="0"/>
                          </a:rPr>
                          <m:t>𝑂</m:t>
                        </m:r>
                      </m:num>
                      <m:den>
                        <m:r>
                          <a:rPr lang="en-US" sz="2000" i="1">
                            <a:latin typeface="Cambria Math" panose="02040503050406030204" pitchFamily="18" charset="0"/>
                          </a:rPr>
                          <m:t>𝜕</m:t>
                        </m:r>
                        <m:r>
                          <a:rPr lang="en-US" sz="2000" b="0" i="1" smtClean="0">
                            <a:latin typeface="Cambria Math" panose="02040503050406030204" pitchFamily="18" charset="0"/>
                          </a:rPr>
                          <m:t>𝑠</m:t>
                        </m:r>
                      </m:den>
                    </m:f>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b="0" i="1" smtClean="0">
                            <a:latin typeface="Cambria Math" panose="02040503050406030204" pitchFamily="18" charset="0"/>
                          </a:rPr>
                          <m:t>𝑠</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b="0" i="1" smtClean="0">
                                <a:latin typeface="Cambria Math" panose="02040503050406030204" pitchFamily="18" charset="0"/>
                              </a:rPr>
                              <m:t>2</m:t>
                            </m:r>
                          </m:sub>
                        </m:sSub>
                      </m:den>
                    </m:f>
                    <m:r>
                      <a:rPr lang="en-US" sz="2000" b="0" i="0" smtClean="0">
                        <a:latin typeface="Cambria Math" panose="02040503050406030204" pitchFamily="18" charset="0"/>
                      </a:rPr>
                      <m:t>                </m:t>
                    </m:r>
                    <m:f>
                      <m:fPr>
                        <m:ctrlPr>
                          <a:rPr lang="en-US" sz="2000" i="1" smtClean="0">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𝐸</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den>
                    </m:f>
                  </m:oMath>
                </a14:m>
                <a:r>
                  <a:rPr lang="en-US" sz="2000" dirty="0" smtClean="0">
                    <a:solidFill>
                      <a:srgbClr val="FF0000"/>
                    </a:solidFill>
                  </a:rPr>
                  <a:t> = </a:t>
                </a:r>
                <a14:m>
                  <m:oMath xmlns:m="http://schemas.openxmlformats.org/officeDocument/2006/math">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2</m:t>
                            </m:r>
                          </m:den>
                        </m:f>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𝑌</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sSup>
                          <m:sSupPr>
                            <m:ctrlPr>
                              <a:rPr lang="en-US" sz="2000" i="1">
                                <a:solidFill>
                                  <a:srgbClr val="FF0000"/>
                                </a:solidFill>
                                <a:latin typeface="Cambria Math" panose="02040503050406030204" pitchFamily="18" charset="0"/>
                              </a:rPr>
                            </m:ctrlPr>
                          </m:sSupPr>
                          <m:e>
                            <m:r>
                              <a:rPr lang="en-US" sz="2000" i="1">
                                <a:solidFill>
                                  <a:srgbClr val="FF0000"/>
                                </a:solidFill>
                                <a:latin typeface="Cambria Math" panose="02040503050406030204" pitchFamily="18" charset="0"/>
                              </a:rPr>
                              <m:t>)</m:t>
                            </m:r>
                          </m:e>
                          <m:sup>
                            <m:r>
                              <a:rPr lang="en-US" sz="2000" i="1">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den>
                    </m:f>
                    <m:r>
                      <a:rPr lang="en-US" sz="2000" b="0" i="0" smtClean="0">
                        <a:solidFill>
                          <a:srgbClr val="FF0000"/>
                        </a:solidFill>
                        <a:latin typeface="Cambria Math" panose="02040503050406030204" pitchFamily="18" charset="0"/>
                      </a:rPr>
                      <m:t>=</m:t>
                    </m:r>
                    <m:r>
                      <m:rPr>
                        <m:sty m:val="p"/>
                      </m:rPr>
                      <a:rPr lang="en-US" sz="2000" b="0" i="0" smtClean="0">
                        <a:solidFill>
                          <a:srgbClr val="FF0000"/>
                        </a:solidFill>
                        <a:latin typeface="Cambria Math" panose="02040503050406030204" pitchFamily="18" charset="0"/>
                      </a:rPr>
                      <m:t>O</m:t>
                    </m:r>
                    <m:r>
                      <a:rPr lang="en-US" sz="2000" b="0" i="0" smtClean="0">
                        <a:solidFill>
                          <a:srgbClr val="FF0000"/>
                        </a:solidFill>
                        <a:latin typeface="Cambria Math" panose="02040503050406030204" pitchFamily="18" charset="0"/>
                      </a:rPr>
                      <m:t>−</m:t>
                    </m:r>
                    <m:r>
                      <m:rPr>
                        <m:sty m:val="p"/>
                      </m:rPr>
                      <a:rPr lang="en-US" sz="2000" b="0" i="0" smtClean="0">
                        <a:solidFill>
                          <a:srgbClr val="FF0000"/>
                        </a:solidFill>
                        <a:latin typeface="Cambria Math" panose="02040503050406030204" pitchFamily="18" charset="0"/>
                      </a:rPr>
                      <m:t>Y</m:t>
                    </m:r>
                    <m:r>
                      <a:rPr lang="en-US" sz="2000" b="0" i="0" smtClean="0">
                        <a:solidFill>
                          <a:srgbClr val="FF0000"/>
                        </a:solidFill>
                        <a:latin typeface="Cambria Math" panose="02040503050406030204" pitchFamily="18" charset="0"/>
                      </a:rPr>
                      <m:t>=0.5 −0=0.5</m:t>
                    </m:r>
                  </m:oMath>
                </a14:m>
                <a:endParaRPr lang="en-US" sz="2000" dirty="0" smtClean="0"/>
              </a:p>
              <a:p>
                <a:r>
                  <a:rPr lang="en-US" sz="2000" dirty="0" smtClean="0"/>
                  <a:t> </a:t>
                </a:r>
                <a14:m>
                  <m:oMath xmlns:m="http://schemas.openxmlformats.org/officeDocument/2006/math">
                    <m:f>
                      <m:fPr>
                        <m:ctrlPr>
                          <a:rPr lang="en-US" sz="2000" i="1" smtClean="0">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𝑠</m:t>
                        </m:r>
                      </m:den>
                    </m:f>
                  </m:oMath>
                </a14:m>
                <a:r>
                  <a:rPr lang="en-US" sz="2000" dirty="0" smtClean="0">
                    <a:solidFill>
                      <a:srgbClr val="FF0000"/>
                    </a:solidFill>
                  </a:rPr>
                  <a:t> = </a:t>
                </a:r>
                <a14:m>
                  <m:oMath xmlns:m="http://schemas.openxmlformats.org/officeDocument/2006/math">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𝑠𝑖𝑔𝑚𝑜𝑖𝑑</m:t>
                        </m:r>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panose="02040503050406030204" pitchFamily="18" charset="0"/>
                              </a:rPr>
                              <m:t>𝑠</m:t>
                            </m:r>
                          </m:e>
                        </m:d>
                        <m:r>
                          <a:rPr lang="en-US" sz="2000" b="0" i="1" smtClean="0">
                            <a:solidFill>
                              <a:srgbClr val="FF0000"/>
                            </a:solidFill>
                            <a:latin typeface="Cambria Math" panose="02040503050406030204" pitchFamily="18" charset="0"/>
                          </a:rPr>
                          <m:t>)</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𝑠</m:t>
                        </m:r>
                      </m:den>
                    </m:f>
                  </m:oMath>
                </a14:m>
                <a:r>
                  <a:rPr lang="en-US" sz="2000" dirty="0" smtClean="0">
                    <a:solidFill>
                      <a:srgbClr val="FF0000"/>
                    </a:solidFill>
                  </a:rPr>
                  <a:t> = sigmoid(s) (1-sigmoid(s)) = 0.5 (1-0.5) = 0.25</a:t>
                </a:r>
                <a:r>
                  <a:rPr lang="en-US" sz="2000" dirty="0" smtClean="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𝑠</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b="0" i="1" smtClean="0">
                                <a:latin typeface="Cambria Math" panose="02040503050406030204" pitchFamily="18" charset="0"/>
                              </a:rPr>
                              <m:t>2</m:t>
                            </m:r>
                          </m:sub>
                        </m:sSub>
                      </m:den>
                    </m:f>
                  </m:oMath>
                </a14:m>
                <a:r>
                  <a:rPr lang="en-US" sz="2000" b="0" dirty="0" smtClean="0"/>
                  <a:t> =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m:rPr>
                            <m:nor/>
                          </m:rPr>
                          <a:rPr lang="en-US" sz="2000" dirty="0"/>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b="0" i="1" smtClean="0">
                            <a:latin typeface="Cambria Math" panose="02040503050406030204" pitchFamily="18" charset="0"/>
                          </a:rPr>
                          <m:t>)</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b="0" i="1" smtClean="0">
                                <a:latin typeface="Cambria Math" panose="02040503050406030204" pitchFamily="18" charset="0"/>
                              </a:rPr>
                              <m:t>2</m:t>
                            </m:r>
                          </m:sub>
                        </m:sSub>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oMath>
                </a14:m>
                <a:r>
                  <a:rPr lang="en-US" sz="2000" b="0" dirty="0" smtClean="0"/>
                  <a:t> = 1</a:t>
                </a:r>
              </a:p>
              <a:p>
                <a:r>
                  <a:rPr lang="en-US" sz="2000" dirty="0" smtClean="0"/>
                  <a:t>To update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2</m:t>
                        </m:r>
                      </m:sub>
                    </m:sSub>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2</m:t>
                        </m:r>
                      </m:sub>
                    </m:sSub>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𝑟𝑎𝑡𝑒</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𝐸</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b="0" i="1" smtClean="0">
                                <a:latin typeface="Cambria Math" panose="02040503050406030204" pitchFamily="18" charset="0"/>
                              </a:rPr>
                              <m:t>2</m:t>
                            </m:r>
                          </m:sub>
                        </m:sSub>
                      </m:den>
                    </m:f>
                  </m:oMath>
                </a14:m>
                <a:r>
                  <a:rPr lang="en-US" sz="2000" dirty="0" smtClean="0"/>
                  <a:t> = 0 – 0.1*0.5*0.25*1 = -0.0125</a:t>
                </a:r>
                <a:endParaRPr lang="en-US" sz="2000" dirty="0"/>
              </a:p>
              <a:p>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756376" y="4080038"/>
                <a:ext cx="11435623" cy="2238986"/>
              </a:xfrm>
              <a:blipFill>
                <a:blip r:embed="rId2"/>
                <a:stretch>
                  <a:fillRect/>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4026778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756377" y="4080038"/>
                <a:ext cx="10744568" cy="2238986"/>
              </a:xfrm>
            </p:spPr>
            <p:txBody>
              <a:bodyPr>
                <a:normAutofit/>
              </a:bodyPr>
              <a:lstStyle/>
              <a:p>
                <a:r>
                  <a:rPr lang="en-US" sz="2000" dirty="0" smtClean="0">
                    <a:solidFill>
                      <a:schemeClr val="tx1"/>
                    </a:solidFill>
                  </a:rPr>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𝐸</m:t>
                        </m:r>
                      </m:num>
                      <m:den>
                        <m:r>
                          <a:rPr lang="en-US" sz="2000" i="1">
                            <a:latin typeface="Cambria Math" panose="02040503050406030204" pitchFamily="18" charset="0"/>
                          </a:rPr>
                          <m:t>𝜕</m:t>
                        </m:r>
                        <m:r>
                          <a:rPr lang="en-US" sz="2000" b="0" i="1" smtClean="0">
                            <a:latin typeface="Cambria Math" panose="02040503050406030204" pitchFamily="18" charset="0"/>
                          </a:rPr>
                          <m:t>𝑏</m:t>
                        </m:r>
                      </m:den>
                    </m:f>
                    <m:r>
                      <a:rPr lang="en-US" sz="2000" b="0" i="0"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𝐸</m:t>
                        </m:r>
                      </m:num>
                      <m:den>
                        <m:r>
                          <a:rPr lang="en-US" sz="2000" i="1">
                            <a:latin typeface="Cambria Math" panose="02040503050406030204" pitchFamily="18" charset="0"/>
                          </a:rPr>
                          <m:t>𝜕</m:t>
                        </m:r>
                        <m:r>
                          <a:rPr lang="en-US" sz="2000" b="0" i="1" smtClean="0">
                            <a:latin typeface="Cambria Math" panose="02040503050406030204" pitchFamily="18" charset="0"/>
                          </a:rPr>
                          <m:t>𝑂</m:t>
                        </m:r>
                      </m:den>
                    </m:f>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b="0" i="1" smtClean="0">
                            <a:latin typeface="Cambria Math" panose="02040503050406030204" pitchFamily="18" charset="0"/>
                          </a:rPr>
                          <m:t>𝑂</m:t>
                        </m:r>
                      </m:num>
                      <m:den>
                        <m:r>
                          <a:rPr lang="en-US" sz="2000" i="1">
                            <a:latin typeface="Cambria Math" panose="02040503050406030204" pitchFamily="18" charset="0"/>
                          </a:rPr>
                          <m:t>𝜕</m:t>
                        </m:r>
                        <m:r>
                          <a:rPr lang="en-US" sz="2000" b="0" i="1" smtClean="0">
                            <a:latin typeface="Cambria Math" panose="02040503050406030204" pitchFamily="18" charset="0"/>
                          </a:rPr>
                          <m:t>𝑠</m:t>
                        </m:r>
                      </m:den>
                    </m:f>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b="0" i="1" smtClean="0">
                            <a:latin typeface="Cambria Math" panose="02040503050406030204" pitchFamily="18" charset="0"/>
                          </a:rPr>
                          <m:t>𝑠</m:t>
                        </m:r>
                      </m:num>
                      <m:den>
                        <m:r>
                          <a:rPr lang="en-US" sz="2000" i="1">
                            <a:latin typeface="Cambria Math" panose="02040503050406030204" pitchFamily="18" charset="0"/>
                          </a:rPr>
                          <m:t>𝜕</m:t>
                        </m:r>
                        <m:r>
                          <a:rPr lang="en-US" sz="2000" b="0" i="1" smtClean="0">
                            <a:latin typeface="Cambria Math" panose="02040503050406030204" pitchFamily="18" charset="0"/>
                          </a:rPr>
                          <m:t>𝑏</m:t>
                        </m:r>
                      </m:den>
                    </m:f>
                    <m:r>
                      <a:rPr lang="en-US" sz="2000" b="0" i="0" smtClean="0">
                        <a:latin typeface="Cambria Math" panose="02040503050406030204" pitchFamily="18" charset="0"/>
                      </a:rPr>
                      <m:t>                </m:t>
                    </m:r>
                    <m:f>
                      <m:fPr>
                        <m:ctrlPr>
                          <a:rPr lang="en-US" sz="2000" i="1" smtClean="0">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𝐸</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den>
                    </m:f>
                  </m:oMath>
                </a14:m>
                <a:r>
                  <a:rPr lang="en-US" sz="2000" dirty="0" smtClean="0">
                    <a:solidFill>
                      <a:srgbClr val="FF0000"/>
                    </a:solidFill>
                  </a:rPr>
                  <a:t> = </a:t>
                </a:r>
                <a14:m>
                  <m:oMath xmlns:m="http://schemas.openxmlformats.org/officeDocument/2006/math">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2</m:t>
                            </m:r>
                          </m:den>
                        </m:f>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𝑌</m:t>
                        </m:r>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sSup>
                          <m:sSupPr>
                            <m:ctrlPr>
                              <a:rPr lang="en-US" sz="2000" i="1">
                                <a:solidFill>
                                  <a:srgbClr val="FF0000"/>
                                </a:solidFill>
                                <a:latin typeface="Cambria Math" panose="02040503050406030204" pitchFamily="18" charset="0"/>
                              </a:rPr>
                            </m:ctrlPr>
                          </m:sSupPr>
                          <m:e>
                            <m:r>
                              <a:rPr lang="en-US" sz="2000" i="1">
                                <a:solidFill>
                                  <a:srgbClr val="FF0000"/>
                                </a:solidFill>
                                <a:latin typeface="Cambria Math" panose="02040503050406030204" pitchFamily="18" charset="0"/>
                              </a:rPr>
                              <m:t>)</m:t>
                            </m:r>
                          </m:e>
                          <m:sup>
                            <m:r>
                              <a:rPr lang="en-US" sz="2000" i="1">
                                <a:solidFill>
                                  <a:srgbClr val="FF0000"/>
                                </a:solidFill>
                                <a:latin typeface="Cambria Math" panose="02040503050406030204" pitchFamily="18" charset="0"/>
                              </a:rPr>
                              <m:t>2</m:t>
                            </m:r>
                          </m:sup>
                        </m:sSup>
                        <m:r>
                          <a:rPr lang="en-US" sz="2000" b="0" i="1" smtClean="0">
                            <a:solidFill>
                              <a:srgbClr val="FF0000"/>
                            </a:solidFill>
                            <a:latin typeface="Cambria Math" panose="02040503050406030204" pitchFamily="18" charset="0"/>
                          </a:rPr>
                          <m:t>)</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den>
                    </m:f>
                    <m:r>
                      <a:rPr lang="en-US" sz="2000" b="0" i="0" smtClean="0">
                        <a:solidFill>
                          <a:srgbClr val="FF0000"/>
                        </a:solidFill>
                        <a:latin typeface="Cambria Math" panose="02040503050406030204" pitchFamily="18" charset="0"/>
                      </a:rPr>
                      <m:t>=</m:t>
                    </m:r>
                    <m:r>
                      <m:rPr>
                        <m:sty m:val="p"/>
                      </m:rPr>
                      <a:rPr lang="en-US" sz="2000" b="0" i="0" smtClean="0">
                        <a:solidFill>
                          <a:srgbClr val="FF0000"/>
                        </a:solidFill>
                        <a:latin typeface="Cambria Math" panose="02040503050406030204" pitchFamily="18" charset="0"/>
                      </a:rPr>
                      <m:t>O</m:t>
                    </m:r>
                    <m:r>
                      <a:rPr lang="en-US" sz="2000" b="0" i="0" smtClean="0">
                        <a:solidFill>
                          <a:srgbClr val="FF0000"/>
                        </a:solidFill>
                        <a:latin typeface="Cambria Math" panose="02040503050406030204" pitchFamily="18" charset="0"/>
                      </a:rPr>
                      <m:t>−</m:t>
                    </m:r>
                    <m:r>
                      <m:rPr>
                        <m:sty m:val="p"/>
                      </m:rPr>
                      <a:rPr lang="en-US" sz="2000" b="0" i="0" smtClean="0">
                        <a:solidFill>
                          <a:srgbClr val="FF0000"/>
                        </a:solidFill>
                        <a:latin typeface="Cambria Math" panose="02040503050406030204" pitchFamily="18" charset="0"/>
                      </a:rPr>
                      <m:t>Y</m:t>
                    </m:r>
                    <m:r>
                      <a:rPr lang="en-US" sz="2000" b="0" i="0" smtClean="0">
                        <a:solidFill>
                          <a:srgbClr val="FF0000"/>
                        </a:solidFill>
                        <a:latin typeface="Cambria Math" panose="02040503050406030204" pitchFamily="18" charset="0"/>
                      </a:rPr>
                      <m:t>=0.5 −0=0.5</m:t>
                    </m:r>
                  </m:oMath>
                </a14:m>
                <a:endParaRPr lang="en-US" sz="2000" dirty="0" smtClean="0"/>
              </a:p>
              <a:p>
                <a:r>
                  <a:rPr lang="en-US" sz="2000" dirty="0" smtClean="0"/>
                  <a:t> </a:t>
                </a:r>
                <a14:m>
                  <m:oMath xmlns:m="http://schemas.openxmlformats.org/officeDocument/2006/math">
                    <m:f>
                      <m:fPr>
                        <m:ctrlPr>
                          <a:rPr lang="en-US" sz="2000" i="1" smtClean="0">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𝑂</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𝑠</m:t>
                        </m:r>
                      </m:den>
                    </m:f>
                  </m:oMath>
                </a14:m>
                <a:r>
                  <a:rPr lang="en-US" sz="2000" dirty="0" smtClean="0">
                    <a:solidFill>
                      <a:srgbClr val="FF0000"/>
                    </a:solidFill>
                  </a:rPr>
                  <a:t> = </a:t>
                </a:r>
                <a14:m>
                  <m:oMath xmlns:m="http://schemas.openxmlformats.org/officeDocument/2006/math">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𝑠𝑖𝑔𝑚𝑜𝑖𝑑</m:t>
                        </m:r>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panose="02040503050406030204" pitchFamily="18" charset="0"/>
                              </a:rPr>
                              <m:t>𝑠</m:t>
                            </m:r>
                          </m:e>
                        </m:d>
                        <m:r>
                          <a:rPr lang="en-US" sz="2000" b="0" i="1" smtClean="0">
                            <a:solidFill>
                              <a:srgbClr val="FF0000"/>
                            </a:solidFill>
                            <a:latin typeface="Cambria Math" panose="02040503050406030204" pitchFamily="18" charset="0"/>
                          </a:rPr>
                          <m:t>)</m:t>
                        </m:r>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𝑠</m:t>
                        </m:r>
                      </m:den>
                    </m:f>
                  </m:oMath>
                </a14:m>
                <a:r>
                  <a:rPr lang="en-US" sz="2000" dirty="0" smtClean="0">
                    <a:solidFill>
                      <a:srgbClr val="FF0000"/>
                    </a:solidFill>
                  </a:rPr>
                  <a:t> = sigmoid(s) (1-sigmoid(s)) = 0.5 (1-0.5) = 0.25</a:t>
                </a:r>
                <a:r>
                  <a:rPr lang="en-US" sz="2000" dirty="0" smtClean="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𝑠</m:t>
                        </m:r>
                      </m:num>
                      <m:den>
                        <m:r>
                          <a:rPr lang="en-US" sz="2000" i="1">
                            <a:latin typeface="Cambria Math" panose="02040503050406030204" pitchFamily="18" charset="0"/>
                          </a:rPr>
                          <m:t>𝜕</m:t>
                        </m:r>
                        <m:r>
                          <a:rPr lang="en-US" sz="2000" b="0" i="1" smtClean="0">
                            <a:latin typeface="Cambria Math" panose="02040503050406030204" pitchFamily="18" charset="0"/>
                          </a:rPr>
                          <m:t>𝑏</m:t>
                        </m:r>
                      </m:den>
                    </m:f>
                  </m:oMath>
                </a14:m>
                <a:r>
                  <a:rPr lang="en-US" sz="2000" b="0" dirty="0" smtClean="0"/>
                  <a:t> =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m:rPr>
                            <m:nor/>
                          </m:rPr>
                          <a:rPr lang="en-US" sz="2000" dirty="0"/>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b="0" i="1" smtClean="0">
                            <a:latin typeface="Cambria Math" panose="02040503050406030204" pitchFamily="18" charset="0"/>
                          </a:rPr>
                          <m:t>)</m:t>
                        </m:r>
                      </m:num>
                      <m:den>
                        <m:r>
                          <a:rPr lang="en-US" sz="2000" i="1">
                            <a:latin typeface="Cambria Math" panose="02040503050406030204" pitchFamily="18" charset="0"/>
                          </a:rPr>
                          <m:t>𝜕</m:t>
                        </m:r>
                        <m:r>
                          <a:rPr lang="en-US" sz="2000" b="0" i="1" smtClean="0">
                            <a:latin typeface="Cambria Math" panose="02040503050406030204" pitchFamily="18" charset="0"/>
                          </a:rPr>
                          <m:t>𝑏</m:t>
                        </m:r>
                      </m:den>
                    </m:f>
                    <m:r>
                      <a:rPr lang="en-US" sz="2000" b="0" i="1" smtClean="0">
                        <a:latin typeface="Cambria Math" panose="02040503050406030204" pitchFamily="18" charset="0"/>
                      </a:rPr>
                      <m:t>= </m:t>
                    </m:r>
                  </m:oMath>
                </a14:m>
                <a:r>
                  <a:rPr lang="en-US" sz="2000" b="0" dirty="0" smtClean="0"/>
                  <a:t> 1</a:t>
                </a:r>
              </a:p>
              <a:p>
                <a:r>
                  <a:rPr lang="en-US" sz="2000" dirty="0" smtClean="0"/>
                  <a:t>To update b:   b</a:t>
                </a:r>
                <a14:m>
                  <m:oMath xmlns:m="http://schemas.openxmlformats.org/officeDocument/2006/math">
                    <m:r>
                      <a:rPr lang="en-US" sz="2000" b="0" i="0"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𝑟𝑎𝑡𝑒</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𝐸</m:t>
                        </m:r>
                      </m:num>
                      <m:den>
                        <m:r>
                          <a:rPr lang="en-US" sz="2000" i="1">
                            <a:latin typeface="Cambria Math" panose="02040503050406030204" pitchFamily="18" charset="0"/>
                          </a:rPr>
                          <m:t>𝜕</m:t>
                        </m:r>
                        <m:r>
                          <a:rPr lang="en-US" sz="2000" b="0" i="1" smtClean="0">
                            <a:latin typeface="Cambria Math" panose="02040503050406030204" pitchFamily="18" charset="0"/>
                          </a:rPr>
                          <m:t>𝑏</m:t>
                        </m:r>
                      </m:den>
                    </m:f>
                  </m:oMath>
                </a14:m>
                <a:r>
                  <a:rPr lang="en-US" sz="2000" dirty="0" smtClean="0"/>
                  <a:t> = 0 – 0.1*0.5*0.25*1 = -0.0125</a:t>
                </a:r>
                <a:endParaRPr lang="en-US" sz="2000" dirty="0"/>
              </a:p>
              <a:p>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756377" y="4080038"/>
                <a:ext cx="10744568" cy="2238986"/>
              </a:xfrm>
              <a:blipFill>
                <a:blip r:embed="rId2"/>
                <a:stretch>
                  <a:fillRect/>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3204967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p>
        </p:txBody>
      </p:sp>
      <p:sp>
        <p:nvSpPr>
          <p:cNvPr id="3" name="Content Placeholder 2"/>
          <p:cNvSpPr>
            <a:spLocks noGrp="1"/>
          </p:cNvSpPr>
          <p:nvPr>
            <p:ph sz="quarter" idx="4294967295"/>
          </p:nvPr>
        </p:nvSpPr>
        <p:spPr>
          <a:xfrm>
            <a:off x="756377" y="4080038"/>
            <a:ext cx="10744568" cy="2238986"/>
          </a:xfrm>
        </p:spPr>
        <p:txBody>
          <a:bodyPr>
            <a:normAutofit fontScale="92500" lnSpcReduction="20000"/>
          </a:bodyPr>
          <a:lstStyle/>
          <a:p>
            <a:r>
              <a:rPr lang="en-US" dirty="0" smtClean="0">
                <a:solidFill>
                  <a:schemeClr val="tx1"/>
                </a:solidFill>
              </a:rPr>
              <a:t> This process is repeated until the error is sufficiently small</a:t>
            </a:r>
          </a:p>
          <a:p>
            <a:r>
              <a:rPr lang="en-US" dirty="0"/>
              <a:t> </a:t>
            </a:r>
            <a:r>
              <a:rPr lang="en-US" dirty="0" smtClean="0"/>
              <a:t>The initial weight should be randomized. Gradient descent can get stuck in the local optimal.</a:t>
            </a:r>
          </a:p>
          <a:p>
            <a:r>
              <a:rPr lang="en-US" dirty="0" smtClean="0">
                <a:solidFill>
                  <a:schemeClr val="tx1"/>
                </a:solidFill>
              </a:rPr>
              <a:t>Training the logic AND operation with a single neuron.</a:t>
            </a:r>
          </a:p>
          <a:p>
            <a:r>
              <a:rPr lang="en-US" dirty="0" smtClean="0">
                <a:solidFill>
                  <a:schemeClr val="tx1"/>
                </a:solidFill>
              </a:rPr>
              <a:t> Note: Logic XOR operation is non-linear and cannot be trained with one neuron.</a:t>
            </a:r>
            <a:endParaRPr lang="en-US" dirty="0">
              <a:solidFill>
                <a:schemeClr val="tx1"/>
              </a:solidFill>
            </a:endParaRPr>
          </a:p>
        </p:txBody>
      </p:sp>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1425278" cy="369332"/>
          </a:xfrm>
          <a:prstGeom prst="rect">
            <a:avLst/>
          </a:prstGeom>
          <a:noFill/>
        </p:spPr>
        <p:txBody>
          <a:bodyPr wrap="square" rtlCol="0">
            <a:spAutoFit/>
          </a:bodyPr>
          <a:lstStyle/>
          <a:p>
            <a:r>
              <a:rPr lang="en-US" dirty="0" smtClean="0"/>
              <a:t>b=-0.0125</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2"/>
                <a:stretch>
                  <a:fillRect t="-10000" r="-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3"/>
                <a:stretch>
                  <a:fillRect t="-8197" r="-68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99319" y="3285977"/>
                <a:ext cx="1369542"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=-0.0125</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299319" y="3285977"/>
                <a:ext cx="1369542" cy="369332"/>
              </a:xfrm>
              <a:prstGeom prst="rect">
                <a:avLst/>
              </a:prstGeom>
              <a:blipFill>
                <a:blip r:embed="rId4"/>
                <a:stretch>
                  <a:fillRect t="-8197" r="-4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84524" y="3145313"/>
                <a:ext cx="9246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5"/>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6"/>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927316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t>
            </a:r>
            <a:r>
              <a:rPr lang="en-US" dirty="0"/>
              <a:t>feedforward neural networks</a:t>
            </a:r>
          </a:p>
        </p:txBody>
      </p:sp>
      <p:sp>
        <p:nvSpPr>
          <p:cNvPr id="3" name="Content Placeholder 2"/>
          <p:cNvSpPr>
            <a:spLocks noGrp="1"/>
          </p:cNvSpPr>
          <p:nvPr>
            <p:ph sz="quarter" idx="4294967295"/>
          </p:nvPr>
        </p:nvSpPr>
        <p:spPr>
          <a:xfrm>
            <a:off x="913774" y="1688268"/>
            <a:ext cx="10363826" cy="4483932"/>
          </a:xfrm>
        </p:spPr>
        <p:txBody>
          <a:bodyPr>
            <a:normAutofit/>
          </a:bodyPr>
          <a:lstStyle/>
          <a:p>
            <a:r>
              <a:rPr lang="en-US" dirty="0" smtClean="0">
                <a:solidFill>
                  <a:schemeClr val="tx1"/>
                </a:solidFill>
              </a:rPr>
              <a:t> A </a:t>
            </a:r>
            <a:r>
              <a:rPr lang="en-US" dirty="0"/>
              <a:t>m</a:t>
            </a:r>
            <a:r>
              <a:rPr lang="en-US" dirty="0" smtClean="0"/>
              <a:t>ulti-level </a:t>
            </a:r>
            <a:r>
              <a:rPr lang="en-US" dirty="0"/>
              <a:t>feedforward neural </a:t>
            </a:r>
            <a:r>
              <a:rPr lang="en-US" dirty="0" smtClean="0"/>
              <a:t>network is a </a:t>
            </a:r>
            <a:r>
              <a:rPr lang="en-US" dirty="0"/>
              <a:t>neural </a:t>
            </a:r>
            <a:r>
              <a:rPr lang="en-US" dirty="0" smtClean="0"/>
              <a:t>network that consists of multiple levels of neurons.  </a:t>
            </a:r>
            <a:r>
              <a:rPr lang="en-US" dirty="0"/>
              <a:t>E</a:t>
            </a:r>
            <a:r>
              <a:rPr lang="en-US" dirty="0" smtClean="0"/>
              <a:t>ach level can have many neurons and connections between neurons in different levels do not form loops. </a:t>
            </a:r>
          </a:p>
          <a:p>
            <a:pPr lvl="1"/>
            <a:r>
              <a:rPr lang="en-US" dirty="0" smtClean="0"/>
              <a:t>Information moves in one direction (forward) from input nodes, through hidden nodes, to output nodes. </a:t>
            </a:r>
            <a:endParaRPr lang="en-US" dirty="0" smtClean="0">
              <a:solidFill>
                <a:schemeClr val="tx1"/>
              </a:solidFill>
            </a:endParaRPr>
          </a:p>
          <a:p>
            <a:r>
              <a:rPr lang="en-US" dirty="0" smtClean="0">
                <a:solidFill>
                  <a:schemeClr val="tx1"/>
                </a:solidFill>
              </a:rPr>
              <a:t>One artificial neuron can only realize a linear function</a:t>
            </a:r>
          </a:p>
          <a:p>
            <a:r>
              <a:rPr lang="en-US" dirty="0"/>
              <a:t> </a:t>
            </a:r>
            <a:r>
              <a:rPr lang="en-US" dirty="0" smtClean="0"/>
              <a:t>Many levels of neurons can combine linear functions can train arbitrarily complex functions. </a:t>
            </a:r>
          </a:p>
          <a:p>
            <a:pPr lvl="1"/>
            <a:r>
              <a:rPr lang="en-US" dirty="0"/>
              <a:t> </a:t>
            </a:r>
            <a:r>
              <a:rPr lang="en-US" dirty="0" smtClean="0"/>
              <a:t>One hidden layer (with infinite number of neurons) can train for any continuous function.</a:t>
            </a:r>
          </a:p>
        </p:txBody>
      </p:sp>
    </p:spTree>
    <p:extLst>
      <p:ext uri="{BB962C8B-B14F-4D97-AF65-F5344CB8AC3E}">
        <p14:creationId xmlns:p14="http://schemas.microsoft.com/office/powerpoint/2010/main" val="709103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67" y="41268"/>
            <a:ext cx="11549332" cy="1325563"/>
          </a:xfrm>
        </p:spPr>
        <p:txBody>
          <a:bodyPr/>
          <a:lstStyle/>
          <a:p>
            <a:r>
              <a:rPr lang="en-US" dirty="0"/>
              <a:t>Multi-level feedforward neural </a:t>
            </a:r>
            <a:r>
              <a:rPr lang="en-US" dirty="0" smtClean="0"/>
              <a:t>networks examples</a:t>
            </a:r>
            <a:endParaRPr lang="en-US" dirty="0"/>
          </a:p>
        </p:txBody>
      </p:sp>
      <p:sp>
        <p:nvSpPr>
          <p:cNvPr id="3" name="Content Placeholder 2"/>
          <p:cNvSpPr>
            <a:spLocks noGrp="1"/>
          </p:cNvSpPr>
          <p:nvPr>
            <p:ph sz="quarter" idx="4294967295"/>
          </p:nvPr>
        </p:nvSpPr>
        <p:spPr>
          <a:xfrm>
            <a:off x="756377" y="1191653"/>
            <a:ext cx="10363826" cy="1240651"/>
          </a:xfrm>
        </p:spPr>
        <p:txBody>
          <a:bodyPr>
            <a:normAutofit/>
          </a:bodyPr>
          <a:lstStyle/>
          <a:p>
            <a:r>
              <a:rPr lang="en-US" dirty="0"/>
              <a:t> </a:t>
            </a:r>
            <a:r>
              <a:rPr lang="en-US" dirty="0" smtClean="0"/>
              <a:t>A layer of neurons that do not directly connect to outputs is called a hidden layer. </a:t>
            </a:r>
          </a:p>
        </p:txBody>
      </p:sp>
      <p:sp>
        <p:nvSpPr>
          <p:cNvPr id="4" name="TextBox 3"/>
          <p:cNvSpPr txBox="1"/>
          <p:nvPr/>
        </p:nvSpPr>
        <p:spPr>
          <a:xfrm>
            <a:off x="4050792" y="2314473"/>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1</a:t>
            </a:r>
            <a:endParaRPr lang="en-US" dirty="0"/>
          </a:p>
        </p:txBody>
      </p:sp>
      <p:sp>
        <p:nvSpPr>
          <p:cNvPr id="5" name="TextBox 4"/>
          <p:cNvSpPr txBox="1"/>
          <p:nvPr/>
        </p:nvSpPr>
        <p:spPr>
          <a:xfrm>
            <a:off x="3188208" y="2314474"/>
            <a:ext cx="661143" cy="646331"/>
          </a:xfrm>
          <a:prstGeom prst="rect">
            <a:avLst/>
          </a:prstGeom>
          <a:noFill/>
        </p:spPr>
        <p:txBody>
          <a:bodyPr wrap="none" rtlCol="0">
            <a:spAutoFit/>
          </a:bodyPr>
          <a:lstStyle/>
          <a:p>
            <a:r>
              <a:rPr lang="en-US" dirty="0" smtClean="0"/>
              <a:t>Input</a:t>
            </a:r>
          </a:p>
          <a:p>
            <a:r>
              <a:rPr lang="en-US" dirty="0" smtClean="0"/>
              <a:t>layer</a:t>
            </a:r>
            <a:endParaRPr lang="en-US" dirty="0"/>
          </a:p>
        </p:txBody>
      </p:sp>
      <p:sp>
        <p:nvSpPr>
          <p:cNvPr id="6" name="TextBox 5"/>
          <p:cNvSpPr txBox="1"/>
          <p:nvPr/>
        </p:nvSpPr>
        <p:spPr>
          <a:xfrm>
            <a:off x="5072019" y="2314472"/>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2</a:t>
            </a:r>
            <a:endParaRPr lang="en-US" dirty="0"/>
          </a:p>
        </p:txBody>
      </p:sp>
      <p:sp>
        <p:nvSpPr>
          <p:cNvPr id="7" name="TextBox 6"/>
          <p:cNvSpPr txBox="1"/>
          <p:nvPr/>
        </p:nvSpPr>
        <p:spPr>
          <a:xfrm>
            <a:off x="6105905" y="2314472"/>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3</a:t>
            </a:r>
            <a:endParaRPr lang="en-US" dirty="0"/>
          </a:p>
        </p:txBody>
      </p:sp>
      <p:sp>
        <p:nvSpPr>
          <p:cNvPr id="8" name="TextBox 7"/>
          <p:cNvSpPr txBox="1"/>
          <p:nvPr/>
        </p:nvSpPr>
        <p:spPr>
          <a:xfrm>
            <a:off x="7196691" y="2314472"/>
            <a:ext cx="845103" cy="646331"/>
          </a:xfrm>
          <a:prstGeom prst="rect">
            <a:avLst/>
          </a:prstGeom>
          <a:noFill/>
        </p:spPr>
        <p:txBody>
          <a:bodyPr wrap="none" rtlCol="0">
            <a:spAutoFit/>
          </a:bodyPr>
          <a:lstStyle/>
          <a:p>
            <a:r>
              <a:rPr lang="en-US" dirty="0" smtClean="0"/>
              <a:t>Output</a:t>
            </a:r>
          </a:p>
          <a:p>
            <a:r>
              <a:rPr lang="en-US" altLang="zh-CN" dirty="0" smtClean="0"/>
              <a:t>layer</a:t>
            </a:r>
            <a:endParaRPr lang="en-US" dirty="0"/>
          </a:p>
        </p:txBody>
      </p:sp>
      <p:sp>
        <p:nvSpPr>
          <p:cNvPr id="9" name="Oval 8"/>
          <p:cNvSpPr/>
          <p:nvPr/>
        </p:nvSpPr>
        <p:spPr>
          <a:xfrm>
            <a:off x="3188208" y="3497098"/>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88208" y="5316856"/>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58459" y="3061815"/>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88208" y="4406977"/>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38585" y="3872583"/>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58459" y="478436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23197" y="3936010"/>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38585" y="575576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97572" y="349709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197572" y="531685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97572" y="4406977"/>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67823" y="3151765"/>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47949" y="3962533"/>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267823" y="487431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247949" y="584571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45070" y="4845889"/>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9" idx="7"/>
            <a:endCxn id="11" idx="2"/>
          </p:cNvCxnSpPr>
          <p:nvPr/>
        </p:nvCxnSpPr>
        <p:spPr>
          <a:xfrm flipV="1">
            <a:off x="3555038" y="3281271"/>
            <a:ext cx="703421" cy="28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6"/>
            <a:endCxn id="13" idx="1"/>
          </p:cNvCxnSpPr>
          <p:nvPr/>
        </p:nvCxnSpPr>
        <p:spPr>
          <a:xfrm>
            <a:off x="3617976" y="3716554"/>
            <a:ext cx="68354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5"/>
            <a:endCxn id="14" idx="1"/>
          </p:cNvCxnSpPr>
          <p:nvPr/>
        </p:nvCxnSpPr>
        <p:spPr>
          <a:xfrm>
            <a:off x="3555038" y="3871733"/>
            <a:ext cx="766359"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5"/>
            <a:endCxn id="16" idx="1"/>
          </p:cNvCxnSpPr>
          <p:nvPr/>
        </p:nvCxnSpPr>
        <p:spPr>
          <a:xfrm>
            <a:off x="3555038" y="3871733"/>
            <a:ext cx="74648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7"/>
            <a:endCxn id="11" idx="3"/>
          </p:cNvCxnSpPr>
          <p:nvPr/>
        </p:nvCxnSpPr>
        <p:spPr>
          <a:xfrm flipV="1">
            <a:off x="3555038" y="3436450"/>
            <a:ext cx="766359" cy="103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6"/>
            <a:endCxn id="13" idx="3"/>
          </p:cNvCxnSpPr>
          <p:nvPr/>
        </p:nvCxnSpPr>
        <p:spPr>
          <a:xfrm flipV="1">
            <a:off x="3617976" y="4247218"/>
            <a:ext cx="683547" cy="3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6"/>
            <a:endCxn id="14" idx="2"/>
          </p:cNvCxnSpPr>
          <p:nvPr/>
        </p:nvCxnSpPr>
        <p:spPr>
          <a:xfrm>
            <a:off x="3617976" y="4626433"/>
            <a:ext cx="640483"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5"/>
            <a:endCxn id="16" idx="1"/>
          </p:cNvCxnSpPr>
          <p:nvPr/>
        </p:nvCxnSpPr>
        <p:spPr>
          <a:xfrm>
            <a:off x="3555038" y="4781612"/>
            <a:ext cx="74648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7"/>
            <a:endCxn id="11" idx="3"/>
          </p:cNvCxnSpPr>
          <p:nvPr/>
        </p:nvCxnSpPr>
        <p:spPr>
          <a:xfrm flipV="1">
            <a:off x="3555038" y="3436450"/>
            <a:ext cx="766359"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13" idx="3"/>
          </p:cNvCxnSpPr>
          <p:nvPr/>
        </p:nvCxnSpPr>
        <p:spPr>
          <a:xfrm flipV="1">
            <a:off x="3617976" y="4247218"/>
            <a:ext cx="683547" cy="1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6"/>
            <a:endCxn id="14" idx="3"/>
          </p:cNvCxnSpPr>
          <p:nvPr/>
        </p:nvCxnSpPr>
        <p:spPr>
          <a:xfrm flipV="1">
            <a:off x="3617976" y="5158997"/>
            <a:ext cx="703421"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5"/>
            <a:endCxn id="16" idx="2"/>
          </p:cNvCxnSpPr>
          <p:nvPr/>
        </p:nvCxnSpPr>
        <p:spPr>
          <a:xfrm>
            <a:off x="3555038" y="5691491"/>
            <a:ext cx="683547" cy="28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7"/>
            <a:endCxn id="17" idx="1"/>
          </p:cNvCxnSpPr>
          <p:nvPr/>
        </p:nvCxnSpPr>
        <p:spPr>
          <a:xfrm>
            <a:off x="4625289" y="3126092"/>
            <a:ext cx="635221" cy="43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6"/>
            <a:endCxn id="19" idx="1"/>
          </p:cNvCxnSpPr>
          <p:nvPr/>
        </p:nvCxnSpPr>
        <p:spPr>
          <a:xfrm>
            <a:off x="4688227" y="3281271"/>
            <a:ext cx="572283" cy="118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5"/>
            <a:endCxn id="18" idx="1"/>
          </p:cNvCxnSpPr>
          <p:nvPr/>
        </p:nvCxnSpPr>
        <p:spPr>
          <a:xfrm>
            <a:off x="4625289" y="3436450"/>
            <a:ext cx="635221"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7"/>
            <a:endCxn id="17" idx="2"/>
          </p:cNvCxnSpPr>
          <p:nvPr/>
        </p:nvCxnSpPr>
        <p:spPr>
          <a:xfrm flipV="1">
            <a:off x="4605415" y="3716554"/>
            <a:ext cx="59215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9" idx="2"/>
          </p:cNvCxnSpPr>
          <p:nvPr/>
        </p:nvCxnSpPr>
        <p:spPr>
          <a:xfrm>
            <a:off x="4668353" y="4092039"/>
            <a:ext cx="529219" cy="53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5"/>
            <a:endCxn id="18" idx="1"/>
          </p:cNvCxnSpPr>
          <p:nvPr/>
        </p:nvCxnSpPr>
        <p:spPr>
          <a:xfrm>
            <a:off x="4605415" y="4247218"/>
            <a:ext cx="655095" cy="113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7"/>
            <a:endCxn id="17" idx="3"/>
          </p:cNvCxnSpPr>
          <p:nvPr/>
        </p:nvCxnSpPr>
        <p:spPr>
          <a:xfrm flipV="1">
            <a:off x="4625289" y="3871733"/>
            <a:ext cx="635221"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 idx="6"/>
            <a:endCxn id="19" idx="2"/>
          </p:cNvCxnSpPr>
          <p:nvPr/>
        </p:nvCxnSpPr>
        <p:spPr>
          <a:xfrm flipV="1">
            <a:off x="4688227" y="4626433"/>
            <a:ext cx="509345"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5"/>
            <a:endCxn id="18" idx="2"/>
          </p:cNvCxnSpPr>
          <p:nvPr/>
        </p:nvCxnSpPr>
        <p:spPr>
          <a:xfrm>
            <a:off x="4625289" y="5158997"/>
            <a:ext cx="572283"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7"/>
            <a:endCxn id="17" idx="3"/>
          </p:cNvCxnSpPr>
          <p:nvPr/>
        </p:nvCxnSpPr>
        <p:spPr>
          <a:xfrm flipV="1">
            <a:off x="4605415" y="3871733"/>
            <a:ext cx="65509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6"/>
            <a:endCxn id="19" idx="3"/>
          </p:cNvCxnSpPr>
          <p:nvPr/>
        </p:nvCxnSpPr>
        <p:spPr>
          <a:xfrm flipV="1">
            <a:off x="4668353" y="4781612"/>
            <a:ext cx="592157" cy="119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6" idx="5"/>
            <a:endCxn id="18" idx="3"/>
          </p:cNvCxnSpPr>
          <p:nvPr/>
        </p:nvCxnSpPr>
        <p:spPr>
          <a:xfrm flipV="1">
            <a:off x="4605415" y="5691491"/>
            <a:ext cx="655095"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7"/>
            <a:endCxn id="20" idx="2"/>
          </p:cNvCxnSpPr>
          <p:nvPr/>
        </p:nvCxnSpPr>
        <p:spPr>
          <a:xfrm flipV="1">
            <a:off x="5564402" y="3371221"/>
            <a:ext cx="703421" cy="19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7" idx="6"/>
            <a:endCxn id="21" idx="1"/>
          </p:cNvCxnSpPr>
          <p:nvPr/>
        </p:nvCxnSpPr>
        <p:spPr>
          <a:xfrm>
            <a:off x="5627340" y="3716554"/>
            <a:ext cx="683547" cy="31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7" idx="6"/>
            <a:endCxn id="22" idx="1"/>
          </p:cNvCxnSpPr>
          <p:nvPr/>
        </p:nvCxnSpPr>
        <p:spPr>
          <a:xfrm>
            <a:off x="5627340" y="3716554"/>
            <a:ext cx="703421" cy="122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5"/>
            <a:endCxn id="23" idx="1"/>
          </p:cNvCxnSpPr>
          <p:nvPr/>
        </p:nvCxnSpPr>
        <p:spPr>
          <a:xfrm>
            <a:off x="5564402" y="3871733"/>
            <a:ext cx="746485" cy="203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9" idx="7"/>
            <a:endCxn id="20" idx="3"/>
          </p:cNvCxnSpPr>
          <p:nvPr/>
        </p:nvCxnSpPr>
        <p:spPr>
          <a:xfrm flipV="1">
            <a:off x="5564402" y="3526400"/>
            <a:ext cx="766359" cy="94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9" idx="6"/>
            <a:endCxn id="21" idx="2"/>
          </p:cNvCxnSpPr>
          <p:nvPr/>
        </p:nvCxnSpPr>
        <p:spPr>
          <a:xfrm flipV="1">
            <a:off x="5627340" y="4181989"/>
            <a:ext cx="620609" cy="44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9" idx="6"/>
            <a:endCxn id="22" idx="2"/>
          </p:cNvCxnSpPr>
          <p:nvPr/>
        </p:nvCxnSpPr>
        <p:spPr>
          <a:xfrm>
            <a:off x="5627340" y="4626433"/>
            <a:ext cx="640483" cy="46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9" idx="5"/>
            <a:endCxn id="23" idx="2"/>
          </p:cNvCxnSpPr>
          <p:nvPr/>
        </p:nvCxnSpPr>
        <p:spPr>
          <a:xfrm>
            <a:off x="5564402" y="4781612"/>
            <a:ext cx="683547" cy="12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8" idx="7"/>
            <a:endCxn id="20" idx="3"/>
          </p:cNvCxnSpPr>
          <p:nvPr/>
        </p:nvCxnSpPr>
        <p:spPr>
          <a:xfrm flipV="1">
            <a:off x="5564402" y="3526400"/>
            <a:ext cx="766359" cy="185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6"/>
            <a:endCxn id="21" idx="3"/>
          </p:cNvCxnSpPr>
          <p:nvPr/>
        </p:nvCxnSpPr>
        <p:spPr>
          <a:xfrm flipV="1">
            <a:off x="5627340" y="4337168"/>
            <a:ext cx="683547" cy="11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5"/>
            <a:endCxn id="23" idx="3"/>
          </p:cNvCxnSpPr>
          <p:nvPr/>
        </p:nvCxnSpPr>
        <p:spPr>
          <a:xfrm>
            <a:off x="5564402" y="5691491"/>
            <a:ext cx="746485" cy="52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6"/>
            <a:endCxn id="22" idx="3"/>
          </p:cNvCxnSpPr>
          <p:nvPr/>
        </p:nvCxnSpPr>
        <p:spPr>
          <a:xfrm flipV="1">
            <a:off x="5627340" y="5248947"/>
            <a:ext cx="703421" cy="28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6"/>
            <a:endCxn id="15" idx="1"/>
          </p:cNvCxnSpPr>
          <p:nvPr/>
        </p:nvCxnSpPr>
        <p:spPr>
          <a:xfrm>
            <a:off x="6697591" y="3371221"/>
            <a:ext cx="688544" cy="6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0" idx="5"/>
            <a:endCxn id="24" idx="1"/>
          </p:cNvCxnSpPr>
          <p:nvPr/>
        </p:nvCxnSpPr>
        <p:spPr>
          <a:xfrm>
            <a:off x="6634653" y="3526400"/>
            <a:ext cx="773355" cy="138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1" idx="6"/>
            <a:endCxn id="15" idx="2"/>
          </p:cNvCxnSpPr>
          <p:nvPr/>
        </p:nvCxnSpPr>
        <p:spPr>
          <a:xfrm flipV="1">
            <a:off x="6677717" y="4155466"/>
            <a:ext cx="645480" cy="2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1" idx="5"/>
            <a:endCxn id="24" idx="2"/>
          </p:cNvCxnSpPr>
          <p:nvPr/>
        </p:nvCxnSpPr>
        <p:spPr>
          <a:xfrm>
            <a:off x="6614779" y="4337168"/>
            <a:ext cx="730291" cy="72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2" idx="7"/>
            <a:endCxn id="15" idx="2"/>
          </p:cNvCxnSpPr>
          <p:nvPr/>
        </p:nvCxnSpPr>
        <p:spPr>
          <a:xfrm flipV="1">
            <a:off x="6634653" y="4155466"/>
            <a:ext cx="688544" cy="78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6"/>
          </p:cNvCxnSpPr>
          <p:nvPr/>
        </p:nvCxnSpPr>
        <p:spPr>
          <a:xfrm>
            <a:off x="6697591" y="5093768"/>
            <a:ext cx="58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3" idx="7"/>
            <a:endCxn id="15" idx="3"/>
          </p:cNvCxnSpPr>
          <p:nvPr/>
        </p:nvCxnSpPr>
        <p:spPr>
          <a:xfrm flipV="1">
            <a:off x="6614779" y="4310645"/>
            <a:ext cx="771356" cy="15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3" idx="6"/>
            <a:endCxn id="24" idx="3"/>
          </p:cNvCxnSpPr>
          <p:nvPr/>
        </p:nvCxnSpPr>
        <p:spPr>
          <a:xfrm flipV="1">
            <a:off x="6677717" y="5220524"/>
            <a:ext cx="730291" cy="84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6"/>
          </p:cNvCxnSpPr>
          <p:nvPr/>
        </p:nvCxnSpPr>
        <p:spPr>
          <a:xfrm>
            <a:off x="7752965" y="4155466"/>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66657" y="5054373"/>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202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Build a 3-level neural network from scratch</a:t>
            </a:r>
          </a:p>
        </p:txBody>
      </p:sp>
      <mc:AlternateContent xmlns:mc="http://schemas.openxmlformats.org/markup-compatibility/2006" xmlns:a14="http://schemas.microsoft.com/office/drawing/2010/main">
        <mc:Choice Requires="a14">
          <p:sp>
            <p:nvSpPr>
              <p:cNvPr id="6" name="Rectangle 5"/>
              <p:cNvSpPr/>
              <p:nvPr/>
            </p:nvSpPr>
            <p:spPr>
              <a:xfrm>
                <a:off x="838200" y="2136339"/>
                <a:ext cx="10515600" cy="2677656"/>
              </a:xfrm>
              <a:prstGeom prst="rect">
                <a:avLst/>
              </a:prstGeom>
            </p:spPr>
            <p:txBody>
              <a:bodyPr wrap="square">
                <a:spAutoFit/>
              </a:bodyPr>
              <a:lstStyle/>
              <a:p>
                <a:r>
                  <a:rPr lang="en-US" sz="2400" dirty="0"/>
                  <a:t> 3 levels: Input level, hidden level, output level</a:t>
                </a:r>
              </a:p>
              <a:p>
                <a:pPr lvl="1"/>
                <a:r>
                  <a:rPr lang="en-US" sz="2400" dirty="0"/>
                  <a:t>Other assumptions: fully connected between layers, all neurons use sigmoid (</a:t>
                </a:r>
                <a14:m>
                  <m:oMath xmlns:m="http://schemas.openxmlformats.org/officeDocument/2006/math">
                    <m:r>
                      <m:rPr>
                        <m:sty m:val="p"/>
                      </m:rPr>
                      <a:rPr lang="el-GR" sz="2400" i="1">
                        <a:latin typeface="Cambria Math" panose="02040503050406030204" pitchFamily="18" charset="0"/>
                      </a:rPr>
                      <m:t>σ</m:t>
                    </m:r>
                    <m:r>
                      <a:rPr lang="el-GR" sz="2400" i="1">
                        <a:latin typeface="Cambria Math" panose="02040503050406030204" pitchFamily="18" charset="0"/>
                      </a:rPr>
                      <m:t> </m:t>
                    </m:r>
                  </m:oMath>
                </a14:m>
                <a:r>
                  <a:rPr lang="en-US" sz="2400" dirty="0"/>
                  <a:t>) as the activation function.</a:t>
                </a:r>
              </a:p>
              <a:p>
                <a:r>
                  <a:rPr lang="en-US" sz="2400" dirty="0"/>
                  <a:t>Notations: </a:t>
                </a:r>
              </a:p>
              <a:p>
                <a:pPr lvl="1"/>
                <a:r>
                  <a:rPr lang="en-US" sz="2400" dirty="0"/>
                  <a:t> </a:t>
                </a:r>
                <a:r>
                  <a:rPr lang="en-US" sz="2400" i="1" dirty="0"/>
                  <a:t>N0</a:t>
                </a:r>
                <a:r>
                  <a:rPr lang="en-US" sz="2400" dirty="0"/>
                  <a:t>: size of the input level. Input: </a:t>
                </a:r>
                <a14:m>
                  <m:oMath xmlns:m="http://schemas.openxmlformats.org/officeDocument/2006/math">
                    <m:r>
                      <a:rPr lang="en-US" sz="2400" i="1" dirty="0">
                        <a:latin typeface="Cambria Math" panose="02040503050406030204" pitchFamily="18" charset="0"/>
                      </a:rPr>
                      <m:t>𝐼𝑁</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𝑁</m:t>
                        </m:r>
                        <m:r>
                          <a:rPr lang="en-US" sz="2400" i="1" dirty="0">
                            <a:latin typeface="Cambria Math" panose="02040503050406030204" pitchFamily="18" charset="0"/>
                          </a:rPr>
                          <m:t>0</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𝐼𝑁</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𝐼𝑁</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𝐼𝑁</m:t>
                        </m:r>
                      </m:e>
                      <m:sub>
                        <m:r>
                          <a:rPr lang="en-US" sz="2400" i="1" dirty="0">
                            <a:latin typeface="Cambria Math" panose="02040503050406030204" pitchFamily="18" charset="0"/>
                          </a:rPr>
                          <m:t>𝑁𝑜</m:t>
                        </m:r>
                      </m:sub>
                    </m:sSub>
                    <m:r>
                      <a:rPr lang="en-US" sz="2400" i="1" dirty="0">
                        <a:latin typeface="Cambria Math" panose="02040503050406030204" pitchFamily="18" charset="0"/>
                      </a:rPr>
                      <m:t>]</m:t>
                    </m:r>
                  </m:oMath>
                </a14:m>
                <a:endParaRPr lang="en-US" sz="2400" dirty="0"/>
              </a:p>
              <a:p>
                <a:pPr lvl="1"/>
                <a:r>
                  <a:rPr lang="en-US" sz="2400" dirty="0"/>
                  <a:t> </a:t>
                </a:r>
                <a:r>
                  <a:rPr lang="en-US" sz="2400" i="1" dirty="0"/>
                  <a:t>N1</a:t>
                </a:r>
                <a:r>
                  <a:rPr lang="en-US" sz="2400" dirty="0"/>
                  <a:t>: size of the hidden layer </a:t>
                </a:r>
              </a:p>
              <a:p>
                <a:pPr lvl="1"/>
                <a:r>
                  <a:rPr lang="en-US" sz="2400" dirty="0"/>
                  <a:t> </a:t>
                </a:r>
                <a:r>
                  <a:rPr lang="en-US" sz="2400" i="1" dirty="0"/>
                  <a:t>N2</a:t>
                </a:r>
                <a:r>
                  <a:rPr lang="en-US" sz="2400" dirty="0"/>
                  <a:t>: size of the output layer. Output: OO</a:t>
                </a:r>
                <a14:m>
                  <m:oMath xmlns:m="http://schemas.openxmlformats.org/officeDocument/2006/math">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𝑁</m:t>
                        </m:r>
                        <m:r>
                          <a:rPr lang="en-US" sz="2400" i="1" dirty="0">
                            <a:latin typeface="Cambria Math" panose="02040503050406030204" pitchFamily="18" charset="0"/>
                          </a:rPr>
                          <m:t>2</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𝑂𝑈𝑇</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𝑂𝑈𝑇</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𝑂𝑈𝑇</m:t>
                        </m:r>
                      </m:e>
                      <m:sub>
                        <m:r>
                          <a:rPr lang="en-US" sz="2400" i="1" dirty="0">
                            <a:latin typeface="Cambria Math" panose="02040503050406030204" pitchFamily="18" charset="0"/>
                          </a:rPr>
                          <m:t>𝑁</m:t>
                        </m:r>
                        <m:r>
                          <a:rPr lang="en-US" sz="2400" i="1" dirty="0">
                            <a:latin typeface="Cambria Math" panose="02040503050406030204" pitchFamily="18" charset="0"/>
                          </a:rPr>
                          <m:t>2</m:t>
                        </m:r>
                      </m:sub>
                    </m:sSub>
                    <m:r>
                      <a:rPr lang="en-US" sz="2400" i="1" dirty="0">
                        <a:latin typeface="Cambria Math" panose="02040503050406030204" pitchFamily="18" charset="0"/>
                      </a:rPr>
                      <m:t>]</m:t>
                    </m:r>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838200" y="2136339"/>
                <a:ext cx="10515600" cy="2677656"/>
              </a:xfrm>
              <a:prstGeom prst="rect">
                <a:avLst/>
              </a:prstGeom>
              <a:blipFill>
                <a:blip r:embed="rId2"/>
                <a:stretch>
                  <a:fillRect l="-928" t="-1818" b="-4091"/>
                </a:stretch>
              </a:blipFill>
            </p:spPr>
            <p:txBody>
              <a:bodyPr/>
              <a:lstStyle/>
              <a:p>
                <a:r>
                  <a:rPr lang="en-US">
                    <a:noFill/>
                  </a:rPr>
                  <a:t> </a:t>
                </a:r>
              </a:p>
            </p:txBody>
          </p:sp>
        </mc:Fallback>
      </mc:AlternateContent>
    </p:spTree>
    <p:extLst>
      <p:ext uri="{BB962C8B-B14F-4D97-AF65-F5344CB8AC3E}">
        <p14:creationId xmlns:p14="http://schemas.microsoft.com/office/powerpoint/2010/main" val="103096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08383"/>
            <a:ext cx="10364451" cy="1122819"/>
          </a:xfrm>
        </p:spPr>
        <p:txBody>
          <a:bodyPr/>
          <a:lstStyle/>
          <a:p>
            <a:r>
              <a:rPr lang="en-US" dirty="0" smtClean="0"/>
              <a:t>Artificial Neural Networks</a:t>
            </a:r>
            <a:endParaRPr lang="en-US" dirty="0"/>
          </a:p>
        </p:txBody>
      </p:sp>
      <p:sp>
        <p:nvSpPr>
          <p:cNvPr id="3" name="Content Placeholder 2"/>
          <p:cNvSpPr>
            <a:spLocks noGrp="1"/>
          </p:cNvSpPr>
          <p:nvPr>
            <p:ph sz="quarter" idx="4294967295"/>
          </p:nvPr>
        </p:nvSpPr>
        <p:spPr>
          <a:xfrm>
            <a:off x="913774" y="2023608"/>
            <a:ext cx="10363826" cy="4224792"/>
          </a:xfrm>
        </p:spPr>
        <p:txBody>
          <a:bodyPr>
            <a:normAutofit/>
          </a:bodyPr>
          <a:lstStyle/>
          <a:p>
            <a:pPr>
              <a:lnSpc>
                <a:spcPct val="90000"/>
              </a:lnSpc>
            </a:pPr>
            <a:r>
              <a:rPr lang="en-US" dirty="0" smtClean="0"/>
              <a:t>Learn to build neural network from scratch.</a:t>
            </a:r>
          </a:p>
          <a:p>
            <a:pPr lvl="1">
              <a:lnSpc>
                <a:spcPct val="90000"/>
              </a:lnSpc>
            </a:pPr>
            <a:r>
              <a:rPr lang="en-US" dirty="0" smtClean="0"/>
              <a:t>Focus on multi-level feedforward neural networks (multi-level </a:t>
            </a:r>
            <a:r>
              <a:rPr lang="en-US" dirty="0" err="1" smtClean="0"/>
              <a:t>perceptrons</a:t>
            </a:r>
            <a:r>
              <a:rPr lang="en-US" dirty="0" smtClean="0"/>
              <a:t>)</a:t>
            </a:r>
          </a:p>
          <a:p>
            <a:pPr>
              <a:lnSpc>
                <a:spcPct val="90000"/>
              </a:lnSpc>
            </a:pPr>
            <a:r>
              <a:rPr lang="en-US" dirty="0" smtClean="0"/>
              <a:t>Training large neural networks is one of the most important workload in large scale parallel and distributed systems</a:t>
            </a:r>
          </a:p>
          <a:p>
            <a:pPr lvl="1">
              <a:lnSpc>
                <a:spcPct val="90000"/>
              </a:lnSpc>
            </a:pPr>
            <a:r>
              <a:rPr lang="en-US" dirty="0" smtClean="0"/>
              <a:t>Programming assignments throughout the semester will </a:t>
            </a:r>
            <a:r>
              <a:rPr lang="en-US" altLang="zh-CN" dirty="0" smtClean="0"/>
              <a:t>use this.</a:t>
            </a:r>
            <a:endParaRPr lang="en-US" dirty="0" smtClean="0"/>
          </a:p>
        </p:txBody>
      </p:sp>
    </p:spTree>
    <p:extLst>
      <p:ext uri="{BB962C8B-B14F-4D97-AF65-F5344CB8AC3E}">
        <p14:creationId xmlns:p14="http://schemas.microsoft.com/office/powerpoint/2010/main" val="1238325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3-level neural network from scratch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594360" y="1566408"/>
                <a:ext cx="11292840" cy="4816104"/>
              </a:xfrm>
            </p:spPr>
            <p:txBody>
              <a:bodyPr>
                <a:normAutofit/>
              </a:bodyPr>
              <a:lstStyle/>
              <a:p>
                <a:r>
                  <a:rPr lang="en-US" sz="2000" dirty="0" smtClean="0"/>
                  <a:t>Notations: </a:t>
                </a:r>
              </a:p>
              <a:p>
                <a:pPr lvl="1"/>
                <a:r>
                  <a:rPr lang="en-US" sz="2000" dirty="0"/>
                  <a:t> </a:t>
                </a:r>
                <a:r>
                  <a:rPr lang="en-US" sz="2000" i="1" dirty="0" smtClean="0"/>
                  <a:t>N0, N1, N2</a:t>
                </a:r>
                <a:r>
                  <a:rPr lang="en-US" sz="2000" dirty="0" smtClean="0"/>
                  <a:t>: sizes of the input layer, hidden layer, and output layer, respectively</a:t>
                </a:r>
              </a:p>
              <a:p>
                <a:pPr lvl="1"/>
                <a:r>
                  <a:rPr lang="en-US" sz="2000" dirty="0"/>
                  <a:t> </a:t>
                </a:r>
                <a:r>
                  <a:rPr lang="en-US" sz="2000" i="1" dirty="0" smtClean="0"/>
                  <a:t>N0</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i="1" dirty="0" smtClean="0"/>
                  <a:t>N1 </a:t>
                </a:r>
                <a:r>
                  <a:rPr lang="en-US" sz="2000" dirty="0" smtClean="0"/>
                  <a:t>weights from input layer to hidden layer.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r>
                          <a:rPr lang="en-US" sz="2000" b="0" i="1" smtClean="0">
                            <a:latin typeface="Cambria Math" panose="02040503050406030204" pitchFamily="18" charset="0"/>
                          </a:rPr>
                          <m:t>0</m:t>
                        </m:r>
                      </m:e>
                      <m:sub>
                        <m:r>
                          <a:rPr lang="en-US" sz="2000" b="0" i="1" smtClean="0">
                            <a:latin typeface="Cambria Math" panose="02040503050406030204" pitchFamily="18" charset="0"/>
                          </a:rPr>
                          <m:t>𝑖𝑗</m:t>
                        </m:r>
                      </m:sub>
                    </m:sSub>
                    <m:r>
                      <a:rPr lang="en-US" sz="2000" b="0" i="0" smtClean="0">
                        <a:latin typeface="Cambria Math" panose="02040503050406030204" pitchFamily="18" charset="0"/>
                      </a:rPr>
                      <m:t>:</m:t>
                    </m:r>
                  </m:oMath>
                </a14:m>
                <a:r>
                  <a:rPr lang="en-US" sz="2000" dirty="0" smtClean="0"/>
                  <a:t> the weight from input unit </a:t>
                </a:r>
                <a:r>
                  <a:rPr lang="en-US" sz="2000" dirty="0" err="1" smtClean="0"/>
                  <a:t>i</a:t>
                </a:r>
                <a:r>
                  <a:rPr lang="en-US" sz="2000" dirty="0" smtClean="0"/>
                  <a:t> to hidden unit j. </a:t>
                </a:r>
                <a:r>
                  <a:rPr lang="en-US" sz="2000" i="1" dirty="0" smtClean="0"/>
                  <a:t>B0[N1]</a:t>
                </a:r>
                <a:r>
                  <a:rPr lang="en-US" sz="2000" dirty="0" smtClean="0"/>
                  <a:t> biases. </a:t>
                </a:r>
                <a:r>
                  <a:rPr lang="en-US" sz="2000" i="1" dirty="0" smtClean="0"/>
                  <a:t>B0</a:t>
                </a:r>
                <a14:m>
                  <m:oMath xmlns:m="http://schemas.openxmlformats.org/officeDocument/2006/math">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𝑁</m:t>
                        </m:r>
                        <m:r>
                          <a:rPr lang="en-US" sz="2000" b="0" i="1" dirty="0" smtClean="0">
                            <a:latin typeface="Cambria Math" panose="02040503050406030204" pitchFamily="18" charset="0"/>
                          </a:rPr>
                          <m:t>1</m:t>
                        </m:r>
                      </m:e>
                    </m:d>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𝐵</m:t>
                        </m:r>
                        <m:r>
                          <a:rPr lang="en-US" sz="2000" b="0" i="1" dirty="0" smtClean="0">
                            <a:latin typeface="Cambria Math" panose="02040503050406030204" pitchFamily="18" charset="0"/>
                          </a:rPr>
                          <m:t>0</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𝐵</m:t>
                        </m:r>
                        <m:r>
                          <a:rPr lang="en-US" sz="2000" b="0" i="1" dirty="0" smtClean="0">
                            <a:latin typeface="Cambria Math" panose="02040503050406030204" pitchFamily="18" charset="0"/>
                          </a:rPr>
                          <m:t>0</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𝐵</m:t>
                        </m:r>
                        <m:r>
                          <a:rPr lang="en-US" sz="2000" b="0" i="1" dirty="0" smtClean="0">
                            <a:latin typeface="Cambria Math" panose="02040503050406030204" pitchFamily="18" charset="0"/>
                          </a:rPr>
                          <m:t>0</m:t>
                        </m:r>
                      </m:e>
                      <m:sub>
                        <m:r>
                          <a:rPr lang="en-US" sz="2000" i="1" dirty="0">
                            <a:latin typeface="Cambria Math" panose="02040503050406030204" pitchFamily="18" charset="0"/>
                          </a:rPr>
                          <m:t>𝑁</m:t>
                        </m:r>
                        <m:r>
                          <a:rPr lang="en-US" sz="2000" b="0" i="1" dirty="0" smtClean="0">
                            <a:latin typeface="Cambria Math" panose="02040503050406030204" pitchFamily="18" charset="0"/>
                          </a:rPr>
                          <m:t>1</m:t>
                        </m:r>
                      </m:sub>
                    </m:sSub>
                    <m:r>
                      <a:rPr lang="en-US" sz="2000" i="1" dirty="0">
                        <a:latin typeface="Cambria Math" panose="02040503050406030204" pitchFamily="18" charset="0"/>
                      </a:rPr>
                      <m:t>]</m:t>
                    </m:r>
                  </m:oMath>
                </a14:m>
                <a:endParaRPr lang="en-US" sz="2000" dirty="0"/>
              </a:p>
              <a:p>
                <a:pPr lvl="1"/>
                <a:r>
                  <a:rPr lang="en-US" sz="2000" dirty="0"/>
                  <a:t> </a:t>
                </a:r>
                <a:r>
                  <a:rPr lang="en-US" sz="2000" i="1" dirty="0"/>
                  <a:t>N</a:t>
                </a:r>
                <a:r>
                  <a:rPr lang="en-US" sz="2000" i="1" dirty="0" smtClean="0"/>
                  <a:t>1</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i="1" dirty="0"/>
                  <a:t>N</a:t>
                </a:r>
                <a:r>
                  <a:rPr lang="en-US" sz="2000" i="1" dirty="0" smtClean="0"/>
                  <a:t>2</a:t>
                </a:r>
                <a:r>
                  <a:rPr lang="en-US" sz="2000" i="1" dirty="0"/>
                  <a:t> </a:t>
                </a:r>
                <a:r>
                  <a:rPr lang="en-US" sz="2000" dirty="0"/>
                  <a:t>weights from </a:t>
                </a:r>
                <a:r>
                  <a:rPr lang="en-US" sz="2000" dirty="0" smtClean="0"/>
                  <a:t>hidden layer </a:t>
                </a:r>
                <a:r>
                  <a:rPr lang="en-US" sz="2000" dirty="0"/>
                  <a:t>to </a:t>
                </a:r>
                <a:r>
                  <a:rPr lang="en-US" sz="2000" dirty="0" smtClean="0"/>
                  <a:t>output </a:t>
                </a:r>
                <a:r>
                  <a:rPr lang="en-US" sz="2000" dirty="0"/>
                  <a:t>layer.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r>
                          <a:rPr lang="en-US" sz="2000" b="0" i="1" smtClean="0">
                            <a:latin typeface="Cambria Math" panose="02040503050406030204" pitchFamily="18" charset="0"/>
                          </a:rPr>
                          <m:t>1</m:t>
                        </m:r>
                      </m:e>
                      <m:sub>
                        <m:r>
                          <a:rPr lang="en-US" sz="2000" i="1">
                            <a:latin typeface="Cambria Math" panose="02040503050406030204" pitchFamily="18" charset="0"/>
                          </a:rPr>
                          <m:t>𝑖𝑗</m:t>
                        </m:r>
                      </m:sub>
                    </m:sSub>
                    <m:r>
                      <a:rPr lang="en-US" sz="2000">
                        <a:latin typeface="Cambria Math" panose="02040503050406030204" pitchFamily="18" charset="0"/>
                      </a:rPr>
                      <m:t>:</m:t>
                    </m:r>
                  </m:oMath>
                </a14:m>
                <a:r>
                  <a:rPr lang="en-US" sz="2000" dirty="0"/>
                  <a:t> the weight from </a:t>
                </a:r>
                <a:r>
                  <a:rPr lang="en-US" sz="2000" dirty="0" smtClean="0"/>
                  <a:t>hidden </a:t>
                </a:r>
                <a:r>
                  <a:rPr lang="en-US" sz="2000" dirty="0"/>
                  <a:t>unit </a:t>
                </a:r>
                <a:r>
                  <a:rPr lang="en-US" sz="2000" dirty="0" err="1"/>
                  <a:t>i</a:t>
                </a:r>
                <a:r>
                  <a:rPr lang="en-US" sz="2000" dirty="0"/>
                  <a:t> to </a:t>
                </a:r>
                <a:r>
                  <a:rPr lang="en-US" sz="2000" dirty="0" smtClean="0"/>
                  <a:t>output </a:t>
                </a:r>
                <a:r>
                  <a:rPr lang="en-US" sz="2000" dirty="0"/>
                  <a:t>unit j. </a:t>
                </a:r>
                <a:r>
                  <a:rPr lang="en-US" sz="2000" i="1" dirty="0" smtClean="0"/>
                  <a:t>B1[N2]</a:t>
                </a:r>
                <a:r>
                  <a:rPr lang="en-US" sz="2000" dirty="0" smtClean="0"/>
                  <a:t> </a:t>
                </a:r>
                <a:r>
                  <a:rPr lang="en-US" sz="2000" dirty="0"/>
                  <a:t>biases</a:t>
                </a:r>
                <a:r>
                  <a:rPr lang="en-US" sz="2000" dirty="0" smtClean="0"/>
                  <a:t>. </a:t>
                </a:r>
                <a:r>
                  <a:rPr lang="en-US" sz="2000" i="1" dirty="0" smtClean="0"/>
                  <a:t>B1</a:t>
                </a:r>
                <a14:m>
                  <m:oMath xmlns:m="http://schemas.openxmlformats.org/officeDocument/2006/math">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𝑁</m:t>
                        </m:r>
                        <m:r>
                          <a:rPr lang="en-US" sz="2000" b="0" i="1" dirty="0" smtClean="0">
                            <a:latin typeface="Cambria Math" panose="02040503050406030204" pitchFamily="18" charset="0"/>
                          </a:rPr>
                          <m:t>2</m:t>
                        </m:r>
                      </m:e>
                    </m:d>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𝐵</m:t>
                        </m:r>
                        <m:r>
                          <a:rPr lang="en-US" sz="2000" b="0" i="1" dirty="0" smtClean="0">
                            <a:latin typeface="Cambria Math" panose="02040503050406030204" pitchFamily="18" charset="0"/>
                          </a:rPr>
                          <m:t>1</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𝐵</m:t>
                        </m:r>
                        <m:r>
                          <a:rPr lang="en-US" sz="2000" b="0" i="1" dirty="0" smtClean="0">
                            <a:latin typeface="Cambria Math" panose="02040503050406030204" pitchFamily="18" charset="0"/>
                          </a:rPr>
                          <m:t>1</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𝐵</m:t>
                        </m:r>
                        <m:r>
                          <a:rPr lang="en-US" sz="2000" b="0" i="1" dirty="0" smtClean="0">
                            <a:latin typeface="Cambria Math" panose="02040503050406030204" pitchFamily="18" charset="0"/>
                          </a:rPr>
                          <m:t>1</m:t>
                        </m:r>
                      </m:e>
                      <m:sub>
                        <m:r>
                          <a:rPr lang="en-US" sz="2000" i="1" dirty="0">
                            <a:latin typeface="Cambria Math" panose="02040503050406030204" pitchFamily="18" charset="0"/>
                          </a:rPr>
                          <m:t>𝑁</m:t>
                        </m:r>
                        <m:r>
                          <a:rPr lang="en-US" sz="2000" b="0" i="1" dirty="0" smtClean="0">
                            <a:latin typeface="Cambria Math" panose="02040503050406030204" pitchFamily="18" charset="0"/>
                          </a:rPr>
                          <m:t>2</m:t>
                        </m:r>
                      </m:sub>
                    </m:sSub>
                    <m:r>
                      <a:rPr lang="en-US" sz="2000" i="1" dirty="0">
                        <a:latin typeface="Cambria Math" panose="02040503050406030204" pitchFamily="18" charset="0"/>
                      </a:rPr>
                      <m:t>]</m:t>
                    </m:r>
                  </m:oMath>
                </a14:m>
                <a:endParaRPr lang="en-US" sz="2000" dirty="0" smtClean="0"/>
              </a:p>
              <a:p>
                <a:pPr lvl="1"/>
                <a14:m>
                  <m:oMath xmlns:m="http://schemas.openxmlformats.org/officeDocument/2006/math">
                    <m:r>
                      <a:rPr lang="en-US" sz="2000" b="0" i="1" smtClean="0">
                        <a:latin typeface="Cambria Math" panose="02040503050406030204" pitchFamily="18" charset="0"/>
                      </a:rPr>
                      <m:t>𝑊</m:t>
                    </m:r>
                    <m:r>
                      <a:rPr lang="en-US" sz="2000" b="0" i="1" smtClean="0">
                        <a:latin typeface="Cambria Math" panose="02040503050406030204" pitchFamily="18" charset="0"/>
                      </a:rPr>
                      <m:t>0</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𝑁</m:t>
                        </m:r>
                        <m:r>
                          <a:rPr lang="en-US" sz="2000" b="0" i="1" smtClean="0">
                            <a:latin typeface="Cambria Math" panose="02040503050406030204" pitchFamily="18" charset="0"/>
                          </a:rPr>
                          <m:t>0</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𝑁</m:t>
                        </m:r>
                        <m:r>
                          <a:rPr lang="en-US" sz="2000" b="0" i="1" smtClean="0">
                            <a:latin typeface="Cambria Math" panose="02040503050406030204" pitchFamily="18" charset="0"/>
                          </a:rPr>
                          <m:t>1</m:t>
                        </m:r>
                      </m:e>
                    </m:d>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r>
                                    <a:rPr lang="en-US" sz="2000" b="0" i="1" smtClean="0">
                                      <a:latin typeface="Cambria Math" panose="02040503050406030204" pitchFamily="18" charset="0"/>
                                    </a:rPr>
                                    <m:t>0</m:t>
                                  </m:r>
                                </m:e>
                                <m:sub>
                                  <m:r>
                                    <a:rPr lang="en-US" sz="2000" b="0" i="1" smtClean="0">
                                      <a:latin typeface="Cambria Math" panose="02040503050406030204" pitchFamily="18" charset="0"/>
                                    </a:rPr>
                                    <m:t>1, 1</m:t>
                                  </m:r>
                                </m:sub>
                              </m:sSub>
                            </m:e>
                            <m:e>
                              <m:r>
                                <a:rPr lang="en-US" sz="2000" b="0" i="1" smtClean="0">
                                  <a:latin typeface="Cambria Math" panose="02040503050406030204" pitchFamily="18" charset="0"/>
                                </a:rPr>
                                <m:t>⋯</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r>
                                    <a:rPr lang="en-US" sz="2000" b="0" i="1" smtClean="0">
                                      <a:latin typeface="Cambria Math" panose="02040503050406030204" pitchFamily="18" charset="0"/>
                                    </a:rPr>
                                    <m:t>0</m:t>
                                  </m:r>
                                </m:e>
                                <m:sub>
                                  <m:r>
                                    <a:rPr lang="en-US" sz="2000" b="0" i="1" smtClean="0">
                                      <a:latin typeface="Cambria Math" panose="02040503050406030204" pitchFamily="18" charset="0"/>
                                    </a:rPr>
                                    <m:t>1,</m:t>
                                  </m:r>
                                  <m:r>
                                    <a:rPr lang="en-US" sz="2000" b="0" i="1" smtClean="0">
                                      <a:latin typeface="Cambria Math" panose="02040503050406030204" pitchFamily="18" charset="0"/>
                                    </a:rPr>
                                    <m:t>𝑁</m:t>
                                  </m:r>
                                  <m:r>
                                    <a:rPr lang="en-US" sz="2000" b="0" i="1" smtClean="0">
                                      <a:latin typeface="Cambria Math" panose="02040503050406030204" pitchFamily="18" charset="0"/>
                                    </a:rPr>
                                    <m:t>1</m:t>
                                  </m:r>
                                </m:sub>
                              </m:sSub>
                            </m:e>
                          </m:mr>
                          <m:mr>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r>
                                    <a:rPr lang="en-US" sz="2000" b="0" i="1" smtClean="0">
                                      <a:latin typeface="Cambria Math" panose="02040503050406030204" pitchFamily="18" charset="0"/>
                                    </a:rPr>
                                    <m:t>0</m:t>
                                  </m:r>
                                </m:e>
                                <m:sub>
                                  <m:r>
                                    <a:rPr lang="en-US" sz="2000" b="0" i="1" smtClean="0">
                                      <a:latin typeface="Cambria Math" panose="02040503050406030204" pitchFamily="18" charset="0"/>
                                    </a:rPr>
                                    <m:t>𝑁</m:t>
                                  </m:r>
                                  <m:r>
                                    <a:rPr lang="en-US" sz="2000" b="0" i="1" smtClean="0">
                                      <a:latin typeface="Cambria Math" panose="02040503050406030204" pitchFamily="18" charset="0"/>
                                    </a:rPr>
                                    <m:t>0, 1</m:t>
                                  </m:r>
                                </m:sub>
                              </m:sSub>
                            </m:e>
                            <m:e>
                              <m:r>
                                <a:rPr lang="en-US" sz="2000" b="0" i="1" smtClean="0">
                                  <a:latin typeface="Cambria Math" panose="02040503050406030204" pitchFamily="18" charset="0"/>
                                </a:rPr>
                                <m:t>⋯</m:t>
                              </m:r>
                            </m:e>
                            <m:e>
                              <m:r>
                                <a:rPr lang="en-US" sz="2000" b="0" i="1" smtClean="0">
                                  <a:latin typeface="Cambria Math" panose="02040503050406030204" pitchFamily="18" charset="0"/>
                                </a:rPr>
                                <m:t>𝑊</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m:t>
                                  </m:r>
                                </m:e>
                                <m:sub>
                                  <m:r>
                                    <a:rPr lang="en-US" sz="2000" b="0" i="1" smtClean="0">
                                      <a:latin typeface="Cambria Math" panose="02040503050406030204" pitchFamily="18" charset="0"/>
                                    </a:rPr>
                                    <m:t>𝑁</m:t>
                                  </m:r>
                                  <m:r>
                                    <a:rPr lang="en-US" sz="2000" b="0" i="1" smtClean="0">
                                      <a:latin typeface="Cambria Math" panose="02040503050406030204" pitchFamily="18" charset="0"/>
                                    </a:rPr>
                                    <m:t>0, </m:t>
                                  </m:r>
                                  <m:r>
                                    <a:rPr lang="en-US" sz="2000" b="0" i="1" smtClean="0">
                                      <a:latin typeface="Cambria Math" panose="02040503050406030204" pitchFamily="18" charset="0"/>
                                    </a:rPr>
                                    <m:t>𝑁</m:t>
                                  </m:r>
                                  <m:r>
                                    <a:rPr lang="en-US" sz="2000" b="0" i="1" smtClean="0">
                                      <a:latin typeface="Cambria Math" panose="02040503050406030204" pitchFamily="18" charset="0"/>
                                    </a:rPr>
                                    <m:t>1</m:t>
                                  </m:r>
                                </m:sub>
                              </m:sSub>
                            </m:e>
                          </m:mr>
                        </m:m>
                      </m:e>
                    </m:d>
                  </m:oMath>
                </a14:m>
                <a:r>
                  <a:rPr lang="en-US" sz="2000" dirty="0" smtClean="0"/>
                  <a:t>, </a:t>
                </a:r>
                <a14:m>
                  <m:oMath xmlns:m="http://schemas.openxmlformats.org/officeDocument/2006/math">
                    <m:r>
                      <a:rPr lang="en-US" sz="2000" i="1">
                        <a:latin typeface="Cambria Math" panose="02040503050406030204" pitchFamily="18" charset="0"/>
                      </a:rPr>
                      <m:t>𝑊</m:t>
                    </m:r>
                    <m:r>
                      <a:rPr lang="en-US" sz="2000" b="0" i="1" smtClean="0">
                        <a:latin typeface="Cambria Math" panose="02040503050406030204" pitchFamily="18" charset="0"/>
                      </a:rPr>
                      <m:t>1</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𝑁</m:t>
                        </m:r>
                        <m:r>
                          <a:rPr lang="en-US" sz="2000" b="0" i="1" smtClean="0">
                            <a:latin typeface="Cambria Math" panose="02040503050406030204" pitchFamily="18" charset="0"/>
                          </a:rPr>
                          <m:t>1</m:t>
                        </m:r>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𝑁</m:t>
                        </m:r>
                        <m:r>
                          <a:rPr lang="en-US" sz="2000" b="0" i="1" smtClean="0">
                            <a:latin typeface="Cambria Math" panose="02040503050406030204" pitchFamily="18" charset="0"/>
                          </a:rPr>
                          <m:t>2</m:t>
                        </m:r>
                      </m:e>
                    </m:d>
                    <m:r>
                      <a:rPr lang="en-US" sz="2000" i="1">
                        <a:latin typeface="Cambria Math" panose="02040503050406030204" pitchFamily="18" charset="0"/>
                      </a:rPr>
                      <m:t>= </m:t>
                    </m:r>
                    <m:d>
                      <m:dPr>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𝑊</m:t>
                                  </m:r>
                                  <m:r>
                                    <a:rPr lang="en-US" sz="2000" i="1">
                                      <a:latin typeface="Cambria Math" panose="02040503050406030204" pitchFamily="18" charset="0"/>
                                    </a:rPr>
                                    <m:t>0</m:t>
                                  </m:r>
                                </m:e>
                                <m:sub>
                                  <m:r>
                                    <a:rPr lang="en-US" sz="2000" i="1">
                                      <a:latin typeface="Cambria Math" panose="02040503050406030204" pitchFamily="18" charset="0"/>
                                    </a:rPr>
                                    <m:t>1, 1</m:t>
                                  </m:r>
                                </m:sub>
                              </m:sSub>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𝑊</m:t>
                                  </m:r>
                                  <m:r>
                                    <a:rPr lang="en-US" sz="2000" i="1">
                                      <a:latin typeface="Cambria Math" panose="02040503050406030204" pitchFamily="18" charset="0"/>
                                    </a:rPr>
                                    <m:t>0</m:t>
                                  </m:r>
                                </m:e>
                                <m:sub>
                                  <m:r>
                                    <a:rPr lang="en-US" sz="2000" i="1">
                                      <a:latin typeface="Cambria Math" panose="02040503050406030204" pitchFamily="18" charset="0"/>
                                    </a:rPr>
                                    <m:t>1,</m:t>
                                  </m:r>
                                  <m:r>
                                    <a:rPr lang="en-US" sz="2000" i="1">
                                      <a:latin typeface="Cambria Math" panose="02040503050406030204" pitchFamily="18" charset="0"/>
                                    </a:rPr>
                                    <m:t>𝑁</m:t>
                                  </m:r>
                                  <m:r>
                                    <a:rPr lang="en-US" sz="2000" b="0" i="1" smtClean="0">
                                      <a:latin typeface="Cambria Math" panose="02040503050406030204" pitchFamily="18" charset="0"/>
                                    </a:rPr>
                                    <m:t>2</m:t>
                                  </m:r>
                                </m:sub>
                              </m:sSub>
                            </m:e>
                          </m:mr>
                          <m:mr>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𝑊</m:t>
                                  </m:r>
                                  <m:r>
                                    <a:rPr lang="en-US" sz="2000" i="1">
                                      <a:latin typeface="Cambria Math" panose="02040503050406030204" pitchFamily="18" charset="0"/>
                                    </a:rPr>
                                    <m:t>0</m:t>
                                  </m:r>
                                </m:e>
                                <m:sub>
                                  <m:r>
                                    <a:rPr lang="en-US" sz="2000" i="1">
                                      <a:latin typeface="Cambria Math" panose="02040503050406030204" pitchFamily="18" charset="0"/>
                                    </a:rPr>
                                    <m:t>𝑁</m:t>
                                  </m:r>
                                  <m:r>
                                    <a:rPr lang="en-US" sz="2000" b="0" i="1" smtClean="0">
                                      <a:latin typeface="Cambria Math" panose="02040503050406030204" pitchFamily="18" charset="0"/>
                                    </a:rPr>
                                    <m:t>1</m:t>
                                  </m:r>
                                  <m:r>
                                    <a:rPr lang="en-US" sz="2000" i="1">
                                      <a:latin typeface="Cambria Math" panose="02040503050406030204" pitchFamily="18" charset="0"/>
                                    </a:rPr>
                                    <m:t>, 1</m:t>
                                  </m:r>
                                </m:sub>
                              </m:sSub>
                            </m:e>
                            <m:e>
                              <m:r>
                                <a:rPr lang="en-US" sz="2000" i="1">
                                  <a:latin typeface="Cambria Math" panose="02040503050406030204" pitchFamily="18" charset="0"/>
                                </a:rPr>
                                <m:t>⋯</m:t>
                              </m:r>
                            </m:e>
                            <m:e>
                              <m:r>
                                <a:rPr lang="en-US" sz="2000" i="1">
                                  <a:latin typeface="Cambria Math" panose="02040503050406030204" pitchFamily="18" charset="0"/>
                                </a:rPr>
                                <m:t>𝑊</m:t>
                              </m:r>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𝑁</m:t>
                                  </m:r>
                                  <m:r>
                                    <a:rPr lang="en-US" sz="2000" b="0" i="1" smtClean="0">
                                      <a:latin typeface="Cambria Math" panose="02040503050406030204" pitchFamily="18" charset="0"/>
                                    </a:rPr>
                                    <m:t>1</m:t>
                                  </m:r>
                                  <m:r>
                                    <a:rPr lang="en-US" sz="2000" i="1">
                                      <a:latin typeface="Cambria Math" panose="02040503050406030204" pitchFamily="18" charset="0"/>
                                    </a:rPr>
                                    <m:t>, </m:t>
                                  </m:r>
                                  <m:r>
                                    <a:rPr lang="en-US" sz="2000" i="1">
                                      <a:latin typeface="Cambria Math" panose="02040503050406030204" pitchFamily="18" charset="0"/>
                                    </a:rPr>
                                    <m:t>𝑁</m:t>
                                  </m:r>
                                  <m:r>
                                    <a:rPr lang="en-US" sz="2000" b="0" i="1" smtClean="0">
                                      <a:latin typeface="Cambria Math" panose="02040503050406030204" pitchFamily="18" charset="0"/>
                                    </a:rPr>
                                    <m:t>2</m:t>
                                  </m:r>
                                </m:sub>
                              </m:sSub>
                            </m:e>
                          </m:mr>
                        </m:m>
                      </m:e>
                    </m:d>
                  </m:oMath>
                </a14:m>
                <a:endParaRPr lang="en-US" sz="2000" dirty="0"/>
              </a:p>
              <a:p>
                <a:pPr lvl="1"/>
                <a:endParaRPr lang="en-US" sz="2000" dirty="0"/>
              </a:p>
              <a:p>
                <a:pPr lvl="1"/>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594360" y="1566408"/>
                <a:ext cx="11292840" cy="481610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333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3-level </a:t>
            </a:r>
            <a:r>
              <a:rPr lang="en-US" dirty="0" smtClean="0"/>
              <a:t>feedforward neural </a:t>
            </a:r>
            <a:r>
              <a:rPr lang="en-US" dirty="0"/>
              <a:t>network</a:t>
            </a:r>
          </a:p>
        </p:txBody>
      </p:sp>
      <p:sp>
        <p:nvSpPr>
          <p:cNvPr id="4" name="TextBox 3"/>
          <p:cNvSpPr txBox="1"/>
          <p:nvPr/>
        </p:nvSpPr>
        <p:spPr>
          <a:xfrm>
            <a:off x="722376" y="5606534"/>
            <a:ext cx="1167692" cy="369332"/>
          </a:xfrm>
          <a:prstGeom prst="rect">
            <a:avLst/>
          </a:prstGeom>
          <a:noFill/>
        </p:spPr>
        <p:txBody>
          <a:bodyPr wrap="none" rtlCol="0">
            <a:spAutoFit/>
          </a:bodyPr>
          <a:lstStyle/>
          <a:p>
            <a:r>
              <a:rPr lang="en-US" dirty="0" smtClean="0"/>
              <a:t>Input layer</a:t>
            </a:r>
            <a:endParaRPr lang="en-US" dirty="0"/>
          </a:p>
        </p:txBody>
      </p:sp>
      <p:sp>
        <p:nvSpPr>
          <p:cNvPr id="5" name="TextBox 4"/>
          <p:cNvSpPr txBox="1"/>
          <p:nvPr/>
        </p:nvSpPr>
        <p:spPr>
          <a:xfrm>
            <a:off x="722376" y="4233672"/>
            <a:ext cx="1385700" cy="369332"/>
          </a:xfrm>
          <a:prstGeom prst="rect">
            <a:avLst/>
          </a:prstGeom>
          <a:noFill/>
        </p:spPr>
        <p:txBody>
          <a:bodyPr wrap="none" rtlCol="0">
            <a:spAutoFit/>
          </a:bodyPr>
          <a:lstStyle/>
          <a:p>
            <a:r>
              <a:rPr lang="en-US" dirty="0" smtClean="0"/>
              <a:t>Hidden layer</a:t>
            </a:r>
            <a:endParaRPr lang="en-US" dirty="0"/>
          </a:p>
        </p:txBody>
      </p:sp>
      <p:sp>
        <p:nvSpPr>
          <p:cNvPr id="6" name="TextBox 5"/>
          <p:cNvSpPr txBox="1"/>
          <p:nvPr/>
        </p:nvSpPr>
        <p:spPr>
          <a:xfrm>
            <a:off x="767441" y="2826020"/>
            <a:ext cx="1420966" cy="369332"/>
          </a:xfrm>
          <a:prstGeom prst="rect">
            <a:avLst/>
          </a:prstGeom>
          <a:noFill/>
        </p:spPr>
        <p:txBody>
          <a:bodyPr wrap="none" rtlCol="0">
            <a:spAutoFit/>
          </a:bodyPr>
          <a:lstStyle/>
          <a:p>
            <a:r>
              <a:rPr lang="en-US" dirty="0" smtClean="0"/>
              <a:t>Output layer </a:t>
            </a:r>
            <a:endParaRPr lang="en-US" dirty="0"/>
          </a:p>
        </p:txBody>
      </p:sp>
      <p:sp>
        <p:nvSpPr>
          <p:cNvPr id="12" name="Oval 11"/>
          <p:cNvSpPr/>
          <p:nvPr/>
        </p:nvSpPr>
        <p:spPr>
          <a:xfrm>
            <a:off x="5208538"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N0</a:t>
            </a:r>
            <a:endParaRPr lang="en-US" dirty="0">
              <a:solidFill>
                <a:schemeClr val="tx1"/>
              </a:solidFill>
            </a:endParaRPr>
          </a:p>
        </p:txBody>
      </p:sp>
      <p:sp>
        <p:nvSpPr>
          <p:cNvPr id="13" name="Oval 12"/>
          <p:cNvSpPr/>
          <p:nvPr/>
        </p:nvSpPr>
        <p:spPr>
          <a:xfrm>
            <a:off x="3832418"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Oval 13"/>
          <p:cNvSpPr/>
          <p:nvPr/>
        </p:nvSpPr>
        <p:spPr>
          <a:xfrm>
            <a:off x="2810070"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p:cNvSpPr/>
          <p:nvPr/>
        </p:nvSpPr>
        <p:spPr>
          <a:xfrm>
            <a:off x="2614998"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6" name="Oval 15"/>
          <p:cNvSpPr/>
          <p:nvPr/>
        </p:nvSpPr>
        <p:spPr>
          <a:xfrm>
            <a:off x="3665912"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sp>
        <p:nvSpPr>
          <p:cNvPr id="17" name="Oval 16"/>
          <p:cNvSpPr/>
          <p:nvPr/>
        </p:nvSpPr>
        <p:spPr>
          <a:xfrm>
            <a:off x="5474021"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N1</a:t>
            </a:r>
            <a:endParaRPr lang="en-US" dirty="0">
              <a:solidFill>
                <a:schemeClr val="bg1"/>
              </a:solidFill>
            </a:endParaRPr>
          </a:p>
        </p:txBody>
      </p:sp>
      <p:sp>
        <p:nvSpPr>
          <p:cNvPr id="18" name="Oval 17"/>
          <p:cNvSpPr/>
          <p:nvPr/>
        </p:nvSpPr>
        <p:spPr>
          <a:xfrm>
            <a:off x="4927220"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N2</a:t>
            </a:r>
            <a:endParaRPr lang="en-US" dirty="0">
              <a:solidFill>
                <a:schemeClr val="bg1"/>
              </a:solidFill>
            </a:endParaRPr>
          </a:p>
        </p:txBody>
      </p:sp>
      <p:sp>
        <p:nvSpPr>
          <p:cNvPr id="19" name="Oval 18"/>
          <p:cNvSpPr/>
          <p:nvPr/>
        </p:nvSpPr>
        <p:spPr>
          <a:xfrm>
            <a:off x="3832418"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0" name="Oval 19"/>
          <p:cNvSpPr/>
          <p:nvPr/>
        </p:nvSpPr>
        <p:spPr>
          <a:xfrm>
            <a:off x="3018895"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 name="Oval 20"/>
          <p:cNvSpPr/>
          <p:nvPr/>
        </p:nvSpPr>
        <p:spPr>
          <a:xfrm>
            <a:off x="4791456" y="4389120"/>
            <a:ext cx="135764"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90872" y="2953512"/>
            <a:ext cx="100584" cy="82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791456" y="5715000"/>
            <a:ext cx="135764" cy="762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14" idx="1"/>
            <a:endCxn id="15" idx="3"/>
          </p:cNvCxnSpPr>
          <p:nvPr/>
        </p:nvCxnSpPr>
        <p:spPr>
          <a:xfrm flipH="1" flipV="1">
            <a:off x="2710593" y="4538727"/>
            <a:ext cx="195072"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0"/>
            <a:endCxn id="16" idx="3"/>
          </p:cNvCxnSpPr>
          <p:nvPr/>
        </p:nvCxnSpPr>
        <p:spPr>
          <a:xfrm flipV="1">
            <a:off x="3136453" y="4538727"/>
            <a:ext cx="625054"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7"/>
            <a:endCxn id="17" idx="3"/>
          </p:cNvCxnSpPr>
          <p:nvPr/>
        </p:nvCxnSpPr>
        <p:spPr>
          <a:xfrm flipV="1">
            <a:off x="3367241" y="4538727"/>
            <a:ext cx="2202375"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15" idx="4"/>
          </p:cNvCxnSpPr>
          <p:nvPr/>
        </p:nvCxnSpPr>
        <p:spPr>
          <a:xfrm flipH="1" flipV="1">
            <a:off x="2941381" y="4603004"/>
            <a:ext cx="986632"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0"/>
            <a:endCxn id="16" idx="4"/>
          </p:cNvCxnSpPr>
          <p:nvPr/>
        </p:nvCxnSpPr>
        <p:spPr>
          <a:xfrm flipH="1" flipV="1">
            <a:off x="3992295" y="4603004"/>
            <a:ext cx="166506" cy="92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7"/>
            <a:endCxn id="17" idx="4"/>
          </p:cNvCxnSpPr>
          <p:nvPr/>
        </p:nvCxnSpPr>
        <p:spPr>
          <a:xfrm flipV="1">
            <a:off x="4389589" y="4603004"/>
            <a:ext cx="1410815"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1"/>
            <a:endCxn id="15" idx="5"/>
          </p:cNvCxnSpPr>
          <p:nvPr/>
        </p:nvCxnSpPr>
        <p:spPr>
          <a:xfrm flipH="1" flipV="1">
            <a:off x="3172169" y="4538727"/>
            <a:ext cx="2131964"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16" idx="5"/>
          </p:cNvCxnSpPr>
          <p:nvPr/>
        </p:nvCxnSpPr>
        <p:spPr>
          <a:xfrm flipH="1" flipV="1">
            <a:off x="4223083" y="4538727"/>
            <a:ext cx="1311838"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7"/>
            <a:endCxn id="17" idx="5"/>
          </p:cNvCxnSpPr>
          <p:nvPr/>
        </p:nvCxnSpPr>
        <p:spPr>
          <a:xfrm flipV="1">
            <a:off x="5765709" y="4538727"/>
            <a:ext cx="265483"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0" idx="3"/>
          </p:cNvCxnSpPr>
          <p:nvPr/>
        </p:nvCxnSpPr>
        <p:spPr>
          <a:xfrm flipV="1">
            <a:off x="2710593" y="3165865"/>
            <a:ext cx="403897"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0"/>
            <a:endCxn id="19" idx="3"/>
          </p:cNvCxnSpPr>
          <p:nvPr/>
        </p:nvCxnSpPr>
        <p:spPr>
          <a:xfrm flipV="1">
            <a:off x="2941381" y="3165865"/>
            <a:ext cx="986632"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7"/>
            <a:endCxn id="18" idx="3"/>
          </p:cNvCxnSpPr>
          <p:nvPr/>
        </p:nvCxnSpPr>
        <p:spPr>
          <a:xfrm flipV="1">
            <a:off x="3172169" y="3165865"/>
            <a:ext cx="1850646"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1"/>
            <a:endCxn id="20" idx="4"/>
          </p:cNvCxnSpPr>
          <p:nvPr/>
        </p:nvCxnSpPr>
        <p:spPr>
          <a:xfrm flipH="1" flipV="1">
            <a:off x="3345278" y="3230142"/>
            <a:ext cx="416229"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0"/>
            <a:endCxn id="19" idx="4"/>
          </p:cNvCxnSpPr>
          <p:nvPr/>
        </p:nvCxnSpPr>
        <p:spPr>
          <a:xfrm flipV="1">
            <a:off x="3992295" y="3230142"/>
            <a:ext cx="166506" cy="93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7"/>
            <a:endCxn id="18" idx="4"/>
          </p:cNvCxnSpPr>
          <p:nvPr/>
        </p:nvCxnSpPr>
        <p:spPr>
          <a:xfrm flipV="1">
            <a:off x="4223083" y="3230142"/>
            <a:ext cx="1030520"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7" idx="1"/>
            <a:endCxn id="20" idx="5"/>
          </p:cNvCxnSpPr>
          <p:nvPr/>
        </p:nvCxnSpPr>
        <p:spPr>
          <a:xfrm flipH="1" flipV="1">
            <a:off x="3576066" y="3165865"/>
            <a:ext cx="1993550"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0"/>
            <a:endCxn id="19" idx="5"/>
          </p:cNvCxnSpPr>
          <p:nvPr/>
        </p:nvCxnSpPr>
        <p:spPr>
          <a:xfrm flipH="1" flipV="1">
            <a:off x="4389589" y="3165865"/>
            <a:ext cx="1410815"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7" idx="7"/>
            <a:endCxn id="18" idx="5"/>
          </p:cNvCxnSpPr>
          <p:nvPr/>
        </p:nvCxnSpPr>
        <p:spPr>
          <a:xfrm flipH="1" flipV="1">
            <a:off x="5484391" y="3165865"/>
            <a:ext cx="546801"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0"/>
          </p:cNvCxnSpPr>
          <p:nvPr/>
        </p:nvCxnSpPr>
        <p:spPr>
          <a:xfrm flipV="1">
            <a:off x="3345278" y="2267712"/>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158801" y="2310753"/>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5273513" y="2310753"/>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22376" y="5969638"/>
            <a:ext cx="1353256" cy="369332"/>
          </a:xfrm>
          <a:prstGeom prst="rect">
            <a:avLst/>
          </a:prstGeom>
          <a:noFill/>
        </p:spPr>
        <p:txBody>
          <a:bodyPr wrap="none" rtlCol="0">
            <a:spAutoFit/>
          </a:bodyPr>
          <a:lstStyle/>
          <a:p>
            <a:r>
              <a:rPr lang="en-US" dirty="0" smtClean="0"/>
              <a:t>Input: IN[N0]</a:t>
            </a:r>
            <a:endParaRPr lang="en-US" dirty="0"/>
          </a:p>
        </p:txBody>
      </p:sp>
      <p:sp>
        <p:nvSpPr>
          <p:cNvPr id="65" name="TextBox 64"/>
          <p:cNvSpPr txBox="1"/>
          <p:nvPr/>
        </p:nvSpPr>
        <p:spPr>
          <a:xfrm>
            <a:off x="6949440" y="4914337"/>
            <a:ext cx="2137893" cy="369332"/>
          </a:xfrm>
          <a:prstGeom prst="rect">
            <a:avLst/>
          </a:prstGeom>
          <a:noFill/>
        </p:spPr>
        <p:txBody>
          <a:bodyPr wrap="none" rtlCol="0">
            <a:spAutoFit/>
          </a:bodyPr>
          <a:lstStyle/>
          <a:p>
            <a:r>
              <a:rPr lang="en-US" dirty="0" smtClean="0"/>
              <a:t>Weight: W0[N0][N1]</a:t>
            </a:r>
            <a:endParaRPr lang="en-US" dirty="0"/>
          </a:p>
        </p:txBody>
      </p:sp>
      <p:sp>
        <p:nvSpPr>
          <p:cNvPr id="66" name="TextBox 65"/>
          <p:cNvSpPr txBox="1"/>
          <p:nvPr/>
        </p:nvSpPr>
        <p:spPr>
          <a:xfrm>
            <a:off x="6909333" y="4169395"/>
            <a:ext cx="2786725" cy="369332"/>
          </a:xfrm>
          <a:prstGeom prst="rect">
            <a:avLst/>
          </a:prstGeom>
          <a:noFill/>
        </p:spPr>
        <p:txBody>
          <a:bodyPr wrap="none" rtlCol="0">
            <a:spAutoFit/>
          </a:bodyPr>
          <a:lstStyle/>
          <a:p>
            <a:r>
              <a:rPr lang="en-US" dirty="0" smtClean="0"/>
              <a:t>Hidden layer biases: B1[N1]</a:t>
            </a:r>
            <a:endParaRPr lang="en-US" dirty="0"/>
          </a:p>
        </p:txBody>
      </p:sp>
      <p:sp>
        <p:nvSpPr>
          <p:cNvPr id="67" name="TextBox 66"/>
          <p:cNvSpPr txBox="1"/>
          <p:nvPr/>
        </p:nvSpPr>
        <p:spPr>
          <a:xfrm>
            <a:off x="6949440" y="3370156"/>
            <a:ext cx="2137893" cy="369332"/>
          </a:xfrm>
          <a:prstGeom prst="rect">
            <a:avLst/>
          </a:prstGeom>
          <a:noFill/>
        </p:spPr>
        <p:txBody>
          <a:bodyPr wrap="none" rtlCol="0">
            <a:spAutoFit/>
          </a:bodyPr>
          <a:lstStyle/>
          <a:p>
            <a:r>
              <a:rPr lang="en-US" dirty="0" smtClean="0"/>
              <a:t>Weight: W1[N1][N2]</a:t>
            </a:r>
            <a:endParaRPr lang="en-US" dirty="0"/>
          </a:p>
        </p:txBody>
      </p:sp>
      <p:sp>
        <p:nvSpPr>
          <p:cNvPr id="68" name="TextBox 67"/>
          <p:cNvSpPr txBox="1"/>
          <p:nvPr/>
        </p:nvSpPr>
        <p:spPr>
          <a:xfrm>
            <a:off x="6909332" y="2743787"/>
            <a:ext cx="2786725" cy="369332"/>
          </a:xfrm>
          <a:prstGeom prst="rect">
            <a:avLst/>
          </a:prstGeom>
          <a:noFill/>
        </p:spPr>
        <p:txBody>
          <a:bodyPr wrap="none" rtlCol="0">
            <a:spAutoFit/>
          </a:bodyPr>
          <a:lstStyle/>
          <a:p>
            <a:r>
              <a:rPr lang="en-US" dirty="0" smtClean="0"/>
              <a:t>Hidden layer biases: B2[N2]</a:t>
            </a:r>
            <a:endParaRPr lang="en-US" dirty="0"/>
          </a:p>
        </p:txBody>
      </p:sp>
      <p:sp>
        <p:nvSpPr>
          <p:cNvPr id="69" name="TextBox 68"/>
          <p:cNvSpPr txBox="1"/>
          <p:nvPr/>
        </p:nvSpPr>
        <p:spPr>
          <a:xfrm>
            <a:off x="767441" y="2083046"/>
            <a:ext cx="1693092" cy="369332"/>
          </a:xfrm>
          <a:prstGeom prst="rect">
            <a:avLst/>
          </a:prstGeom>
          <a:noFill/>
        </p:spPr>
        <p:txBody>
          <a:bodyPr wrap="none" rtlCol="0">
            <a:spAutoFit/>
          </a:bodyPr>
          <a:lstStyle/>
          <a:p>
            <a:r>
              <a:rPr lang="en-US" dirty="0" smtClean="0"/>
              <a:t>Output: OO[N2]</a:t>
            </a:r>
            <a:endParaRPr lang="en-US" dirty="0"/>
          </a:p>
        </p:txBody>
      </p:sp>
      <p:sp>
        <p:nvSpPr>
          <p:cNvPr id="71" name="TextBox 70"/>
          <p:cNvSpPr txBox="1"/>
          <p:nvPr/>
        </p:nvSpPr>
        <p:spPr>
          <a:xfrm>
            <a:off x="715813" y="3517761"/>
            <a:ext cx="1654620" cy="646331"/>
          </a:xfrm>
          <a:prstGeom prst="rect">
            <a:avLst/>
          </a:prstGeom>
          <a:noFill/>
        </p:spPr>
        <p:txBody>
          <a:bodyPr wrap="none" rtlCol="0">
            <a:spAutoFit/>
          </a:bodyPr>
          <a:lstStyle/>
          <a:p>
            <a:r>
              <a:rPr lang="en-US" dirty="0" smtClean="0"/>
              <a:t>Hidden layer</a:t>
            </a:r>
          </a:p>
          <a:p>
            <a:r>
              <a:rPr lang="en-US" dirty="0" smtClean="0"/>
              <a:t>Output: HO[N1]</a:t>
            </a:r>
            <a:endParaRPr lang="en-US" dirty="0"/>
          </a:p>
        </p:txBody>
      </p:sp>
      <p:sp>
        <p:nvSpPr>
          <p:cNvPr id="72" name="TextBox 71"/>
          <p:cNvSpPr txBox="1"/>
          <p:nvPr/>
        </p:nvSpPr>
        <p:spPr>
          <a:xfrm>
            <a:off x="6808748" y="5704462"/>
            <a:ext cx="3505062" cy="646331"/>
          </a:xfrm>
          <a:prstGeom prst="rect">
            <a:avLst/>
          </a:prstGeom>
          <a:noFill/>
        </p:spPr>
        <p:txBody>
          <a:bodyPr wrap="none" rtlCol="0">
            <a:spAutoFit/>
          </a:bodyPr>
          <a:lstStyle/>
          <a:p>
            <a:r>
              <a:rPr lang="en-US" dirty="0" smtClean="0"/>
              <a:t>Hidden layer weighted sum: HS[N1]</a:t>
            </a:r>
          </a:p>
          <a:p>
            <a:r>
              <a:rPr lang="en-US" dirty="0" smtClean="0"/>
              <a:t>Output layer weighted sum: HS[N2]</a:t>
            </a:r>
            <a:endParaRPr lang="en-US" dirty="0"/>
          </a:p>
        </p:txBody>
      </p:sp>
    </p:spTree>
    <p:extLst>
      <p:ext uri="{BB962C8B-B14F-4D97-AF65-F5344CB8AC3E}">
        <p14:creationId xmlns:p14="http://schemas.microsoft.com/office/powerpoint/2010/main" val="247409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t>
            </a:r>
            <a:r>
              <a:rPr lang="en-US" dirty="0" err="1" smtClean="0"/>
              <a:t>propogation</a:t>
            </a:r>
            <a:r>
              <a:rPr lang="en-US" dirty="0" smtClean="0"/>
              <a:t> (compute OO and 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913774" y="1566408"/>
                <a:ext cx="10708250" cy="4224792"/>
              </a:xfrm>
            </p:spPr>
            <p:txBody>
              <a:bodyPr/>
              <a:lstStyle/>
              <a:p>
                <a:r>
                  <a:rPr lang="en-US" dirty="0" smtClean="0"/>
                  <a:t>Compute hidden </a:t>
                </a:r>
                <a:r>
                  <a:rPr lang="en-US" dirty="0"/>
                  <a:t>layer weighted </a:t>
                </a:r>
                <a:r>
                  <a:rPr lang="en-US" dirty="0" smtClean="0"/>
                  <a:t>sum: </a:t>
                </a:r>
                <a:r>
                  <a:rPr lang="en-US" i="1" dirty="0" smtClean="0"/>
                  <a:t>HS</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smtClean="0"/>
              </a:p>
              <a:p>
                <a:pPr lvl="1"/>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𝐼</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1, </m:t>
                        </m:r>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𝐼</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b="0" i="1" dirty="0" smtClean="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b="0" i="0"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𝐼</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b="0" i="1" dirty="0" smtClean="0">
                            <a:latin typeface="Cambria Math" panose="02040503050406030204" pitchFamily="18" charset="0"/>
                          </a:rPr>
                          <m:t>𝑁</m:t>
                        </m:r>
                        <m:r>
                          <a:rPr lang="en-US" b="0" i="1" dirty="0" smtClean="0">
                            <a:latin typeface="Cambria Math" panose="02040503050406030204" pitchFamily="18" charset="0"/>
                          </a:rPr>
                          <m:t>0</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0, </m:t>
                        </m:r>
                        <m:r>
                          <a:rPr lang="en-US" i="1" dirty="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𝐵</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𝑖</m:t>
                        </m:r>
                      </m:sub>
                    </m:sSub>
                  </m:oMath>
                </a14:m>
                <a:endParaRPr lang="en-US" dirty="0" smtClean="0"/>
              </a:p>
              <a:p>
                <a:pPr lvl="1"/>
                <a:r>
                  <a:rPr lang="en-US" dirty="0"/>
                  <a:t> </a:t>
                </a:r>
                <a:r>
                  <a:rPr lang="en-US" dirty="0" smtClean="0"/>
                  <a:t>In matrix form: </a:t>
                </a:r>
                <a14:m>
                  <m:oMath xmlns:m="http://schemas.openxmlformats.org/officeDocument/2006/math">
                    <m:r>
                      <a:rPr lang="en-US" b="0" i="1" smtClean="0">
                        <a:latin typeface="Cambria Math" panose="02040503050406030204" pitchFamily="18" charset="0"/>
                      </a:rPr>
                      <m:t>𝐻𝑆</m:t>
                    </m:r>
                    <m:r>
                      <a:rPr lang="en-US" b="0" i="1" smtClean="0">
                        <a:latin typeface="Cambria Math" panose="02040503050406030204" pitchFamily="18" charset="0"/>
                      </a:rPr>
                      <m:t>=</m:t>
                    </m:r>
                    <m:r>
                      <a:rPr lang="en-US" b="0" i="1" smtClean="0">
                        <a:latin typeface="Cambria Math" panose="02040503050406030204" pitchFamily="18" charset="0"/>
                      </a:rPr>
                      <m:t>𝐼𝑁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1</m:t>
                    </m:r>
                  </m:oMath>
                </a14:m>
                <a:endParaRPr lang="en-US" dirty="0" smtClean="0"/>
              </a:p>
              <a:p>
                <a:r>
                  <a:rPr lang="en-US" dirty="0" smtClean="0"/>
                  <a:t>Compute hidden </a:t>
                </a:r>
                <a14:m>
                  <m:oMath xmlns:m="http://schemas.openxmlformats.org/officeDocument/2006/math">
                    <m:sSub>
                      <m:sSubPr>
                        <m:ctrlPr>
                          <a:rPr lang="en-US" i="1" dirty="0">
                            <a:latin typeface="Cambria Math" panose="02040503050406030204" pitchFamily="18" charset="0"/>
                          </a:rPr>
                        </m:ctrlPr>
                      </m:sSubPr>
                      <m:e>
                        <m:r>
                          <m:rPr>
                            <m:nor/>
                          </m:rPr>
                          <a:rPr lang="en-US" dirty="0"/>
                          <m:t>layer</m:t>
                        </m:r>
                        <m:r>
                          <m:rPr>
                            <m:nor/>
                          </m:rPr>
                          <a:rPr lang="en-US" dirty="0"/>
                          <m:t> </m:t>
                        </m:r>
                        <m:r>
                          <m:rPr>
                            <m:nor/>
                          </m:rPr>
                          <a:rPr lang="en-US" dirty="0"/>
                          <m:t>output</m:t>
                        </m:r>
                        <m:r>
                          <m:rPr>
                            <m:nor/>
                          </m:rPr>
                          <a:rPr lang="en-US" dirty="0"/>
                          <m:t>: </m:t>
                        </m:r>
                        <m:r>
                          <m:rPr>
                            <m:nor/>
                          </m:rPr>
                          <a:rPr lang="en-US" i="1" dirty="0"/>
                          <m:t>HO</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i="1" dirty="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𝐻𝑂</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smtClean="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m:rPr>
                        <m:sty m:val="p"/>
                      </m:rPr>
                      <a:rPr lang="el-GR" i="1">
                        <a:latin typeface="Cambria Math" panose="02040503050406030204" pitchFamily="18" charset="0"/>
                      </a:rPr>
                      <m:t>σ</m:t>
                    </m:r>
                  </m:oMath>
                </a14:m>
                <a:r>
                  <a:rPr lang="en-US" dirty="0" smtClean="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smtClean="0"/>
              </a:p>
              <a:p>
                <a:pPr lvl="1"/>
                <a:r>
                  <a:rPr lang="en-US" dirty="0"/>
                  <a:t> </a:t>
                </a:r>
                <a:r>
                  <a:rPr lang="en-US" dirty="0" smtClean="0"/>
                  <a:t>In matrix form: </a:t>
                </a:r>
                <a14:m>
                  <m:oMath xmlns:m="http://schemas.openxmlformats.org/officeDocument/2006/math">
                    <m:r>
                      <a:rPr lang="en-US" b="0" i="1" smtClean="0">
                        <a:latin typeface="Cambria Math" panose="02040503050406030204" pitchFamily="18" charset="0"/>
                      </a:rPr>
                      <m:t>𝐻𝑂</m:t>
                    </m:r>
                    <m:r>
                      <a:rPr lang="en-US" b="0" i="1" smtClean="0">
                        <a:latin typeface="Cambria Math" panose="02040503050406030204" pitchFamily="18" charset="0"/>
                      </a:rPr>
                      <m:t>=</m:t>
                    </m:r>
                  </m:oMath>
                </a14:m>
                <a:r>
                  <a:rPr lang="el-GR" dirty="0"/>
                  <a:t> </a:t>
                </a:r>
                <a14:m>
                  <m:oMath xmlns:m="http://schemas.openxmlformats.org/officeDocument/2006/math">
                    <m:r>
                      <m:rPr>
                        <m:sty m:val="p"/>
                      </m:rPr>
                      <a:rPr lang="el-GR" i="1">
                        <a:latin typeface="Cambria Math" panose="02040503050406030204" pitchFamily="18" charset="0"/>
                      </a:rPr>
                      <m:t>σ</m:t>
                    </m:r>
                  </m:oMath>
                </a14:m>
                <a:r>
                  <a:rPr lang="en-US" dirty="0"/>
                  <a:t>(</a:t>
                </a:r>
                <a:r>
                  <a:rPr lang="en-US" i="1" dirty="0" smtClean="0"/>
                  <a:t>HS</a:t>
                </a:r>
                <a14:m>
                  <m:oMath xmlns:m="http://schemas.openxmlformats.org/officeDocument/2006/math">
                    <m:r>
                      <a:rPr lang="en-US" i="1" dirty="0">
                        <a:latin typeface="Cambria Math" panose="02040503050406030204" pitchFamily="18" charset="0"/>
                      </a:rPr>
                      <m:t>)</m:t>
                    </m:r>
                  </m:oMath>
                </a14:m>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708250" cy="4224792"/>
              </a:xfrm>
              <a:blipFill>
                <a:blip r:embed="rId2"/>
                <a:stretch>
                  <a:fillRect l="-1024" t="-289"/>
                </a:stretch>
              </a:blipFill>
            </p:spPr>
            <p:txBody>
              <a:bodyPr/>
              <a:lstStyle/>
              <a:p>
                <a:r>
                  <a:rPr lang="en-US">
                    <a:noFill/>
                  </a:rPr>
                  <a:t> </a:t>
                </a:r>
              </a:p>
            </p:txBody>
          </p:sp>
        </mc:Fallback>
      </mc:AlternateContent>
    </p:spTree>
    <p:extLst>
      <p:ext uri="{BB962C8B-B14F-4D97-AF65-F5344CB8AC3E}">
        <p14:creationId xmlns:p14="http://schemas.microsoft.com/office/powerpoint/2010/main" val="1428625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t>
            </a:r>
            <a:r>
              <a:rPr lang="en-US" dirty="0" err="1" smtClean="0"/>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913774" y="1566408"/>
                <a:ext cx="10363826" cy="4889256"/>
              </a:xfrm>
            </p:spPr>
            <p:txBody>
              <a:bodyPr/>
              <a:lstStyle/>
              <a:p>
                <a:r>
                  <a:rPr lang="en-US" dirty="0" smtClean="0"/>
                  <a:t>From input (IN[N0]), compute output (OO[N2]) and error E.</a:t>
                </a:r>
              </a:p>
              <a:p>
                <a:r>
                  <a:rPr lang="en-US" dirty="0" smtClean="0"/>
                  <a:t>Compute output </a:t>
                </a:r>
                <a:r>
                  <a:rPr lang="en-US" dirty="0"/>
                  <a:t>layer weighted </a:t>
                </a:r>
                <a:r>
                  <a:rPr lang="en-US" dirty="0" smtClean="0"/>
                  <a:t>sum: </a:t>
                </a:r>
                <a:r>
                  <a:rPr lang="en-US" i="1" dirty="0"/>
                  <a:t>O</a:t>
                </a:r>
                <a:r>
                  <a:rPr lang="en-US" i="1" dirty="0" smtClean="0"/>
                  <a:t>S</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oMath>
                </a14:m>
                <a:endParaRPr lang="en-US" dirty="0" smtClean="0"/>
              </a:p>
              <a:p>
                <a:pPr lvl="1"/>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1, </m:t>
                        </m:r>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b="0" i="0" dirty="0"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𝐵</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2</m:t>
                        </m:r>
                      </m:e>
                      <m:sub>
                        <m:r>
                          <a:rPr lang="en-US" b="0" i="1" dirty="0" smtClean="0">
                            <a:latin typeface="Cambria Math" panose="02040503050406030204" pitchFamily="18" charset="0"/>
                            <a:ea typeface="Cambria Math" panose="02040503050406030204" pitchFamily="18" charset="0"/>
                          </a:rPr>
                          <m:t>𝑖</m:t>
                        </m:r>
                      </m:sub>
                    </m:sSub>
                  </m:oMath>
                </a14:m>
                <a:endParaRPr lang="en-US" dirty="0" smtClean="0"/>
              </a:p>
              <a:p>
                <a:pPr lvl="1"/>
                <a:r>
                  <a:rPr lang="en-US" dirty="0"/>
                  <a:t> </a:t>
                </a:r>
                <a:r>
                  <a:rPr lang="en-US" dirty="0" smtClean="0"/>
                  <a:t>In matrix form: </a:t>
                </a:r>
                <a14:m>
                  <m:oMath xmlns:m="http://schemas.openxmlformats.org/officeDocument/2006/math">
                    <m:r>
                      <a:rPr lang="en-US" b="0" i="1" smtClean="0">
                        <a:latin typeface="Cambria Math" panose="02040503050406030204" pitchFamily="18" charset="0"/>
                      </a:rPr>
                      <m:t>𝐻𝑆</m:t>
                    </m:r>
                    <m:r>
                      <a:rPr lang="en-US" b="0" i="1" smtClean="0">
                        <a:latin typeface="Cambria Math" panose="02040503050406030204" pitchFamily="18" charset="0"/>
                      </a:rPr>
                      <m:t>=</m:t>
                    </m:r>
                    <m:r>
                      <a:rPr lang="en-US" b="0" i="1" smtClean="0">
                        <a:latin typeface="Cambria Math" panose="02040503050406030204" pitchFamily="18" charset="0"/>
                      </a:rPr>
                      <m:t>𝐻𝑂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2</m:t>
                    </m:r>
                  </m:oMath>
                </a14:m>
                <a:endParaRPr lang="en-US" dirty="0" smtClean="0"/>
              </a:p>
              <a:p>
                <a:r>
                  <a:rPr lang="en-US" dirty="0" smtClean="0"/>
                  <a:t>Compute final </a:t>
                </a:r>
                <a14:m>
                  <m:oMath xmlns:m="http://schemas.openxmlformats.org/officeDocument/2006/math">
                    <m:sSub>
                      <m:sSubPr>
                        <m:ctrlPr>
                          <a:rPr lang="en-US" i="1" dirty="0">
                            <a:latin typeface="Cambria Math" panose="02040503050406030204" pitchFamily="18" charset="0"/>
                          </a:rPr>
                        </m:ctrlPr>
                      </m:sSubPr>
                      <m:e>
                        <m:r>
                          <m:rPr>
                            <m:nor/>
                          </m:rPr>
                          <a:rPr lang="en-US" dirty="0"/>
                          <m:t> </m:t>
                        </m:r>
                        <m:r>
                          <m:rPr>
                            <m:nor/>
                          </m:rPr>
                          <a:rPr lang="en-US" dirty="0"/>
                          <m:t>output</m:t>
                        </m:r>
                        <m:r>
                          <m:rPr>
                            <m:nor/>
                          </m:rPr>
                          <a:rPr lang="en-US" dirty="0"/>
                          <m:t>: </m:t>
                        </m:r>
                        <m:r>
                          <m:rPr>
                            <m:nor/>
                          </m:rPr>
                          <a:rPr lang="en-US" b="0" i="1" dirty="0" smtClean="0"/>
                          <m:t>O</m:t>
                        </m:r>
                        <m:r>
                          <m:rPr>
                            <m:nor/>
                          </m:rPr>
                          <a:rPr lang="en-US" i="1" dirty="0"/>
                          <m:t>O</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i="1" dirty="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𝑂𝑂</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smtClean="0"/>
              </a:p>
              <a:p>
                <a:pPr lvl="1"/>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m:rPr>
                        <m:sty m:val="p"/>
                      </m:rPr>
                      <a:rPr lang="el-GR" i="1">
                        <a:latin typeface="Cambria Math" panose="02040503050406030204" pitchFamily="18" charset="0"/>
                      </a:rPr>
                      <m:t>σ</m:t>
                    </m:r>
                  </m:oMath>
                </a14:m>
                <a:r>
                  <a:rPr lang="en-US" dirty="0" smtClean="0"/>
                  <a:t>(</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smtClean="0"/>
              </a:p>
              <a:p>
                <a:pPr lvl="1"/>
                <a:r>
                  <a:rPr lang="en-US" dirty="0"/>
                  <a:t> </a:t>
                </a:r>
                <a:r>
                  <a:rPr lang="en-US" dirty="0" smtClean="0"/>
                  <a:t>In matrix form: </a:t>
                </a:r>
                <a:r>
                  <a:rPr lang="en-US" i="1" dirty="0" smtClean="0"/>
                  <a:t>O</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oMath>
                </a14:m>
                <a:r>
                  <a:rPr lang="el-GR" dirty="0"/>
                  <a:t> </a:t>
                </a:r>
                <a14:m>
                  <m:oMath xmlns:m="http://schemas.openxmlformats.org/officeDocument/2006/math">
                    <m:r>
                      <m:rPr>
                        <m:sty m:val="p"/>
                      </m:rPr>
                      <a:rPr lang="el-GR" i="1">
                        <a:latin typeface="Cambria Math" panose="02040503050406030204" pitchFamily="18" charset="0"/>
                      </a:rPr>
                      <m:t>σ</m:t>
                    </m:r>
                  </m:oMath>
                </a14:m>
                <a:r>
                  <a:rPr lang="en-US" dirty="0" smtClean="0"/>
                  <a:t>(</a:t>
                </a:r>
                <a:r>
                  <a:rPr lang="en-US" i="1" dirty="0"/>
                  <a:t>O</a:t>
                </a:r>
                <a:r>
                  <a:rPr lang="en-US" i="1" dirty="0" smtClean="0"/>
                  <a:t>S</a:t>
                </a:r>
                <a14:m>
                  <m:oMath xmlns:m="http://schemas.openxmlformats.org/officeDocument/2006/math">
                    <m:r>
                      <a:rPr lang="en-US" i="1" dirty="0">
                        <a:latin typeface="Cambria Math" panose="02040503050406030204" pitchFamily="18" charset="0"/>
                      </a:rPr>
                      <m:t>)</m:t>
                    </m:r>
                  </m:oMath>
                </a14:m>
                <a:endParaRPr lang="en-US" dirty="0" smtClean="0"/>
              </a:p>
              <a:p>
                <a:r>
                  <a:rPr lang="en-US" dirty="0" smtClean="0"/>
                  <a:t>Let us use mean square error: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r>
                          <a:rPr lang="en-US" b="0" i="1" smtClean="0">
                            <a:latin typeface="Cambria Math" panose="02040503050406030204" pitchFamily="18" charset="0"/>
                          </a:rPr>
                          <m:t>2</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363826" cy="4889256"/>
              </a:xfrm>
              <a:blipFill>
                <a:blip r:embed="rId2"/>
                <a:stretch>
                  <a:fillRect l="-1059" t="-249"/>
                </a:stretch>
              </a:blipFill>
            </p:spPr>
            <p:txBody>
              <a:bodyPr/>
              <a:lstStyle/>
              <a:p>
                <a:r>
                  <a:rPr lang="en-US">
                    <a:noFill/>
                  </a:rPr>
                  <a:t> </a:t>
                </a:r>
              </a:p>
            </p:txBody>
          </p:sp>
        </mc:Fallback>
      </mc:AlternateContent>
    </p:spTree>
    <p:extLst>
      <p:ext uri="{BB962C8B-B14F-4D97-AF65-F5344CB8AC3E}">
        <p14:creationId xmlns:p14="http://schemas.microsoft.com/office/powerpoint/2010/main" val="2086602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4294967295"/>
              </p:nvPr>
            </p:nvSpPr>
            <p:spPr>
              <a:xfrm>
                <a:off x="913774" y="1566408"/>
                <a:ext cx="10363826" cy="4224792"/>
              </a:xfrm>
              <a:prstGeom prst="rect">
                <a:avLst/>
              </a:prstGeom>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𝑂𝑂</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𝑁</m:t>
                            </m:r>
                            <m:r>
                              <a:rPr lang="en-US" b="0" i="1" smtClean="0">
                                <a:latin typeface="Cambria Math" panose="02040503050406030204" pitchFamily="18" charset="0"/>
                              </a:rPr>
                              <m:t>2</m:t>
                            </m:r>
                          </m:sub>
                        </m:sSub>
                      </m:e>
                    </m:d>
                  </m:oMath>
                </a14:m>
                <a:r>
                  <a:rPr lang="en-US" dirty="0" smtClean="0"/>
                  <a:t>] </a:t>
                </a:r>
              </a:p>
              <a:p>
                <a:r>
                  <a:rPr lang="en-US" dirty="0"/>
                  <a:t> </a:t>
                </a:r>
                <a:r>
                  <a:rPr lang="en-US" dirty="0" smtClean="0"/>
                  <a:t>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𝑂𝑂</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dirty="0" smtClean="0"/>
              </a:p>
              <a:p>
                <a:r>
                  <a:rPr lang="en-US" dirty="0"/>
                  <a:t> </a:t>
                </a:r>
                <a:r>
                  <a:rPr lang="en-US" dirty="0" smtClean="0"/>
                  <a:t>This can be stored in an array </a:t>
                </a:r>
                <a:r>
                  <a:rPr lang="en-US" dirty="0" err="1" smtClean="0"/>
                  <a:t>dE_OO</a:t>
                </a:r>
                <a:r>
                  <a:rPr lang="en-US" dirty="0" smtClean="0"/>
                  <a:t>[N2];</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4294967295"/>
              </p:nvPr>
            </p:nvSpPr>
            <p:spPr>
              <a:xfrm>
                <a:off x="913774" y="1566408"/>
                <a:ext cx="10363826" cy="4224792"/>
              </a:xfrm>
              <a:prstGeom prst="rect">
                <a:avLst/>
              </a:prstGeom>
              <a:blipFill>
                <a:blip r:embed="rId2"/>
                <a:stretch>
                  <a:fillRect l="-1059" t="-144"/>
                </a:stretch>
              </a:blipFill>
            </p:spPr>
            <p:txBody>
              <a:bodyPr/>
              <a:lstStyle/>
              <a:p>
                <a:r>
                  <a:rPr lang="en-US">
                    <a:noFill/>
                  </a:rPr>
                  <a:t> </a:t>
                </a:r>
              </a:p>
            </p:txBody>
          </p:sp>
        </mc:Fallback>
      </mc:AlternateContent>
    </p:spTree>
    <p:extLst>
      <p:ext uri="{BB962C8B-B14F-4D97-AF65-F5344CB8AC3E}">
        <p14:creationId xmlns:p14="http://schemas.microsoft.com/office/powerpoint/2010/main" val="2298507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4294967295"/>
              </p:nvPr>
            </p:nvSpPr>
            <p:spPr>
              <a:xfrm>
                <a:off x="913774" y="1566408"/>
                <a:ext cx="10363826" cy="4224792"/>
              </a:xfrm>
              <a:prstGeom prst="rect">
                <a:avLst/>
              </a:prstGeom>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oMath>
                </a14:m>
                <a:r>
                  <a:rPr lang="en-US" dirty="0" smtClean="0"/>
                  <a:t> is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𝑂𝑆</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𝑁</m:t>
                                </m:r>
                                <m:r>
                                  <a:rPr lang="en-US" i="1">
                                    <a:latin typeface="Cambria Math" panose="02040503050406030204" pitchFamily="18" charset="0"/>
                                  </a:rPr>
                                  <m:t>2</m:t>
                                </m:r>
                              </m:sub>
                            </m:sSub>
                          </m:den>
                        </m:f>
                      </m:e>
                    </m:d>
                  </m:oMath>
                </a14:m>
                <a:r>
                  <a:rPr lang="en-US" dirty="0" smtClean="0"/>
                  <a:t> =  </a:t>
                </a:r>
              </a:p>
              <a:p>
                <a:pPr marL="0" indent="0">
                  <a:buNone/>
                </a:pPr>
                <a:r>
                  <a:rPr lang="en-US" dirty="0"/>
                  <a:t> </a:t>
                </a:r>
                <a:r>
                  <a:rPr lang="en-US" dirty="0" smtClean="0"/>
                  <a:t>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1</m:t>
                                </m:r>
                              </m:sub>
                            </m:sSub>
                          </m:den>
                        </m:f>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(1−</m:t>
                        </m:r>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m:t>
                        </m:r>
                        <m:r>
                          <m:rPr>
                            <m:nor/>
                          </m:rPr>
                          <a:rPr lang="en-US" dirty="0"/>
                          <m:t> </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den>
                        </m:f>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)(1−</m:t>
                        </m:r>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m:t>
                        </m:r>
                      </m:e>
                    </m:d>
                  </m:oMath>
                </a14:m>
                <a:endParaRPr lang="en-US" dirty="0" smtClean="0"/>
              </a:p>
              <a:p>
                <a:r>
                  <a:rPr lang="en-US" dirty="0"/>
                  <a:t> </a:t>
                </a:r>
                <a:r>
                  <a:rPr lang="en-US" dirty="0" smtClean="0"/>
                  <a:t>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𝑂𝑂</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𝑂𝑂</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𝑂𝑂</m:t>
                    </m:r>
                    <m:r>
                      <a:rPr lang="en-US" i="1" dirty="0" smtClean="0">
                        <a:latin typeface="Cambria Math" panose="02040503050406030204" pitchFamily="18" charset="0"/>
                      </a:rPr>
                      <m:t>)</m:t>
                    </m:r>
                  </m:oMath>
                </a14:m>
                <a:endParaRPr lang="en-US" dirty="0" smtClean="0"/>
              </a:p>
              <a:p>
                <a:r>
                  <a:rPr lang="en-US" dirty="0"/>
                  <a:t> </a:t>
                </a:r>
                <a:r>
                  <a:rPr lang="en-US" dirty="0" smtClean="0"/>
                  <a:t>This can be stored in an array </a:t>
                </a:r>
                <a:r>
                  <a:rPr lang="en-US" dirty="0" err="1" smtClean="0"/>
                  <a:t>dE_OS</a:t>
                </a:r>
                <a:r>
                  <a:rPr lang="en-US" dirty="0" smtClean="0"/>
                  <a:t>[N2];</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4294967295"/>
              </p:nvPr>
            </p:nvSpPr>
            <p:spPr>
              <a:xfrm>
                <a:off x="913774" y="1566408"/>
                <a:ext cx="10363826" cy="4224792"/>
              </a:xfrm>
              <a:prstGeom prst="rect">
                <a:avLst/>
              </a:prstGeom>
              <a:blipFill>
                <a:blip r:embed="rId2"/>
                <a:stretch>
                  <a:fillRect l="-1059" t="-144" b="-1443"/>
                </a:stretch>
              </a:blipFill>
            </p:spPr>
            <p:txBody>
              <a:bodyPr/>
              <a:lstStyle/>
              <a:p>
                <a:r>
                  <a:rPr lang="en-US">
                    <a:noFill/>
                  </a:rPr>
                  <a:t> </a:t>
                </a:r>
              </a:p>
            </p:txBody>
          </p:sp>
        </mc:Fallback>
      </mc:AlternateContent>
    </p:spTree>
    <p:extLst>
      <p:ext uri="{BB962C8B-B14F-4D97-AF65-F5344CB8AC3E}">
        <p14:creationId xmlns:p14="http://schemas.microsoft.com/office/powerpoint/2010/main" val="59555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4294967295"/>
              </p:nvPr>
            </p:nvSpPr>
            <p:spPr>
              <a:xfrm>
                <a:off x="913774" y="1566408"/>
                <a:ext cx="10363826" cy="4224792"/>
              </a:xfrm>
              <a:prstGeom prst="rect">
                <a:avLst/>
              </a:prstGeom>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2</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𝑂𝑠</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𝑂𝑠</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i="1">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𝑠</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i="1">
                                    <a:latin typeface="Cambria Math" panose="02040503050406030204" pitchFamily="18" charset="0"/>
                                  </a:rPr>
                                  <m:t>𝑁</m:t>
                                </m:r>
                                <m:r>
                                  <a:rPr lang="en-US" i="1">
                                    <a:latin typeface="Cambria Math" panose="02040503050406030204" pitchFamily="18" charset="0"/>
                                  </a:rPr>
                                  <m:t>2</m:t>
                                </m:r>
                              </m:sub>
                            </m:sSub>
                          </m:den>
                        </m:f>
                      </m:e>
                    </m:d>
                  </m:oMath>
                </a14:m>
                <a:r>
                  <a:rPr lang="en-US" dirty="0" smtClean="0"/>
                  <a:t>   </a:t>
                </a:r>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2, </m:t>
                        </m:r>
                        <m:r>
                          <a:rPr lang="en-US" i="1" dirty="0">
                            <a:latin typeface="Cambria Math" panose="02040503050406030204" pitchFamily="18" charset="0"/>
                            <a:ea typeface="Cambria Math" panose="02040503050406030204" pitchFamily="18" charset="0"/>
                          </a:rPr>
                          <m:t>𝑖</m:t>
                        </m:r>
                      </m:sub>
                    </m:sSub>
                    <m:r>
                      <a:rPr lang="en-US"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𝑁</m:t>
                        </m:r>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𝑁</m:t>
                        </m:r>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𝐵</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2</m:t>
                        </m:r>
                      </m:e>
                      <m:sub>
                        <m:r>
                          <a:rPr lang="en-US" i="1" dirty="0">
                            <a:latin typeface="Cambria Math" panose="02040503050406030204" pitchFamily="18" charset="0"/>
                            <a:ea typeface="Cambria Math" panose="02040503050406030204" pitchFamily="18" charset="0"/>
                          </a:rPr>
                          <m:t>𝑖</m:t>
                        </m:r>
                      </m:sub>
                    </m:sSub>
                  </m:oMath>
                </a14:m>
                <a:endParaRPr lang="en-US" dirty="0" smtClean="0">
                  <a:ea typeface="Cambria Math" panose="02040503050406030204" pitchFamily="18" charset="0"/>
                </a:endParaRPr>
              </a:p>
              <a:p>
                <a:r>
                  <a:rPr lang="en-US" dirty="0" smtClean="0"/>
                  <a:t>Hence,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b="0" i="1" smtClean="0">
                                <a:latin typeface="Cambria Math" panose="02040503050406030204" pitchFamily="18" charset="0"/>
                              </a:rPr>
                              <m:t>𝑖</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r>
                              <a:rPr lang="en-US" i="1">
                                <a:latin typeface="Cambria Math" panose="02040503050406030204" pitchFamily="18" charset="0"/>
                              </a:rPr>
                              <m:t>2</m:t>
                            </m:r>
                          </m:e>
                          <m:sub>
                            <m:r>
                              <a:rPr lang="en-US" b="0" i="1" smtClean="0">
                                <a:latin typeface="Cambria Math" panose="02040503050406030204" pitchFamily="18" charset="0"/>
                              </a:rPr>
                              <m:t>𝑖</m:t>
                            </m:r>
                          </m:sub>
                        </m:sSub>
                      </m:den>
                    </m:f>
                    <m:r>
                      <a:rPr lang="en-US" b="0" i="1" smtClean="0">
                        <a:latin typeface="Cambria Math" panose="02040503050406030204" pitchFamily="18" charset="0"/>
                      </a:rPr>
                      <m:t>=1.</m:t>
                    </m:r>
                  </m:oMath>
                </a14:m>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i="1">
                                    <a:latin typeface="Cambria Math" panose="02040503050406030204" pitchFamily="18" charset="0"/>
                                  </a:rPr>
                                  <m:t>2</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den>
                        </m:f>
                      </m:e>
                    </m:d>
                    <m:r>
                      <a:rPr lang="en-US" b="0" i="1"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𝑂𝑆</m:t>
                        </m:r>
                      </m:den>
                    </m:f>
                  </m:oMath>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4294967295"/>
              </p:nvPr>
            </p:nvSpPr>
            <p:spPr>
              <a:xfrm>
                <a:off x="913774" y="1566408"/>
                <a:ext cx="10363826" cy="4224792"/>
              </a:xfrm>
              <a:prstGeom prst="rect">
                <a:avLst/>
              </a:prstGeom>
              <a:blipFill>
                <a:blip r:embed="rId2"/>
                <a:stretch>
                  <a:fillRect l="-1059" t="-144"/>
                </a:stretch>
              </a:blipFill>
            </p:spPr>
            <p:txBody>
              <a:bodyPr/>
              <a:lstStyle/>
              <a:p>
                <a:r>
                  <a:rPr lang="en-US">
                    <a:noFill/>
                  </a:rPr>
                  <a:t> </a:t>
                </a:r>
              </a:p>
            </p:txBody>
          </p:sp>
        </mc:Fallback>
      </mc:AlternateContent>
    </p:spTree>
    <p:extLst>
      <p:ext uri="{BB962C8B-B14F-4D97-AF65-F5344CB8AC3E}">
        <p14:creationId xmlns:p14="http://schemas.microsoft.com/office/powerpoint/2010/main" val="894187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913774" y="1566408"/>
                <a:ext cx="7855322" cy="4224792"/>
              </a:xfrm>
            </p:spPr>
            <p:txBody>
              <a:bodyPr>
                <a:normAutofit fontScale="85000" lnSpcReduction="2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den>
                    </m:f>
                    <m:r>
                      <a:rPr lang="en-US" b="0" i="1" smtClean="0">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1,1</m:t>
                                          </m:r>
                                        </m:sub>
                                      </m:sSub>
                                    </m:den>
                                  </m:f>
                                </m:e>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i="1">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1,1</m:t>
                                      </m:r>
                                    </m:sub>
                                  </m:sSub>
                                </m:den>
                              </m:f>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
                      </m:e>
                    </m:d>
                  </m:oMath>
                </a14:m>
                <a:endParaRPr lang="en-US" dirty="0" smtClean="0"/>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2, </m:t>
                        </m:r>
                        <m:r>
                          <a:rPr lang="en-US" i="1" dirty="0">
                            <a:latin typeface="Cambria Math" panose="02040503050406030204" pitchFamily="18" charset="0"/>
                            <a:ea typeface="Cambria Math" panose="02040503050406030204" pitchFamily="18" charset="0"/>
                          </a:rPr>
                          <m:t>𝑖</m:t>
                        </m:r>
                      </m:sub>
                    </m:sSub>
                    <m:r>
                      <a:rPr lang="en-US"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𝑁</m:t>
                        </m:r>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𝑁</m:t>
                        </m:r>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𝐵</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2</m:t>
                        </m:r>
                      </m:e>
                      <m:sub>
                        <m:r>
                          <a:rPr lang="en-US" i="1" dirty="0">
                            <a:latin typeface="Cambria Math" panose="02040503050406030204" pitchFamily="18" charset="0"/>
                            <a:ea typeface="Cambria Math" panose="02040503050406030204" pitchFamily="18" charset="0"/>
                          </a:rPr>
                          <m:t>𝑖</m:t>
                        </m:r>
                      </m:sub>
                    </m:sSub>
                  </m:oMath>
                </a14:m>
                <a:endParaRPr lang="en-US" dirty="0" smtClean="0">
                  <a:ea typeface="Cambria Math" panose="02040503050406030204" pitchFamily="18" charset="0"/>
                </a:endParaRPr>
              </a:p>
              <a:p>
                <a:r>
                  <a:rPr lang="en-US" dirty="0" smtClean="0"/>
                  <a:t>Hence,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b="0" i="1" smtClean="0">
                                <a:latin typeface="Cambria Math" panose="02040503050406030204" pitchFamily="18" charset="0"/>
                              </a:rPr>
                              <m:t>𝑖</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e>
                          <m:sub>
                            <m:r>
                              <a:rPr lang="en-US" i="1">
                                <a:latin typeface="Cambria Math" panose="02040503050406030204" pitchFamily="18" charset="0"/>
                              </a:rPr>
                              <m:t>𝑖</m:t>
                            </m:r>
                          </m:sub>
                        </m:sSub>
                      </m:den>
                    </m:f>
                    <m:r>
                      <a:rPr lang="en-US" b="0" i="1" smtClean="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𝐻𝑂</m:t>
                        </m:r>
                      </m:e>
                      <m:sub>
                        <m:r>
                          <a:rPr lang="en-US" b="0" i="1" dirty="0"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913774" y="1566408"/>
                <a:ext cx="7855322" cy="4224792"/>
              </a:xfrm>
              <a:blipFill>
                <a:blip r:embed="rId2"/>
                <a:stretch>
                  <a:fillRect/>
                </a:stretch>
              </a:blipFill>
            </p:spPr>
            <p:txBody>
              <a:bodyPr/>
              <a:lstStyle/>
              <a:p>
                <a:r>
                  <a:rPr lang="en-US">
                    <a:noFill/>
                  </a:rPr>
                  <a:t> </a:t>
                </a:r>
              </a:p>
            </p:txBody>
          </p:sp>
        </mc:Fallback>
      </mc:AlternateContent>
      <p:sp>
        <p:nvSpPr>
          <p:cNvPr id="4" name="Oval 3"/>
          <p:cNvSpPr/>
          <p:nvPr/>
        </p:nvSpPr>
        <p:spPr>
          <a:xfrm>
            <a:off x="9785162" y="2553486"/>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a:t>
            </a:r>
            <a:endParaRPr lang="en-US" dirty="0">
              <a:solidFill>
                <a:schemeClr val="bg1"/>
              </a:solidFill>
            </a:endParaRPr>
          </a:p>
        </p:txBody>
      </p:sp>
      <p:cxnSp>
        <p:nvCxnSpPr>
          <p:cNvPr id="6" name="Straight Arrow Connector 5"/>
          <p:cNvCxnSpPr>
            <a:stCxn id="3" idx="3"/>
            <a:endCxn id="4" idx="3"/>
          </p:cNvCxnSpPr>
          <p:nvPr/>
        </p:nvCxnSpPr>
        <p:spPr>
          <a:xfrm flipV="1">
            <a:off x="8769096" y="2928121"/>
            <a:ext cx="1111661" cy="750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5"/>
          </p:cNvCxnSpPr>
          <p:nvPr/>
        </p:nvCxnSpPr>
        <p:spPr>
          <a:xfrm flipH="1" flipV="1">
            <a:off x="10342333" y="2928121"/>
            <a:ext cx="1142531" cy="89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10111545" y="2286000"/>
            <a:ext cx="0" cy="26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9847317" y="1877933"/>
                <a:ext cx="5906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𝑖</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9847317" y="1877933"/>
                <a:ext cx="59061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564690" y="3012064"/>
                <a:ext cx="799000"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m:t>
                          </m:r>
                          <m:r>
                            <a:rPr lang="en-US" b="0" i="1" smtClean="0">
                              <a:latin typeface="Cambria Math" panose="02040503050406030204" pitchFamily="18" charset="0"/>
                            </a:rPr>
                            <m:t>𝑖</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8564690" y="3012064"/>
                <a:ext cx="799000" cy="3815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953261" y="3012063"/>
                <a:ext cx="930960"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2,</m:t>
                          </m:r>
                          <m:r>
                            <a:rPr lang="en-US" b="0" i="1" smtClean="0">
                              <a:latin typeface="Cambria Math" panose="02040503050406030204" pitchFamily="18" charset="0"/>
                            </a:rPr>
                            <m:t>𝑖</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953261" y="3012063"/>
                <a:ext cx="930960" cy="381515"/>
              </a:xfrm>
              <a:prstGeom prst="rect">
                <a:avLst/>
              </a:prstGeom>
              <a:blipFill>
                <a:blip r:embed="rId5"/>
                <a:stretch>
                  <a:fillRect/>
                </a:stretch>
              </a:blipFill>
            </p:spPr>
            <p:txBody>
              <a:bodyPr/>
              <a:lstStyle/>
              <a:p>
                <a:r>
                  <a:rPr lang="en-US">
                    <a:noFill/>
                  </a:rPr>
                  <a:t> </a:t>
                </a:r>
              </a:p>
            </p:txBody>
          </p:sp>
        </mc:Fallback>
      </mc:AlternateContent>
      <p:sp>
        <p:nvSpPr>
          <p:cNvPr id="16" name="Oval 15"/>
          <p:cNvSpPr/>
          <p:nvPr/>
        </p:nvSpPr>
        <p:spPr>
          <a:xfrm>
            <a:off x="9785162" y="3303462"/>
            <a:ext cx="95595" cy="90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294535" y="3303462"/>
            <a:ext cx="95595" cy="90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293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4294967295"/>
              </p:nvPr>
            </p:nvSpPr>
            <p:spPr>
              <a:xfrm>
                <a:off x="913774" y="1566408"/>
                <a:ext cx="10363826" cy="4224792"/>
              </a:xfrm>
              <a:prstGeom prst="rect">
                <a:avLst/>
              </a:prstGeom>
            </p:spPr>
            <p:txBody>
              <a:bodyPr>
                <a:normAutofit fontScale="77500" lnSpcReduction="2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den>
                    </m:f>
                    <m:r>
                      <a:rPr lang="en-US" b="0" i="1" smtClean="0">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1,1</m:t>
                                          </m:r>
                                        </m:sub>
                                      </m:sSub>
                                    </m:den>
                                  </m:f>
                                </m:e>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i="1">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1,1</m:t>
                                      </m:r>
                                    </m:sub>
                                  </m:sSub>
                                </m:den>
                              </m:f>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r>
                                    <a:rPr lang="en-US" b="0" i="1" smtClean="0">
                                      <a:latin typeface="Cambria Math" panose="02040503050406030204" pitchFamily="18" charset="0"/>
                                    </a:rPr>
                                    <m:t>𝐻𝑂</m:t>
                                  </m:r>
                                </m:e>
                                <m:sub>
                                  <m:r>
                                    <a:rPr lang="en-US" b="0" i="1" smtClean="0">
                                      <a:latin typeface="Cambria Math" panose="02040503050406030204" pitchFamily="18" charset="0"/>
                                    </a:rPr>
                                    <m:t>1</m:t>
                                  </m:r>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i="1">
                                          <a:latin typeface="Cambria Math" panose="02040503050406030204" pitchFamily="18" charset="0"/>
                                        </a:rPr>
                                        <m:t>2</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b="0" i="1" smtClean="0">
                                          <a:latin typeface="Cambria Math" panose="02040503050406030204" pitchFamily="18" charset="0"/>
                                        </a:rPr>
                                        <m:t>2</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mr>
                        </m:m>
                      </m:e>
                    </m:d>
                  </m:oMath>
                </a14:m>
                <a:endParaRPr lang="en-US" dirty="0" smtClean="0"/>
              </a:p>
              <a:p>
                <a:r>
                  <a:rPr lang="en-US" dirty="0" smtClean="0"/>
                  <a:t>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𝐻𝑂</m:t>
                        </m:r>
                      </m:e>
                      <m:sup>
                        <m:r>
                          <a:rPr lang="en-US" b="0" i="1" smtClean="0">
                            <a:latin typeface="Cambria Math" panose="02040503050406030204" pitchFamily="18" charset="0"/>
                            <a:ea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4294967295"/>
              </p:nvPr>
            </p:nvSpPr>
            <p:spPr>
              <a:xfrm>
                <a:off x="913774" y="1566408"/>
                <a:ext cx="10363826" cy="4224792"/>
              </a:xfrm>
              <a:prstGeom prst="rect">
                <a:avLst/>
              </a:prstGeom>
              <a:blipFill>
                <a:blip r:embed="rId2"/>
                <a:stretch>
                  <a:fillRect l="-706" t="-2020"/>
                </a:stretch>
              </a:blipFill>
            </p:spPr>
            <p:txBody>
              <a:bodyPr/>
              <a:lstStyle/>
              <a:p>
                <a:r>
                  <a:rPr lang="en-US">
                    <a:noFill/>
                  </a:rPr>
                  <a:t> </a:t>
                </a:r>
              </a:p>
            </p:txBody>
          </p:sp>
        </mc:Fallback>
      </mc:AlternateContent>
    </p:spTree>
    <p:extLst>
      <p:ext uri="{BB962C8B-B14F-4D97-AF65-F5344CB8AC3E}">
        <p14:creationId xmlns:p14="http://schemas.microsoft.com/office/powerpoint/2010/main" val="191545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913774" y="1566408"/>
                <a:ext cx="10363826" cy="4925832"/>
              </a:xfrm>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r>
                      <a:rPr lang="en-US" b="0" i="1" smtClean="0">
                        <a:latin typeface="Cambria Math" panose="02040503050406030204" pitchFamily="18" charset="0"/>
                      </a:rPr>
                      <m:t>]</m:t>
                    </m:r>
                  </m:oMath>
                </a14:m>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𝑖</m:t>
                            </m:r>
                          </m:sub>
                        </m:sSub>
                      </m:den>
                    </m:f>
                  </m:oMath>
                </a14:m>
                <a:r>
                  <a:rPr lang="en-US" dirty="0" smtClean="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𝑖</m:t>
                            </m:r>
                          </m:sub>
                        </m:sSub>
                      </m:den>
                    </m:f>
                  </m:oMath>
                </a14:m>
                <a:r>
                  <a:rPr lang="en-US" dirty="0" smtClean="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i="1">
                                <a:latin typeface="Cambria Math" panose="02040503050406030204" pitchFamily="18" charset="0"/>
                              </a:rPr>
                              <m:t>𝑖</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i="1">
                                <a:latin typeface="Cambria Math" panose="02040503050406030204" pitchFamily="18" charset="0"/>
                              </a:rPr>
                              <m:t>𝑖</m:t>
                            </m:r>
                          </m:sub>
                        </m:sSub>
                      </m:den>
                    </m:f>
                  </m:oMath>
                </a14:m>
                <a:r>
                  <a:rPr lang="en-US" dirty="0" smtClean="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2</m:t>
                            </m:r>
                          </m:sub>
                        </m:sSub>
                      </m:den>
                    </m:f>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i="1">
                                <a:latin typeface="Cambria Math" panose="02040503050406030204" pitchFamily="18" charset="0"/>
                              </a:rPr>
                              <m:t>2</m:t>
                            </m:r>
                          </m:sub>
                        </m:sSub>
                      </m:den>
                    </m:f>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2</m:t>
                        </m:r>
                      </m:sub>
                    </m:sSub>
                  </m:oMath>
                </a14:m>
                <a:endParaRPr lang="en-US" dirty="0" smtClean="0">
                  <a:ea typeface="Cambria Math" panose="02040503050406030204" pitchFamily="18" charset="0"/>
                </a:endParaRPr>
              </a:p>
              <a:p>
                <a:endParaRPr lang="en-US" dirty="0" smtClean="0">
                  <a:ea typeface="Cambria Math" panose="02040503050406030204" pitchFamily="18" charset="0"/>
                </a:endParaRP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363826" cy="4925832"/>
              </a:xfrm>
              <a:blipFill>
                <a:blip r:embed="rId2"/>
                <a:stretch>
                  <a:fillRect l="-1059"/>
                </a:stretch>
              </a:blipFill>
            </p:spPr>
            <p:txBody>
              <a:bodyPr/>
              <a:lstStyle/>
              <a:p>
                <a:r>
                  <a:rPr lang="en-US">
                    <a:noFill/>
                  </a:rPr>
                  <a:t> </a:t>
                </a:r>
              </a:p>
            </p:txBody>
          </p:sp>
        </mc:Fallback>
      </mc:AlternateContent>
    </p:spTree>
    <p:extLst>
      <p:ext uri="{BB962C8B-B14F-4D97-AF65-F5344CB8AC3E}">
        <p14:creationId xmlns:p14="http://schemas.microsoft.com/office/powerpoint/2010/main" val="254315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(deep) neural networks do? </a:t>
            </a:r>
            <a:endParaRPr lang="en-US" dirty="0"/>
          </a:p>
        </p:txBody>
      </p:sp>
      <p:sp>
        <p:nvSpPr>
          <p:cNvPr id="3" name="Content Placeholder 2"/>
          <p:cNvSpPr>
            <a:spLocks noGrp="1"/>
          </p:cNvSpPr>
          <p:nvPr>
            <p:ph sz="quarter" idx="4294967295"/>
          </p:nvPr>
        </p:nvSpPr>
        <p:spPr>
          <a:xfrm>
            <a:off x="861308" y="1753785"/>
            <a:ext cx="10363826" cy="1507000"/>
          </a:xfrm>
        </p:spPr>
        <p:txBody>
          <a:bodyPr>
            <a:normAutofit/>
          </a:bodyPr>
          <a:lstStyle/>
          <a:p>
            <a:r>
              <a:rPr lang="en-US" dirty="0" smtClean="0"/>
              <a:t> Learning (highly) non-linear functions. </a:t>
            </a:r>
          </a:p>
        </p:txBody>
      </p:sp>
      <p:cxnSp>
        <p:nvCxnSpPr>
          <p:cNvPr id="5" name="Straight Arrow Connector 4"/>
          <p:cNvCxnSpPr/>
          <p:nvPr/>
        </p:nvCxnSpPr>
        <p:spPr>
          <a:xfrm flipV="1">
            <a:off x="2907102" y="4844000"/>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134965" y="2885803"/>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22821" y="474048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65666" y="338815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22821" y="3388159"/>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365666" y="4740483"/>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64529" y="4900874"/>
            <a:ext cx="678391" cy="369332"/>
          </a:xfrm>
          <a:prstGeom prst="rect">
            <a:avLst/>
          </a:prstGeom>
          <a:noFill/>
        </p:spPr>
        <p:txBody>
          <a:bodyPr wrap="none" rtlCol="0">
            <a:spAutoFit/>
          </a:bodyPr>
          <a:lstStyle/>
          <a:p>
            <a:r>
              <a:rPr lang="en-US" dirty="0" smtClean="0"/>
              <a:t>(0, 0)</a:t>
            </a:r>
            <a:endParaRPr lang="en-US" dirty="0"/>
          </a:p>
        </p:txBody>
      </p:sp>
      <p:sp>
        <p:nvSpPr>
          <p:cNvPr id="16" name="TextBox 15"/>
          <p:cNvSpPr txBox="1"/>
          <p:nvPr/>
        </p:nvSpPr>
        <p:spPr>
          <a:xfrm>
            <a:off x="4593638" y="4874462"/>
            <a:ext cx="678391" cy="369332"/>
          </a:xfrm>
          <a:prstGeom prst="rect">
            <a:avLst/>
          </a:prstGeom>
          <a:noFill/>
        </p:spPr>
        <p:txBody>
          <a:bodyPr wrap="none" rtlCol="0">
            <a:spAutoFit/>
          </a:bodyPr>
          <a:lstStyle/>
          <a:p>
            <a:r>
              <a:rPr lang="en-US" dirty="0" smtClean="0"/>
              <a:t>(1, 0)</a:t>
            </a:r>
            <a:endParaRPr lang="en-US" dirty="0"/>
          </a:p>
        </p:txBody>
      </p:sp>
      <p:sp>
        <p:nvSpPr>
          <p:cNvPr id="17" name="TextBox 16"/>
          <p:cNvSpPr txBox="1"/>
          <p:nvPr/>
        </p:nvSpPr>
        <p:spPr>
          <a:xfrm>
            <a:off x="4593639" y="3548550"/>
            <a:ext cx="678391" cy="369332"/>
          </a:xfrm>
          <a:prstGeom prst="rect">
            <a:avLst/>
          </a:prstGeom>
          <a:noFill/>
        </p:spPr>
        <p:txBody>
          <a:bodyPr wrap="none" rtlCol="0">
            <a:spAutoFit/>
          </a:bodyPr>
          <a:lstStyle/>
          <a:p>
            <a:r>
              <a:rPr lang="en-US" dirty="0" smtClean="0"/>
              <a:t>(1, </a:t>
            </a:r>
            <a:r>
              <a:rPr lang="en-US" dirty="0"/>
              <a:t>1</a:t>
            </a:r>
            <a:r>
              <a:rPr lang="en-US" dirty="0" smtClean="0"/>
              <a:t>)</a:t>
            </a:r>
            <a:endParaRPr lang="en-US" dirty="0"/>
          </a:p>
        </p:txBody>
      </p:sp>
      <p:sp>
        <p:nvSpPr>
          <p:cNvPr id="18" name="TextBox 17"/>
          <p:cNvSpPr txBox="1"/>
          <p:nvPr/>
        </p:nvSpPr>
        <p:spPr>
          <a:xfrm>
            <a:off x="3130133" y="3548550"/>
            <a:ext cx="678391" cy="369332"/>
          </a:xfrm>
          <a:prstGeom prst="rect">
            <a:avLst/>
          </a:prstGeom>
          <a:noFill/>
        </p:spPr>
        <p:txBody>
          <a:bodyPr wrap="none" rtlCol="0">
            <a:spAutoFit/>
          </a:bodyPr>
          <a:lstStyle/>
          <a:p>
            <a:r>
              <a:rPr lang="en-US" dirty="0" smtClean="0"/>
              <a:t>(0, 1)</a:t>
            </a:r>
            <a:endParaRPr lang="en-US" dirty="0"/>
          </a:p>
        </p:txBody>
      </p:sp>
      <p:cxnSp>
        <p:nvCxnSpPr>
          <p:cNvPr id="20" name="Straight Connector 19"/>
          <p:cNvCxnSpPr/>
          <p:nvPr/>
        </p:nvCxnSpPr>
        <p:spPr>
          <a:xfrm>
            <a:off x="3022821" y="4093502"/>
            <a:ext cx="2092643" cy="293298"/>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683479" y="2998547"/>
            <a:ext cx="388189" cy="1916221"/>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47335" y="5059128"/>
                <a:ext cx="2474267" cy="369332"/>
              </a:xfrm>
              <a:prstGeom prst="rect">
                <a:avLst/>
              </a:prstGeom>
              <a:noFill/>
            </p:spPr>
            <p:txBody>
              <a:bodyPr wrap="none" rtlCol="0">
                <a:spAutoFit/>
              </a:bodyPr>
              <a:lstStyle/>
              <a:p>
                <a:r>
                  <a:rPr lang="en-US" dirty="0" smtClean="0"/>
                  <a:t>Logic XOR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smtClean="0"/>
                  <a:t>) operation</a:t>
                </a:r>
              </a:p>
            </p:txBody>
          </p:sp>
        </mc:Choice>
        <mc:Fallback xmlns="">
          <p:sp>
            <p:nvSpPr>
              <p:cNvPr id="23" name="TextBox 22"/>
              <p:cNvSpPr txBox="1">
                <a:spLocks noRot="1" noChangeAspect="1" noMove="1" noResize="1" noEditPoints="1" noAdjustHandles="1" noChangeArrowheads="1" noChangeShapeType="1" noTextEdit="1"/>
              </p:cNvSpPr>
              <p:nvPr/>
            </p:nvSpPr>
            <p:spPr>
              <a:xfrm>
                <a:off x="647335" y="5059128"/>
                <a:ext cx="2474267" cy="369332"/>
              </a:xfrm>
              <a:prstGeom prst="rect">
                <a:avLst/>
              </a:prstGeom>
              <a:blipFill>
                <a:blip r:embed="rId2"/>
                <a:stretch>
                  <a:fillRect l="-1970" t="-10000" r="-197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nvPr>
            </p:nvGraphicFramePr>
            <p:xfrm>
              <a:off x="647335" y="298635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2526903699"/>
                  </p:ext>
                </p:extLst>
              </p:nvPr>
            </p:nvGraphicFramePr>
            <p:xfrm>
              <a:off x="647335" y="298635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Fallback>
      </mc:AlternateContent>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197" y="2543624"/>
            <a:ext cx="3048000" cy="3048000"/>
          </a:xfrm>
          <a:prstGeom prst="rect">
            <a:avLst/>
          </a:prstGeom>
        </p:spPr>
      </p:pic>
    </p:spTree>
    <p:extLst>
      <p:ext uri="{BB962C8B-B14F-4D97-AF65-F5344CB8AC3E}">
        <p14:creationId xmlns:p14="http://schemas.microsoft.com/office/powerpoint/2010/main" val="2426974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4294967295"/>
              </p:nvPr>
            </p:nvSpPr>
            <p:spPr>
              <a:xfrm>
                <a:off x="913774" y="1566408"/>
                <a:ext cx="10363826" cy="4224792"/>
              </a:xfrm>
              <a:prstGeom prst="rect">
                <a:avLst/>
              </a:prstGeom>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r>
                      <a:rPr lang="en-US" b="0" i="1" smtClean="0">
                        <a:latin typeface="Cambria Math" panose="02040503050406030204" pitchFamily="18" charset="0"/>
                      </a:rPr>
                      <m:t>]</m:t>
                    </m:r>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𝑊</m:t>
                        </m:r>
                        <m:r>
                          <a:rPr lang="en-US" b="0" i="1" dirty="0" smtClean="0">
                            <a:latin typeface="Cambria Math" panose="02040503050406030204" pitchFamily="18" charset="0"/>
                          </a:rPr>
                          <m:t>1</m:t>
                        </m:r>
                      </m:e>
                      <m:sup>
                        <m:r>
                          <a:rPr lang="en-US" b="0" i="1" dirty="0" smtClean="0">
                            <a:latin typeface="Cambria Math" panose="02040503050406030204" pitchFamily="18" charset="0"/>
                          </a:rPr>
                          <m:t>𝑇</m:t>
                        </m:r>
                      </m:sup>
                    </m:sSup>
                  </m:oMath>
                </a14:m>
                <a:endParaRPr lang="en-US" dirty="0" smtClean="0">
                  <a:ea typeface="Cambria Math" panose="02040503050406030204" pitchFamily="18" charset="0"/>
                </a:endParaRPr>
              </a:p>
              <a:p>
                <a:endParaRPr lang="en-US" dirty="0" smtClean="0">
                  <a:ea typeface="Cambria Math" panose="02040503050406030204" pitchFamily="18" charset="0"/>
                </a:endParaRPr>
              </a:p>
              <a:p>
                <a:pPr marL="0" indent="0">
                  <a:buNone/>
                </a:pPr>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4294967295"/>
              </p:nvPr>
            </p:nvSpPr>
            <p:spPr>
              <a:xfrm>
                <a:off x="913774" y="1566408"/>
                <a:ext cx="10363826" cy="4224792"/>
              </a:xfrm>
              <a:prstGeom prst="rect">
                <a:avLst/>
              </a:prstGeom>
              <a:blipFill>
                <a:blip r:embed="rId2"/>
                <a:stretch>
                  <a:fillRect l="-1059" t="-144"/>
                </a:stretch>
              </a:blipFill>
            </p:spPr>
            <p:txBody>
              <a:bodyPr/>
              <a:lstStyle/>
              <a:p>
                <a:r>
                  <a:rPr lang="en-US">
                    <a:noFill/>
                  </a:rPr>
                  <a:t> </a:t>
                </a:r>
              </a:p>
            </p:txBody>
          </p:sp>
        </mc:Fallback>
      </mc:AlternateContent>
    </p:spTree>
    <p:extLst>
      <p:ext uri="{BB962C8B-B14F-4D97-AF65-F5344CB8AC3E}">
        <p14:creationId xmlns:p14="http://schemas.microsoft.com/office/powerpoint/2010/main" val="86651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Backward </a:t>
            </a:r>
            <a:r>
              <a:rPr lang="en-US" dirty="0" err="1"/>
              <a:t>propogation</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4294967295"/>
              </p:nvPr>
            </p:nvSpPr>
            <p:spPr>
              <a:xfrm>
                <a:off x="913774" y="1566408"/>
                <a:ext cx="10363826" cy="4224792"/>
              </a:xfrm>
              <a:prstGeom prst="rect">
                <a:avLst/>
              </a:prstGeom>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𝐻𝑂</m:t>
                        </m:r>
                      </m:den>
                    </m:f>
                  </m:oMath>
                </a14:m>
                <a:r>
                  <a:rPr lang="en-US" dirty="0" smtClean="0"/>
                  <a:t> are done</a:t>
                </a:r>
                <a:endParaRPr lang="en-US" dirty="0"/>
              </a:p>
              <a:p>
                <a:r>
                  <a:rPr lang="en-US" dirty="0" smtClean="0"/>
                  <a:t>Once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oMath>
                </a14:m>
                <a:r>
                  <a:rPr lang="en-US" dirty="0" smtClean="0">
                    <a:ea typeface="Cambria Math" panose="02040503050406030204" pitchFamily="18" charset="0"/>
                  </a:rPr>
                  <a:t> is computed, we can repeat the process for the hidden layer by replacing OO with HO, OS with HS, B2 with B1 and W2 with W1, in the differential equation. Also the input is IN[N0] and the output is HO[N1].</a:t>
                </a:r>
              </a:p>
              <a:p>
                <a:endParaRPr lang="en-US" dirty="0" smtClean="0">
                  <a:ea typeface="Cambria Math" panose="02040503050406030204" pitchFamily="18" charset="0"/>
                </a:endParaRPr>
              </a:p>
              <a:p>
                <a:pPr marL="0" indent="0">
                  <a:buNone/>
                </a:pPr>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4294967295"/>
              </p:nvPr>
            </p:nvSpPr>
            <p:spPr>
              <a:xfrm>
                <a:off x="913774" y="1566408"/>
                <a:ext cx="10363826" cy="4224792"/>
              </a:xfrm>
              <a:prstGeom prst="rect">
                <a:avLst/>
              </a:prstGeom>
              <a:blipFill>
                <a:blip r:embed="rId2"/>
                <a:stretch>
                  <a:fillRect l="-1059" t="-144"/>
                </a:stretch>
              </a:blipFill>
            </p:spPr>
            <p:txBody>
              <a:bodyPr/>
              <a:lstStyle/>
              <a:p>
                <a:r>
                  <a:rPr lang="en-US">
                    <a:noFill/>
                  </a:rPr>
                  <a:t> </a:t>
                </a:r>
              </a:p>
            </p:txBody>
          </p:sp>
        </mc:Fallback>
      </mc:AlternateContent>
    </p:spTree>
    <p:extLst>
      <p:ext uri="{BB962C8B-B14F-4D97-AF65-F5344CB8AC3E}">
        <p14:creationId xmlns:p14="http://schemas.microsoft.com/office/powerpoint/2010/main" val="1821890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913774" y="4005072"/>
                <a:ext cx="10363826" cy="2450592"/>
              </a:xfrm>
            </p:spPr>
            <p:txBody>
              <a:bodyPr/>
              <a:lstStyle/>
              <a:p>
                <a:r>
                  <a:rPr lang="en-US" dirty="0" smtClean="0"/>
                  <a:t> The output of a layer is the input of the next layer.</a:t>
                </a:r>
              </a:p>
              <a:p>
                <a:r>
                  <a:rPr lang="en-US" dirty="0" smtClean="0"/>
                  <a:t> Backward propagation uses results from forward propagation.</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𝐼𝑁</m:t>
                        </m:r>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smtClean="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𝑊</m:t>
                        </m:r>
                      </m:e>
                      <m:sup>
                        <m:r>
                          <a:rPr lang="en-US" b="0" i="1" dirty="0" smtClean="0">
                            <a:latin typeface="Cambria Math" panose="02040503050406030204" pitchFamily="18" charset="0"/>
                          </a:rPr>
                          <m:t>𝑇</m:t>
                        </m:r>
                      </m:sup>
                    </m:sSup>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𝐼𝑁</m:t>
                        </m:r>
                      </m:e>
                      <m:sup>
                        <m:r>
                          <a:rPr lang="en-US" b="0" i="1" smtClean="0">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𝐵</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𝑌</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4005072"/>
                <a:ext cx="10363826" cy="2450592"/>
              </a:xfrm>
              <a:blipFill>
                <a:blip r:embed="rId2"/>
                <a:stretch>
                  <a:fillRect l="-1059" t="-249"/>
                </a:stretch>
              </a:blipFill>
            </p:spPr>
            <p:txBody>
              <a:bodyPr/>
              <a:lstStyle/>
              <a:p>
                <a:r>
                  <a:rPr lang="en-US">
                    <a:noFill/>
                  </a:rPr>
                  <a:t> </a:t>
                </a:r>
              </a:p>
            </p:txBody>
          </p:sp>
        </mc:Fallback>
      </mc:AlternateContent>
      <p:sp>
        <p:nvSpPr>
          <p:cNvPr id="4" name="TextBox 3"/>
          <p:cNvSpPr txBox="1"/>
          <p:nvPr/>
        </p:nvSpPr>
        <p:spPr>
          <a:xfrm>
            <a:off x="2139696" y="2077685"/>
            <a:ext cx="819968" cy="461665"/>
          </a:xfrm>
          <a:prstGeom prst="rect">
            <a:avLst/>
          </a:prstGeom>
          <a:noFill/>
          <a:ln>
            <a:solidFill>
              <a:schemeClr val="tx1"/>
            </a:solidFill>
          </a:ln>
        </p:spPr>
        <p:txBody>
          <a:bodyPr wrap="none" rtlCol="0">
            <a:spAutoFit/>
          </a:bodyPr>
          <a:lstStyle/>
          <a:p>
            <a:r>
              <a:rPr lang="en-US" sz="2400" dirty="0" smtClean="0"/>
              <a:t>layer</a:t>
            </a:r>
            <a:endParaRPr lang="en-US" sz="2400" dirty="0"/>
          </a:p>
        </p:txBody>
      </p:sp>
      <p:sp>
        <p:nvSpPr>
          <p:cNvPr id="6" name="TextBox 5"/>
          <p:cNvSpPr txBox="1"/>
          <p:nvPr/>
        </p:nvSpPr>
        <p:spPr>
          <a:xfrm>
            <a:off x="1040956" y="2087954"/>
            <a:ext cx="457176" cy="461665"/>
          </a:xfrm>
          <a:prstGeom prst="rect">
            <a:avLst/>
          </a:prstGeom>
          <a:noFill/>
        </p:spPr>
        <p:txBody>
          <a:bodyPr wrap="none" rtlCol="0">
            <a:spAutoFit/>
          </a:bodyPr>
          <a:lstStyle/>
          <a:p>
            <a:r>
              <a:rPr lang="en-US" sz="2400" dirty="0" smtClean="0"/>
              <a:t>IN</a:t>
            </a:r>
            <a:endParaRPr lang="en-US" sz="2400" dirty="0"/>
          </a:p>
        </p:txBody>
      </p:sp>
      <p:sp>
        <p:nvSpPr>
          <p:cNvPr id="7" name="TextBox 6"/>
          <p:cNvSpPr txBox="1"/>
          <p:nvPr/>
        </p:nvSpPr>
        <p:spPr>
          <a:xfrm>
            <a:off x="3601228" y="2087954"/>
            <a:ext cx="421910" cy="461665"/>
          </a:xfrm>
          <a:prstGeom prst="rect">
            <a:avLst/>
          </a:prstGeom>
          <a:noFill/>
        </p:spPr>
        <p:txBody>
          <a:bodyPr wrap="none" rtlCol="0">
            <a:spAutoFit/>
          </a:bodyPr>
          <a:lstStyle/>
          <a:p>
            <a:r>
              <a:rPr lang="en-US" sz="2400" dirty="0"/>
              <a:t>O</a:t>
            </a:r>
          </a:p>
        </p:txBody>
      </p:sp>
      <p:cxnSp>
        <p:nvCxnSpPr>
          <p:cNvPr id="9" name="Straight Arrow Connector 8"/>
          <p:cNvCxnSpPr>
            <a:stCxn id="6" idx="3"/>
            <a:endCxn id="4" idx="1"/>
          </p:cNvCxnSpPr>
          <p:nvPr/>
        </p:nvCxnSpPr>
        <p:spPr>
          <a:xfrm flipV="1">
            <a:off x="1498132" y="2308518"/>
            <a:ext cx="641564" cy="1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flipV="1">
            <a:off x="2959664" y="2308517"/>
            <a:ext cx="524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63442" y="2112740"/>
            <a:ext cx="1126142" cy="461665"/>
          </a:xfrm>
          <a:prstGeom prst="rect">
            <a:avLst/>
          </a:prstGeom>
          <a:noFill/>
          <a:ln>
            <a:solidFill>
              <a:schemeClr val="tx1"/>
            </a:solidFill>
          </a:ln>
        </p:spPr>
        <p:txBody>
          <a:bodyPr wrap="none" rtlCol="0">
            <a:spAutoFit/>
          </a:bodyPr>
          <a:lstStyle/>
          <a:p>
            <a:r>
              <a:rPr lang="en-US" sz="2400" dirty="0" smtClean="0"/>
              <a:t>Layer 1</a:t>
            </a:r>
            <a:endParaRPr lang="en-US" sz="2400" dirty="0"/>
          </a:p>
        </p:txBody>
      </p:sp>
      <p:sp>
        <p:nvSpPr>
          <p:cNvPr id="15" name="TextBox 14"/>
          <p:cNvSpPr txBox="1"/>
          <p:nvPr/>
        </p:nvSpPr>
        <p:spPr>
          <a:xfrm>
            <a:off x="5006142" y="2123387"/>
            <a:ext cx="354584" cy="461665"/>
          </a:xfrm>
          <a:prstGeom prst="rect">
            <a:avLst/>
          </a:prstGeom>
          <a:noFill/>
        </p:spPr>
        <p:txBody>
          <a:bodyPr wrap="none" rtlCol="0">
            <a:spAutoFit/>
          </a:bodyPr>
          <a:lstStyle/>
          <a:p>
            <a:r>
              <a:rPr lang="en-US" sz="2400" dirty="0"/>
              <a:t>X</a:t>
            </a:r>
          </a:p>
        </p:txBody>
      </p:sp>
      <p:cxnSp>
        <p:nvCxnSpPr>
          <p:cNvPr id="16" name="Straight Arrow Connector 15"/>
          <p:cNvCxnSpPr>
            <a:stCxn id="15" idx="3"/>
            <a:endCxn id="14" idx="1"/>
          </p:cNvCxnSpPr>
          <p:nvPr/>
        </p:nvCxnSpPr>
        <p:spPr>
          <a:xfrm flipV="1">
            <a:off x="5360726" y="2343573"/>
            <a:ext cx="402716" cy="1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31148" y="2092201"/>
            <a:ext cx="1126142" cy="461665"/>
          </a:xfrm>
          <a:prstGeom prst="rect">
            <a:avLst/>
          </a:prstGeom>
          <a:noFill/>
          <a:ln>
            <a:solidFill>
              <a:schemeClr val="tx1"/>
            </a:solidFill>
          </a:ln>
        </p:spPr>
        <p:txBody>
          <a:bodyPr wrap="none" rtlCol="0">
            <a:spAutoFit/>
          </a:bodyPr>
          <a:lstStyle/>
          <a:p>
            <a:r>
              <a:rPr lang="en-US" sz="2400" dirty="0" smtClean="0"/>
              <a:t>Layer 2</a:t>
            </a:r>
            <a:endParaRPr lang="en-US" sz="2400" dirty="0"/>
          </a:p>
        </p:txBody>
      </p:sp>
      <p:cxnSp>
        <p:nvCxnSpPr>
          <p:cNvPr id="18" name="Straight Arrow Connector 17"/>
          <p:cNvCxnSpPr>
            <a:endCxn id="17" idx="1"/>
          </p:cNvCxnSpPr>
          <p:nvPr/>
        </p:nvCxnSpPr>
        <p:spPr>
          <a:xfrm flipV="1">
            <a:off x="6889584" y="2323034"/>
            <a:ext cx="641564" cy="1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98854" y="2081932"/>
            <a:ext cx="1126142" cy="461665"/>
          </a:xfrm>
          <a:prstGeom prst="rect">
            <a:avLst/>
          </a:prstGeom>
          <a:noFill/>
          <a:ln>
            <a:solidFill>
              <a:schemeClr val="tx1"/>
            </a:solidFill>
          </a:ln>
        </p:spPr>
        <p:txBody>
          <a:bodyPr wrap="none" rtlCol="0">
            <a:spAutoFit/>
          </a:bodyPr>
          <a:lstStyle/>
          <a:p>
            <a:r>
              <a:rPr lang="en-US" sz="2400" dirty="0" smtClean="0"/>
              <a:t>Layer 3</a:t>
            </a:r>
            <a:endParaRPr lang="en-US" sz="2400" dirty="0"/>
          </a:p>
        </p:txBody>
      </p:sp>
      <p:cxnSp>
        <p:nvCxnSpPr>
          <p:cNvPr id="20" name="Straight Arrow Connector 19"/>
          <p:cNvCxnSpPr>
            <a:endCxn id="19" idx="1"/>
          </p:cNvCxnSpPr>
          <p:nvPr/>
        </p:nvCxnSpPr>
        <p:spPr>
          <a:xfrm flipV="1">
            <a:off x="8657290" y="2312765"/>
            <a:ext cx="641564" cy="1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flipV="1">
            <a:off x="10424996" y="2308517"/>
            <a:ext cx="566092" cy="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4984" y="1848555"/>
            <a:ext cx="450764" cy="369332"/>
          </a:xfrm>
          <a:prstGeom prst="rect">
            <a:avLst/>
          </a:prstGeom>
          <a:noFill/>
        </p:spPr>
        <p:txBody>
          <a:bodyPr wrap="none" rtlCol="0">
            <a:spAutoFit/>
          </a:bodyPr>
          <a:lstStyle/>
          <a:p>
            <a:r>
              <a:rPr lang="en-US" dirty="0" smtClean="0"/>
              <a:t>H1</a:t>
            </a:r>
            <a:endParaRPr lang="en-US" dirty="0"/>
          </a:p>
        </p:txBody>
      </p:sp>
      <p:sp>
        <p:nvSpPr>
          <p:cNvPr id="25" name="TextBox 24"/>
          <p:cNvSpPr txBox="1"/>
          <p:nvPr/>
        </p:nvSpPr>
        <p:spPr>
          <a:xfrm>
            <a:off x="8766310" y="1828017"/>
            <a:ext cx="450764" cy="369332"/>
          </a:xfrm>
          <a:prstGeom prst="rect">
            <a:avLst/>
          </a:prstGeom>
          <a:noFill/>
        </p:spPr>
        <p:txBody>
          <a:bodyPr wrap="none" rtlCol="0">
            <a:spAutoFit/>
          </a:bodyPr>
          <a:lstStyle/>
          <a:p>
            <a:r>
              <a:rPr lang="en-US" dirty="0" smtClean="0"/>
              <a:t>H2</a:t>
            </a:r>
            <a:endParaRPr lang="en-US" dirty="0"/>
          </a:p>
        </p:txBody>
      </p:sp>
      <p:sp>
        <p:nvSpPr>
          <p:cNvPr id="26" name="TextBox 25"/>
          <p:cNvSpPr txBox="1"/>
          <p:nvPr/>
        </p:nvSpPr>
        <p:spPr>
          <a:xfrm>
            <a:off x="11121948" y="2114532"/>
            <a:ext cx="311304" cy="369332"/>
          </a:xfrm>
          <a:prstGeom prst="rect">
            <a:avLst/>
          </a:prstGeom>
          <a:noFill/>
        </p:spPr>
        <p:txBody>
          <a:bodyPr wrap="none" rtlCol="0">
            <a:spAutoFit/>
          </a:bodyPr>
          <a:lstStyle/>
          <a:p>
            <a:r>
              <a:rPr lang="en-US" dirty="0" smtClean="0"/>
              <a:t>Y</a:t>
            </a:r>
            <a:endParaRPr lang="en-US" dirty="0"/>
          </a:p>
        </p:txBody>
      </p:sp>
      <p:sp>
        <p:nvSpPr>
          <p:cNvPr id="27" name="TextBox 26"/>
          <p:cNvSpPr txBox="1"/>
          <p:nvPr/>
        </p:nvSpPr>
        <p:spPr>
          <a:xfrm>
            <a:off x="4596158" y="3302306"/>
            <a:ext cx="819968" cy="461665"/>
          </a:xfrm>
          <a:prstGeom prst="rect">
            <a:avLst/>
          </a:prstGeom>
          <a:noFill/>
          <a:ln>
            <a:solidFill>
              <a:schemeClr val="tx1"/>
            </a:solidFill>
          </a:ln>
        </p:spPr>
        <p:txBody>
          <a:bodyPr wrap="none" rtlCol="0">
            <a:spAutoFit/>
          </a:bodyPr>
          <a:lstStyle/>
          <a:p>
            <a:r>
              <a:rPr lang="en-US" sz="2400" dirty="0" smtClean="0"/>
              <a:t>layer</a:t>
            </a:r>
            <a:endParaRPr lang="en-US" sz="2400" dirty="0"/>
          </a:p>
        </p:txBody>
      </p:sp>
      <mc:AlternateContent xmlns:mc="http://schemas.openxmlformats.org/markup-compatibility/2006" xmlns:a14="http://schemas.microsoft.com/office/drawing/2010/main">
        <mc:Choice Requires="a14">
          <p:sp>
            <p:nvSpPr>
              <p:cNvPr id="32" name="Rectangle 31"/>
              <p:cNvSpPr/>
              <p:nvPr/>
            </p:nvSpPr>
            <p:spPr>
              <a:xfrm>
                <a:off x="3254402" y="3201703"/>
                <a:ext cx="639149"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𝐼𝑁</m:t>
                          </m:r>
                        </m:den>
                      </m:f>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3254402" y="3201703"/>
                <a:ext cx="639149" cy="6190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6051364" y="3201703"/>
                <a:ext cx="538161" cy="6190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6051364" y="3201703"/>
                <a:ext cx="538161" cy="619080"/>
              </a:xfrm>
              <a:prstGeom prst="rect">
                <a:avLst/>
              </a:prstGeom>
              <a:blipFill>
                <a:blip r:embed="rId4"/>
                <a:stretch>
                  <a:fillRect/>
                </a:stretch>
              </a:blipFill>
            </p:spPr>
            <p:txBody>
              <a:bodyPr/>
              <a:lstStyle/>
              <a:p>
                <a:r>
                  <a:rPr lang="en-US">
                    <a:noFill/>
                  </a:rPr>
                  <a:t> </a:t>
                </a:r>
              </a:p>
            </p:txBody>
          </p:sp>
        </mc:Fallback>
      </mc:AlternateContent>
      <p:cxnSp>
        <p:nvCxnSpPr>
          <p:cNvPr id="36" name="Straight Arrow Connector 35"/>
          <p:cNvCxnSpPr/>
          <p:nvPr/>
        </p:nvCxnSpPr>
        <p:spPr>
          <a:xfrm flipH="1">
            <a:off x="5562084" y="3511211"/>
            <a:ext cx="372372" cy="2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1"/>
            <a:endCxn id="32" idx="3"/>
          </p:cNvCxnSpPr>
          <p:nvPr/>
        </p:nvCxnSpPr>
        <p:spPr>
          <a:xfrm flipH="1" flipV="1">
            <a:off x="3893551" y="3511211"/>
            <a:ext cx="702607" cy="21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52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855" y="123615"/>
            <a:ext cx="10515600" cy="1325563"/>
          </a:xfrm>
        </p:spPr>
        <p:txBody>
          <a:bodyPr/>
          <a:lstStyle/>
          <a:p>
            <a:r>
              <a:rPr lang="en-US" dirty="0" smtClean="0"/>
              <a:t>Training for the logic XOR and </a:t>
            </a:r>
            <a:r>
              <a:rPr lang="en-US" dirty="0" err="1" smtClean="0"/>
              <a:t>AND</a:t>
            </a:r>
            <a:r>
              <a:rPr lang="en-US" dirty="0" smtClean="0"/>
              <a:t> with a 6-unit 2-level </a:t>
            </a:r>
            <a:r>
              <a:rPr lang="en-US" dirty="0" err="1" smtClean="0"/>
              <a:t>nueral</a:t>
            </a:r>
            <a:r>
              <a:rPr lang="en-US" dirty="0" smtClean="0"/>
              <a:t> network </a:t>
            </a:r>
            <a:endParaRPr lang="en-US" dirty="0"/>
          </a:p>
        </p:txBody>
      </p:sp>
      <p:sp>
        <p:nvSpPr>
          <p:cNvPr id="3" name="Content Placeholder 2"/>
          <p:cNvSpPr>
            <a:spLocks noGrp="1"/>
          </p:cNvSpPr>
          <p:nvPr>
            <p:ph sz="quarter" idx="4294967295"/>
          </p:nvPr>
        </p:nvSpPr>
        <p:spPr>
          <a:xfrm>
            <a:off x="918071" y="1484018"/>
            <a:ext cx="10120037" cy="1127565"/>
          </a:xfrm>
        </p:spPr>
        <p:txBody>
          <a:bodyPr>
            <a:normAutofit/>
          </a:bodyPr>
          <a:lstStyle/>
          <a:p>
            <a:r>
              <a:rPr lang="en-US" dirty="0" smtClean="0"/>
              <a:t> Logic XOR function is not a linear function (can’t train with lect8/one.cpp). See 3level.cpp</a:t>
            </a:r>
          </a:p>
          <a:p>
            <a:pPr>
              <a:defRPr/>
            </a:pPr>
            <a:endParaRPr lang="en-US" dirty="0"/>
          </a:p>
          <a:p>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186516" y="5082686"/>
                <a:ext cx="2474267" cy="369332"/>
              </a:xfrm>
              <a:prstGeom prst="rect">
                <a:avLst/>
              </a:prstGeom>
              <a:noFill/>
            </p:spPr>
            <p:txBody>
              <a:bodyPr wrap="none" rtlCol="0">
                <a:spAutoFit/>
              </a:bodyPr>
              <a:lstStyle/>
              <a:p>
                <a:r>
                  <a:rPr lang="en-US" dirty="0" smtClean="0"/>
                  <a:t>Logic XOR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smtClean="0"/>
                  <a:t>) operation</a:t>
                </a:r>
              </a:p>
            </p:txBody>
          </p:sp>
        </mc:Choice>
        <mc:Fallback xmlns="">
          <p:sp>
            <p:nvSpPr>
              <p:cNvPr id="17" name="TextBox 16"/>
              <p:cNvSpPr txBox="1">
                <a:spLocks noRot="1" noChangeAspect="1" noMove="1" noResize="1" noEditPoints="1" noAdjustHandles="1" noChangeArrowheads="1" noChangeShapeType="1" noTextEdit="1"/>
              </p:cNvSpPr>
              <p:nvPr/>
            </p:nvSpPr>
            <p:spPr>
              <a:xfrm>
                <a:off x="1186516" y="5082686"/>
                <a:ext cx="2474267" cy="369332"/>
              </a:xfrm>
              <a:prstGeom prst="rect">
                <a:avLst/>
              </a:prstGeom>
              <a:blipFill>
                <a:blip r:embed="rId2"/>
                <a:stretch>
                  <a:fillRect l="-2217" t="-10000" r="-172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nvPr>
            </p:nvGraphicFramePr>
            <p:xfrm>
              <a:off x="1186516" y="298486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3987769159"/>
                  </p:ext>
                </p:extLst>
              </p:nvPr>
            </p:nvGraphicFramePr>
            <p:xfrm>
              <a:off x="1186516" y="298486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Fallback>
      </mc:AlternateContent>
      <p:cxnSp>
        <p:nvCxnSpPr>
          <p:cNvPr id="19" name="Straight Arrow Connector 18"/>
          <p:cNvCxnSpPr/>
          <p:nvPr/>
        </p:nvCxnSpPr>
        <p:spPr>
          <a:xfrm flipV="1">
            <a:off x="3565470" y="4656480"/>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93333" y="2698283"/>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681189" y="455296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24034" y="320063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681189" y="3200639"/>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4034" y="4552963"/>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22897" y="4713354"/>
            <a:ext cx="678391" cy="369332"/>
          </a:xfrm>
          <a:prstGeom prst="rect">
            <a:avLst/>
          </a:prstGeom>
          <a:noFill/>
        </p:spPr>
        <p:txBody>
          <a:bodyPr wrap="none" rtlCol="0">
            <a:spAutoFit/>
          </a:bodyPr>
          <a:lstStyle/>
          <a:p>
            <a:r>
              <a:rPr lang="en-US" dirty="0" smtClean="0"/>
              <a:t>(0, 0)</a:t>
            </a:r>
            <a:endParaRPr lang="en-US" dirty="0"/>
          </a:p>
        </p:txBody>
      </p:sp>
      <p:sp>
        <p:nvSpPr>
          <p:cNvPr id="26" name="TextBox 25"/>
          <p:cNvSpPr txBox="1"/>
          <p:nvPr/>
        </p:nvSpPr>
        <p:spPr>
          <a:xfrm>
            <a:off x="5252006" y="4686942"/>
            <a:ext cx="678391" cy="369332"/>
          </a:xfrm>
          <a:prstGeom prst="rect">
            <a:avLst/>
          </a:prstGeom>
          <a:noFill/>
        </p:spPr>
        <p:txBody>
          <a:bodyPr wrap="none" rtlCol="0">
            <a:spAutoFit/>
          </a:bodyPr>
          <a:lstStyle/>
          <a:p>
            <a:r>
              <a:rPr lang="en-US" dirty="0" smtClean="0"/>
              <a:t>(1, 0)</a:t>
            </a:r>
            <a:endParaRPr lang="en-US" dirty="0"/>
          </a:p>
        </p:txBody>
      </p:sp>
      <p:sp>
        <p:nvSpPr>
          <p:cNvPr id="27" name="TextBox 26"/>
          <p:cNvSpPr txBox="1"/>
          <p:nvPr/>
        </p:nvSpPr>
        <p:spPr>
          <a:xfrm>
            <a:off x="5252007" y="3361030"/>
            <a:ext cx="678391" cy="369332"/>
          </a:xfrm>
          <a:prstGeom prst="rect">
            <a:avLst/>
          </a:prstGeom>
          <a:noFill/>
        </p:spPr>
        <p:txBody>
          <a:bodyPr wrap="none" rtlCol="0">
            <a:spAutoFit/>
          </a:bodyPr>
          <a:lstStyle/>
          <a:p>
            <a:r>
              <a:rPr lang="en-US" dirty="0" smtClean="0"/>
              <a:t>(1, </a:t>
            </a:r>
            <a:r>
              <a:rPr lang="en-US" dirty="0"/>
              <a:t>1</a:t>
            </a:r>
            <a:r>
              <a:rPr lang="en-US" dirty="0" smtClean="0"/>
              <a:t>)</a:t>
            </a:r>
            <a:endParaRPr lang="en-US" dirty="0"/>
          </a:p>
        </p:txBody>
      </p:sp>
      <p:sp>
        <p:nvSpPr>
          <p:cNvPr id="28" name="TextBox 27"/>
          <p:cNvSpPr txBox="1"/>
          <p:nvPr/>
        </p:nvSpPr>
        <p:spPr>
          <a:xfrm>
            <a:off x="3788501" y="3361030"/>
            <a:ext cx="678391" cy="369332"/>
          </a:xfrm>
          <a:prstGeom prst="rect">
            <a:avLst/>
          </a:prstGeom>
          <a:noFill/>
        </p:spPr>
        <p:txBody>
          <a:bodyPr wrap="none" rtlCol="0">
            <a:spAutoFit/>
          </a:bodyPr>
          <a:lstStyle/>
          <a:p>
            <a:r>
              <a:rPr lang="en-US" dirty="0" smtClean="0"/>
              <a:t>(0, 1)</a:t>
            </a:r>
            <a:endParaRPr lang="en-US" dirty="0"/>
          </a:p>
        </p:txBody>
      </p:sp>
      <p:cxnSp>
        <p:nvCxnSpPr>
          <p:cNvPr id="16" name="Straight Connector 15"/>
          <p:cNvCxnSpPr/>
          <p:nvPr/>
        </p:nvCxnSpPr>
        <p:spPr>
          <a:xfrm flipV="1">
            <a:off x="3394824" y="2799959"/>
            <a:ext cx="1724036" cy="1856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810733" y="3280480"/>
            <a:ext cx="1724036" cy="1856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18860" y="2799959"/>
            <a:ext cx="472341" cy="480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415104" y="4631770"/>
            <a:ext cx="472341" cy="480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132564" y="3377102"/>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132564" y="4286981"/>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485876" y="3377102"/>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85876" y="4286981"/>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624304" y="3377102"/>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2" idx="6"/>
            <a:endCxn id="44" idx="2"/>
          </p:cNvCxnSpPr>
          <p:nvPr/>
        </p:nvCxnSpPr>
        <p:spPr>
          <a:xfrm>
            <a:off x="7562332" y="3596558"/>
            <a:ext cx="923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5"/>
            <a:endCxn id="45" idx="1"/>
          </p:cNvCxnSpPr>
          <p:nvPr/>
        </p:nvCxnSpPr>
        <p:spPr>
          <a:xfrm>
            <a:off x="7499394" y="3751737"/>
            <a:ext cx="1049420"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6"/>
            <a:endCxn id="45" idx="2"/>
          </p:cNvCxnSpPr>
          <p:nvPr/>
        </p:nvCxnSpPr>
        <p:spPr>
          <a:xfrm>
            <a:off x="7562332" y="4506437"/>
            <a:ext cx="923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3" idx="7"/>
            <a:endCxn id="44" idx="3"/>
          </p:cNvCxnSpPr>
          <p:nvPr/>
        </p:nvCxnSpPr>
        <p:spPr>
          <a:xfrm flipV="1">
            <a:off x="7499394" y="3751737"/>
            <a:ext cx="1049420"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5" idx="6"/>
            <a:endCxn id="46" idx="3"/>
          </p:cNvCxnSpPr>
          <p:nvPr/>
        </p:nvCxnSpPr>
        <p:spPr>
          <a:xfrm flipV="1">
            <a:off x="8915644" y="3751737"/>
            <a:ext cx="771598" cy="75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6"/>
          </p:cNvCxnSpPr>
          <p:nvPr/>
        </p:nvCxnSpPr>
        <p:spPr>
          <a:xfrm>
            <a:off x="10054072" y="3596558"/>
            <a:ext cx="3447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467832" y="260900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548814" y="506625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687242" y="4286981"/>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a:off x="10117010" y="4497211"/>
            <a:ext cx="3447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5" idx="6"/>
            <a:endCxn id="67" idx="2"/>
          </p:cNvCxnSpPr>
          <p:nvPr/>
        </p:nvCxnSpPr>
        <p:spPr>
          <a:xfrm>
            <a:off x="8915644" y="4506437"/>
            <a:ext cx="77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6" idx="2"/>
          </p:cNvCxnSpPr>
          <p:nvPr/>
        </p:nvCxnSpPr>
        <p:spPr>
          <a:xfrm>
            <a:off x="8915644" y="3596558"/>
            <a:ext cx="708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4" idx="5"/>
            <a:endCxn id="67" idx="1"/>
          </p:cNvCxnSpPr>
          <p:nvPr/>
        </p:nvCxnSpPr>
        <p:spPr>
          <a:xfrm>
            <a:off x="8852706" y="3751737"/>
            <a:ext cx="897474"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46" idx="1"/>
          </p:cNvCxnSpPr>
          <p:nvPr/>
        </p:nvCxnSpPr>
        <p:spPr>
          <a:xfrm>
            <a:off x="8897600" y="2841858"/>
            <a:ext cx="789642"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3" idx="5"/>
            <a:endCxn id="67" idx="1"/>
          </p:cNvCxnSpPr>
          <p:nvPr/>
        </p:nvCxnSpPr>
        <p:spPr>
          <a:xfrm>
            <a:off x="8834662" y="2983641"/>
            <a:ext cx="915518" cy="136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4" idx="7"/>
            <a:endCxn id="46" idx="3"/>
          </p:cNvCxnSpPr>
          <p:nvPr/>
        </p:nvCxnSpPr>
        <p:spPr>
          <a:xfrm flipV="1">
            <a:off x="8915644" y="3751737"/>
            <a:ext cx="771598" cy="137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4" idx="6"/>
            <a:endCxn id="67" idx="3"/>
          </p:cNvCxnSpPr>
          <p:nvPr/>
        </p:nvCxnSpPr>
        <p:spPr>
          <a:xfrm flipV="1">
            <a:off x="8978582" y="4661616"/>
            <a:ext cx="771598" cy="62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2" idx="7"/>
          </p:cNvCxnSpPr>
          <p:nvPr/>
        </p:nvCxnSpPr>
        <p:spPr>
          <a:xfrm flipV="1">
            <a:off x="7499394" y="2894873"/>
            <a:ext cx="923544" cy="54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2" idx="4"/>
            <a:endCxn id="64" idx="1"/>
          </p:cNvCxnSpPr>
          <p:nvPr/>
        </p:nvCxnSpPr>
        <p:spPr>
          <a:xfrm>
            <a:off x="7347448" y="3816014"/>
            <a:ext cx="1264304" cy="131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3" idx="0"/>
            <a:endCxn id="63" idx="3"/>
          </p:cNvCxnSpPr>
          <p:nvPr/>
        </p:nvCxnSpPr>
        <p:spPr>
          <a:xfrm flipV="1">
            <a:off x="7347448" y="2983641"/>
            <a:ext cx="1183322" cy="13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3" idx="5"/>
            <a:endCxn id="64" idx="2"/>
          </p:cNvCxnSpPr>
          <p:nvPr/>
        </p:nvCxnSpPr>
        <p:spPr>
          <a:xfrm>
            <a:off x="7499394" y="4661616"/>
            <a:ext cx="1049420" cy="62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578001" y="3385371"/>
            <a:ext cx="617477" cy="369332"/>
          </a:xfrm>
          <a:prstGeom prst="rect">
            <a:avLst/>
          </a:prstGeom>
          <a:noFill/>
        </p:spPr>
        <p:txBody>
          <a:bodyPr wrap="none" rtlCol="0">
            <a:spAutoFit/>
          </a:bodyPr>
          <a:lstStyle/>
          <a:p>
            <a:r>
              <a:rPr lang="en-US" dirty="0" smtClean="0"/>
              <a:t>AND</a:t>
            </a:r>
            <a:endParaRPr lang="en-US" dirty="0"/>
          </a:p>
        </p:txBody>
      </p:sp>
      <p:sp>
        <p:nvSpPr>
          <p:cNvPr id="94" name="TextBox 93"/>
          <p:cNvSpPr txBox="1"/>
          <p:nvPr/>
        </p:nvSpPr>
        <p:spPr>
          <a:xfrm>
            <a:off x="10587843" y="4317610"/>
            <a:ext cx="597792" cy="369332"/>
          </a:xfrm>
          <a:prstGeom prst="rect">
            <a:avLst/>
          </a:prstGeom>
          <a:noFill/>
        </p:spPr>
        <p:txBody>
          <a:bodyPr wrap="none" rtlCol="0">
            <a:spAutoFit/>
          </a:bodyPr>
          <a:lstStyle/>
          <a:p>
            <a:r>
              <a:rPr lang="en-US" dirty="0" smtClean="0"/>
              <a:t>XOR</a:t>
            </a:r>
            <a:endParaRPr lang="en-US" dirty="0"/>
          </a:p>
        </p:txBody>
      </p:sp>
    </p:spTree>
    <p:extLst>
      <p:ext uri="{BB962C8B-B14F-4D97-AF65-F5344CB8AC3E}">
        <p14:creationId xmlns:p14="http://schemas.microsoft.com/office/powerpoint/2010/main" val="667850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4294967295"/>
          </p:nvPr>
        </p:nvSpPr>
        <p:spPr>
          <a:xfrm>
            <a:off x="913774" y="1566408"/>
            <a:ext cx="10363826" cy="4745182"/>
          </a:xfrm>
        </p:spPr>
        <p:txBody>
          <a:bodyPr>
            <a:normAutofit/>
          </a:bodyPr>
          <a:lstStyle/>
          <a:p>
            <a:pPr>
              <a:lnSpc>
                <a:spcPct val="90000"/>
              </a:lnSpc>
            </a:pPr>
            <a:r>
              <a:rPr lang="en-US" dirty="0" smtClean="0"/>
              <a:t>Briefly discuss multi-level feedforward neural networks</a:t>
            </a:r>
          </a:p>
          <a:p>
            <a:pPr>
              <a:lnSpc>
                <a:spcPct val="90000"/>
              </a:lnSpc>
            </a:pPr>
            <a:r>
              <a:rPr lang="en-US" dirty="0" smtClean="0"/>
              <a:t>The training of neural networks</a:t>
            </a:r>
          </a:p>
          <a:p>
            <a:pPr>
              <a:lnSpc>
                <a:spcPct val="90000"/>
              </a:lnSpc>
            </a:pPr>
            <a:r>
              <a:rPr lang="en-US" dirty="0" smtClean="0"/>
              <a:t>Following 3level.cpp, one should be able to write a program for any multi-level feedforward neural networks. </a:t>
            </a:r>
            <a:endParaRPr lang="en-US" altLang="en-US" dirty="0"/>
          </a:p>
        </p:txBody>
      </p:sp>
    </p:spTree>
    <p:extLst>
      <p:ext uri="{BB962C8B-B14F-4D97-AF65-F5344CB8AC3E}">
        <p14:creationId xmlns:p14="http://schemas.microsoft.com/office/powerpoint/2010/main" val="2290141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3192275" y="463877"/>
            <a:ext cx="5305425" cy="3381375"/>
          </a:xfrm>
          <a:prstGeom prst="rect">
            <a:avLst/>
          </a:prstGeom>
        </p:spPr>
      </p:pic>
      <p:grpSp>
        <p:nvGrpSpPr>
          <p:cNvPr id="9" name="Group 8"/>
          <p:cNvGrpSpPr/>
          <p:nvPr/>
        </p:nvGrpSpPr>
        <p:grpSpPr>
          <a:xfrm>
            <a:off x="3442805" y="2259701"/>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sp>
          <p:nvSpPr>
            <p:cNvPr id="15" name="Title 4">
              <a:extLst>
                <a:ext uri="{FF2B5EF4-FFF2-40B4-BE49-F238E27FC236}">
                  <a16:creationId xmlns:a16="http://schemas.microsoft.com/office/drawing/2014/main" id="{27228BAE-048B-681E-DD8D-BD96B22560E0}"/>
                </a:ext>
              </a:extLst>
            </p:cNvPr>
            <p:cNvSpPr txBox="1">
              <a:spLocks/>
            </p:cNvSpPr>
            <p:nvPr/>
          </p:nvSpPr>
          <p:spPr>
            <a:xfrm>
              <a:off x="750193" y="1314680"/>
              <a:ext cx="938689" cy="470538"/>
            </a:xfrm>
            <a:prstGeom prst="rect">
              <a:avLst/>
            </a:prstGeom>
            <a:solidFill>
              <a:schemeClr val="bg1"/>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800" dirty="0" smtClean="0">
                  <a:solidFill>
                    <a:schemeClr val="accent5">
                      <a:lumMod val="50000"/>
                    </a:schemeClr>
                  </a:solidFill>
                </a:rPr>
                <a:t>SDN</a:t>
              </a:r>
              <a:endParaRPr lang="en-US" sz="2800" dirty="0">
                <a:solidFill>
                  <a:schemeClr val="accent5">
                    <a:lumMod val="50000"/>
                  </a:schemeClr>
                </a:solidFill>
              </a:endParaRPr>
            </a:p>
          </p:txBody>
        </p:sp>
        <p:sp>
          <p:nvSpPr>
            <p:cNvPr id="16" name="Title 4">
              <a:extLst>
                <a:ext uri="{FF2B5EF4-FFF2-40B4-BE49-F238E27FC236}">
                  <a16:creationId xmlns:a16="http://schemas.microsoft.com/office/drawing/2014/main" id="{27228BAE-048B-681E-DD8D-BD96B22560E0}"/>
                </a:ext>
              </a:extLst>
            </p:cNvPr>
            <p:cNvSpPr txBox="1">
              <a:spLocks/>
            </p:cNvSpPr>
            <p:nvPr/>
          </p:nvSpPr>
          <p:spPr>
            <a:xfrm>
              <a:off x="1449719" y="1352665"/>
              <a:ext cx="928870" cy="58122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800" dirty="0" smtClean="0">
                  <a:solidFill>
                    <a:schemeClr val="accent1">
                      <a:lumMod val="75000"/>
                    </a:schemeClr>
                  </a:solidFill>
                </a:rPr>
                <a:t>NFV</a:t>
              </a:r>
              <a:endParaRPr lang="en-US" sz="2800" dirty="0">
                <a:solidFill>
                  <a:schemeClr val="accent1">
                    <a:lumMod val="75000"/>
                  </a:schemeClr>
                </a:solidFill>
              </a:endParaRPr>
            </a:p>
          </p:txBody>
        </p:sp>
      </p:grpSp>
      <p:sp>
        <p:nvSpPr>
          <p:cNvPr id="21" name="Title 1"/>
          <p:cNvSpPr>
            <a:spLocks noGrp="1"/>
          </p:cNvSpPr>
          <p:nvPr>
            <p:ph type="title"/>
          </p:nvPr>
        </p:nvSpPr>
        <p:spPr>
          <a:xfrm>
            <a:off x="4103360" y="4356724"/>
            <a:ext cx="3715871" cy="1325563"/>
          </a:xfrm>
        </p:spPr>
        <p:txBody>
          <a:bodyPr/>
          <a:lstStyle/>
          <a:p>
            <a:r>
              <a:rPr lang="en-US" altLang="en-US" dirty="0"/>
              <a:t>Thank you!</a:t>
            </a:r>
            <a:endParaRPr lang="en-US" dirty="0"/>
          </a:p>
        </p:txBody>
      </p:sp>
      <p:sp>
        <p:nvSpPr>
          <p:cNvPr id="22" name="Rectangle 21"/>
          <p:cNvSpPr/>
          <p:nvPr/>
        </p:nvSpPr>
        <p:spPr>
          <a:xfrm>
            <a:off x="7218219" y="6142254"/>
            <a:ext cx="4973781" cy="369332"/>
          </a:xfrm>
          <a:prstGeom prst="rect">
            <a:avLst/>
          </a:prstGeom>
        </p:spPr>
        <p:txBody>
          <a:bodyPr wrap="square">
            <a:spAutoFit/>
          </a:bodyPr>
          <a:lstStyle/>
          <a:p>
            <a:r>
              <a:rPr lang="en-US" dirty="0"/>
              <a:t>https://www.youtube.com/@AmelOline/videos</a:t>
            </a:r>
          </a:p>
        </p:txBody>
      </p:sp>
      <p:sp>
        <p:nvSpPr>
          <p:cNvPr id="23" name="Rectangle 22"/>
          <p:cNvSpPr/>
          <p:nvPr/>
        </p:nvSpPr>
        <p:spPr>
          <a:xfrm>
            <a:off x="9015715" y="5772922"/>
            <a:ext cx="3070402" cy="369332"/>
          </a:xfrm>
          <a:prstGeom prst="rect">
            <a:avLst/>
          </a:prstGeom>
        </p:spPr>
        <p:txBody>
          <a:bodyPr wrap="square">
            <a:spAutoFit/>
          </a:bodyPr>
          <a:lstStyle/>
          <a:p>
            <a:r>
              <a:rPr lang="en-US" dirty="0"/>
              <a:t>https://github.com/siagianp</a:t>
            </a:r>
          </a:p>
        </p:txBody>
      </p:sp>
      <p:sp>
        <p:nvSpPr>
          <p:cNvPr id="24" name="Rectangle 23"/>
          <p:cNvSpPr/>
          <p:nvPr/>
        </p:nvSpPr>
        <p:spPr>
          <a:xfrm>
            <a:off x="4103360" y="5173542"/>
            <a:ext cx="3357266" cy="369332"/>
          </a:xfrm>
          <a:prstGeom prst="rect">
            <a:avLst/>
          </a:prstGeom>
        </p:spPr>
        <p:txBody>
          <a:bodyPr wrap="none">
            <a:spAutoFit/>
          </a:bodyPr>
          <a:lstStyle/>
          <a:p>
            <a:r>
              <a:rPr lang="en-US" dirty="0"/>
              <a:t>Thank you For being a great class!</a:t>
            </a:r>
          </a:p>
        </p:txBody>
      </p:sp>
      <p:sp>
        <p:nvSpPr>
          <p:cNvPr id="2" name="Rectangle 1"/>
          <p:cNvSpPr/>
          <p:nvPr/>
        </p:nvSpPr>
        <p:spPr>
          <a:xfrm>
            <a:off x="348815" y="6175026"/>
            <a:ext cx="7073944" cy="369332"/>
          </a:xfrm>
          <a:prstGeom prst="rect">
            <a:avLst/>
          </a:prstGeom>
        </p:spPr>
        <p:txBody>
          <a:bodyPr wrap="square">
            <a:spAutoFit/>
          </a:bodyPr>
          <a:lstStyle/>
          <a:p>
            <a:r>
              <a:rPr lang="en-US" dirty="0"/>
              <a:t>https</a:t>
            </a:r>
            <a:r>
              <a:rPr lang="en-US" dirty="0" smtClean="0"/>
              <a:t>://github.com/amelcharolinesgn2/IoT_simulator-mqtt-NodeRed</a:t>
            </a:r>
            <a:endParaRPr lang="en-US" dirty="0"/>
          </a:p>
        </p:txBody>
      </p:sp>
      <p:pic>
        <p:nvPicPr>
          <p:cNvPr id="25" name="Picture 24"/>
          <p:cNvPicPr>
            <a:picLocks noChangeAspect="1"/>
          </p:cNvPicPr>
          <p:nvPr/>
        </p:nvPicPr>
        <p:blipFill>
          <a:blip r:embed="rId5"/>
          <a:stretch>
            <a:fillRect/>
          </a:stretch>
        </p:blipFill>
        <p:spPr>
          <a:xfrm>
            <a:off x="5544952" y="3161383"/>
            <a:ext cx="446086" cy="635863"/>
          </a:xfrm>
          <a:prstGeom prst="rect">
            <a:avLst/>
          </a:prstGeom>
        </p:spPr>
      </p:pic>
      <p:pic>
        <p:nvPicPr>
          <p:cNvPr id="26" name="Picture 25"/>
          <p:cNvPicPr>
            <a:picLocks noChangeAspect="1"/>
          </p:cNvPicPr>
          <p:nvPr/>
        </p:nvPicPr>
        <p:blipFill>
          <a:blip r:embed="rId6"/>
          <a:stretch>
            <a:fillRect/>
          </a:stretch>
        </p:blipFill>
        <p:spPr>
          <a:xfrm>
            <a:off x="4847572" y="3177222"/>
            <a:ext cx="613391" cy="582721"/>
          </a:xfrm>
          <a:prstGeom prst="rect">
            <a:avLst/>
          </a:prstGeom>
        </p:spPr>
      </p:pic>
      <p:pic>
        <p:nvPicPr>
          <p:cNvPr id="27" name="Picture 26"/>
          <p:cNvPicPr>
            <a:picLocks noChangeAspect="1"/>
          </p:cNvPicPr>
          <p:nvPr/>
        </p:nvPicPr>
        <p:blipFill>
          <a:blip r:embed="rId7"/>
          <a:stretch>
            <a:fillRect/>
          </a:stretch>
        </p:blipFill>
        <p:spPr>
          <a:xfrm>
            <a:off x="4184551" y="3161383"/>
            <a:ext cx="599662" cy="577554"/>
          </a:xfrm>
          <a:prstGeom prst="rect">
            <a:avLst/>
          </a:prstGeom>
        </p:spPr>
      </p:pic>
    </p:spTree>
    <p:extLst>
      <p:ext uri="{BB962C8B-B14F-4D97-AF65-F5344CB8AC3E}">
        <p14:creationId xmlns:p14="http://schemas.microsoft.com/office/powerpoint/2010/main" val="3090877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 example</a:t>
            </a:r>
            <a:endParaRPr lang="en-US" dirty="0"/>
          </a:p>
        </p:txBody>
      </p:sp>
      <p:sp>
        <p:nvSpPr>
          <p:cNvPr id="3" name="Content Placeholder 2"/>
          <p:cNvSpPr>
            <a:spLocks noGrp="1"/>
          </p:cNvSpPr>
          <p:nvPr>
            <p:ph sz="quarter" idx="4294967295"/>
          </p:nvPr>
        </p:nvSpPr>
        <p:spPr>
          <a:xfrm>
            <a:off x="6970142" y="1753785"/>
            <a:ext cx="4658266" cy="4655488"/>
          </a:xfrm>
        </p:spPr>
        <p:txBody>
          <a:bodyPr>
            <a:normAutofit/>
          </a:bodyPr>
          <a:lstStyle/>
          <a:p>
            <a:r>
              <a:rPr lang="en-US" dirty="0" smtClean="0"/>
              <a:t> A neural network consists of layers of artificial neurons and connections between them.</a:t>
            </a:r>
          </a:p>
          <a:p>
            <a:r>
              <a:rPr lang="en-US" dirty="0" smtClean="0"/>
              <a:t>Each connection is associated with a weight.</a:t>
            </a:r>
          </a:p>
          <a:p>
            <a:r>
              <a:rPr lang="en-US" dirty="0" smtClean="0"/>
              <a:t>Training of a neural network is to get to the right weights (and biases) such that the error across the training data is minimized.  </a:t>
            </a:r>
          </a:p>
        </p:txBody>
      </p:sp>
      <p:sp>
        <p:nvSpPr>
          <p:cNvPr id="5" name="TextBox 4"/>
          <p:cNvSpPr txBox="1"/>
          <p:nvPr/>
        </p:nvSpPr>
        <p:spPr>
          <a:xfrm>
            <a:off x="1892808" y="2045207"/>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1</a:t>
            </a:r>
            <a:endParaRPr lang="en-US" dirty="0"/>
          </a:p>
        </p:txBody>
      </p:sp>
      <p:sp>
        <p:nvSpPr>
          <p:cNvPr id="6" name="TextBox 5"/>
          <p:cNvSpPr txBox="1"/>
          <p:nvPr/>
        </p:nvSpPr>
        <p:spPr>
          <a:xfrm>
            <a:off x="1030224" y="2045208"/>
            <a:ext cx="661143" cy="646331"/>
          </a:xfrm>
          <a:prstGeom prst="rect">
            <a:avLst/>
          </a:prstGeom>
          <a:noFill/>
        </p:spPr>
        <p:txBody>
          <a:bodyPr wrap="none" rtlCol="0">
            <a:spAutoFit/>
          </a:bodyPr>
          <a:lstStyle/>
          <a:p>
            <a:r>
              <a:rPr lang="en-US" dirty="0" smtClean="0"/>
              <a:t>Input</a:t>
            </a:r>
          </a:p>
          <a:p>
            <a:r>
              <a:rPr lang="en-US" dirty="0" smtClean="0"/>
              <a:t>layer</a:t>
            </a:r>
            <a:endParaRPr lang="en-US" dirty="0"/>
          </a:p>
        </p:txBody>
      </p:sp>
      <p:sp>
        <p:nvSpPr>
          <p:cNvPr id="7" name="TextBox 6"/>
          <p:cNvSpPr txBox="1"/>
          <p:nvPr/>
        </p:nvSpPr>
        <p:spPr>
          <a:xfrm>
            <a:off x="2914035" y="2045206"/>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2</a:t>
            </a:r>
            <a:endParaRPr lang="en-US" dirty="0"/>
          </a:p>
        </p:txBody>
      </p:sp>
      <p:sp>
        <p:nvSpPr>
          <p:cNvPr id="8" name="TextBox 7"/>
          <p:cNvSpPr txBox="1"/>
          <p:nvPr/>
        </p:nvSpPr>
        <p:spPr>
          <a:xfrm>
            <a:off x="3947921" y="2045206"/>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3</a:t>
            </a:r>
            <a:endParaRPr lang="en-US" dirty="0"/>
          </a:p>
        </p:txBody>
      </p:sp>
      <p:sp>
        <p:nvSpPr>
          <p:cNvPr id="9" name="TextBox 8"/>
          <p:cNvSpPr txBox="1"/>
          <p:nvPr/>
        </p:nvSpPr>
        <p:spPr>
          <a:xfrm>
            <a:off x="5038707" y="2045206"/>
            <a:ext cx="845103" cy="646331"/>
          </a:xfrm>
          <a:prstGeom prst="rect">
            <a:avLst/>
          </a:prstGeom>
          <a:noFill/>
        </p:spPr>
        <p:txBody>
          <a:bodyPr wrap="none" rtlCol="0">
            <a:spAutoFit/>
          </a:bodyPr>
          <a:lstStyle/>
          <a:p>
            <a:r>
              <a:rPr lang="en-US" dirty="0" smtClean="0"/>
              <a:t>Output</a:t>
            </a:r>
          </a:p>
          <a:p>
            <a:r>
              <a:rPr lang="en-US" altLang="zh-CN" dirty="0" smtClean="0"/>
              <a:t>layer</a:t>
            </a:r>
            <a:endParaRPr lang="en-US" dirty="0"/>
          </a:p>
        </p:txBody>
      </p:sp>
      <p:sp>
        <p:nvSpPr>
          <p:cNvPr id="10" name="Oval 9"/>
          <p:cNvSpPr/>
          <p:nvPr/>
        </p:nvSpPr>
        <p:spPr>
          <a:xfrm>
            <a:off x="1030224" y="3227832"/>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0224" y="5047590"/>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00475" y="2792549"/>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30224" y="4137711"/>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80601" y="3603317"/>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00475" y="4515096"/>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65213" y="3666744"/>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80601" y="548650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39588" y="322783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39588" y="5047590"/>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39588" y="4137711"/>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09839" y="2882499"/>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089965" y="3693267"/>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09839" y="4605046"/>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89965" y="557645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187086" y="4576623"/>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10" idx="7"/>
            <a:endCxn id="12" idx="2"/>
          </p:cNvCxnSpPr>
          <p:nvPr/>
        </p:nvCxnSpPr>
        <p:spPr>
          <a:xfrm flipV="1">
            <a:off x="1397054" y="3012005"/>
            <a:ext cx="703421" cy="28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a:endCxn id="14" idx="1"/>
          </p:cNvCxnSpPr>
          <p:nvPr/>
        </p:nvCxnSpPr>
        <p:spPr>
          <a:xfrm>
            <a:off x="1459992" y="3447288"/>
            <a:ext cx="68354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5" idx="1"/>
          </p:cNvCxnSpPr>
          <p:nvPr/>
        </p:nvCxnSpPr>
        <p:spPr>
          <a:xfrm>
            <a:off x="1397054" y="3602467"/>
            <a:ext cx="766359"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5"/>
            <a:endCxn id="17" idx="1"/>
          </p:cNvCxnSpPr>
          <p:nvPr/>
        </p:nvCxnSpPr>
        <p:spPr>
          <a:xfrm>
            <a:off x="1397054" y="3602467"/>
            <a:ext cx="74648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7"/>
            <a:endCxn id="12" idx="3"/>
          </p:cNvCxnSpPr>
          <p:nvPr/>
        </p:nvCxnSpPr>
        <p:spPr>
          <a:xfrm flipV="1">
            <a:off x="1397054" y="3167184"/>
            <a:ext cx="766359" cy="103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6"/>
            <a:endCxn id="14" idx="3"/>
          </p:cNvCxnSpPr>
          <p:nvPr/>
        </p:nvCxnSpPr>
        <p:spPr>
          <a:xfrm flipV="1">
            <a:off x="1459992" y="3977952"/>
            <a:ext cx="683547" cy="3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6"/>
            <a:endCxn id="15" idx="2"/>
          </p:cNvCxnSpPr>
          <p:nvPr/>
        </p:nvCxnSpPr>
        <p:spPr>
          <a:xfrm>
            <a:off x="1459992" y="4357167"/>
            <a:ext cx="640483"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5"/>
            <a:endCxn id="17" idx="1"/>
          </p:cNvCxnSpPr>
          <p:nvPr/>
        </p:nvCxnSpPr>
        <p:spPr>
          <a:xfrm>
            <a:off x="1397054" y="4512346"/>
            <a:ext cx="74648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7"/>
            <a:endCxn id="12" idx="3"/>
          </p:cNvCxnSpPr>
          <p:nvPr/>
        </p:nvCxnSpPr>
        <p:spPr>
          <a:xfrm flipV="1">
            <a:off x="1397054" y="3167184"/>
            <a:ext cx="766359"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6"/>
            <a:endCxn id="14" idx="3"/>
          </p:cNvCxnSpPr>
          <p:nvPr/>
        </p:nvCxnSpPr>
        <p:spPr>
          <a:xfrm flipV="1">
            <a:off x="1459992" y="3977952"/>
            <a:ext cx="683547" cy="1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15" idx="3"/>
          </p:cNvCxnSpPr>
          <p:nvPr/>
        </p:nvCxnSpPr>
        <p:spPr>
          <a:xfrm flipV="1">
            <a:off x="1459992" y="4889731"/>
            <a:ext cx="703421"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5"/>
            <a:endCxn id="17" idx="2"/>
          </p:cNvCxnSpPr>
          <p:nvPr/>
        </p:nvCxnSpPr>
        <p:spPr>
          <a:xfrm>
            <a:off x="1397054" y="5422225"/>
            <a:ext cx="683547" cy="28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7"/>
            <a:endCxn id="18" idx="1"/>
          </p:cNvCxnSpPr>
          <p:nvPr/>
        </p:nvCxnSpPr>
        <p:spPr>
          <a:xfrm>
            <a:off x="2467305" y="2856826"/>
            <a:ext cx="635221" cy="43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6"/>
            <a:endCxn id="20" idx="1"/>
          </p:cNvCxnSpPr>
          <p:nvPr/>
        </p:nvCxnSpPr>
        <p:spPr>
          <a:xfrm>
            <a:off x="2530243" y="3012005"/>
            <a:ext cx="572283" cy="118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5"/>
            <a:endCxn id="19" idx="1"/>
          </p:cNvCxnSpPr>
          <p:nvPr/>
        </p:nvCxnSpPr>
        <p:spPr>
          <a:xfrm>
            <a:off x="2467305" y="3167184"/>
            <a:ext cx="635221"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7"/>
            <a:endCxn id="18" idx="2"/>
          </p:cNvCxnSpPr>
          <p:nvPr/>
        </p:nvCxnSpPr>
        <p:spPr>
          <a:xfrm flipV="1">
            <a:off x="2447431" y="3447288"/>
            <a:ext cx="59215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6"/>
            <a:endCxn id="20" idx="2"/>
          </p:cNvCxnSpPr>
          <p:nvPr/>
        </p:nvCxnSpPr>
        <p:spPr>
          <a:xfrm>
            <a:off x="2510369" y="3822773"/>
            <a:ext cx="529219" cy="53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4" idx="5"/>
            <a:endCxn id="19" idx="1"/>
          </p:cNvCxnSpPr>
          <p:nvPr/>
        </p:nvCxnSpPr>
        <p:spPr>
          <a:xfrm>
            <a:off x="2447431" y="3977952"/>
            <a:ext cx="655095" cy="113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7"/>
            <a:endCxn id="18" idx="3"/>
          </p:cNvCxnSpPr>
          <p:nvPr/>
        </p:nvCxnSpPr>
        <p:spPr>
          <a:xfrm flipV="1">
            <a:off x="2467305" y="3602467"/>
            <a:ext cx="635221"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5" idx="6"/>
            <a:endCxn id="20" idx="2"/>
          </p:cNvCxnSpPr>
          <p:nvPr/>
        </p:nvCxnSpPr>
        <p:spPr>
          <a:xfrm flipV="1">
            <a:off x="2530243" y="4357167"/>
            <a:ext cx="509345"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5"/>
            <a:endCxn id="19" idx="2"/>
          </p:cNvCxnSpPr>
          <p:nvPr/>
        </p:nvCxnSpPr>
        <p:spPr>
          <a:xfrm>
            <a:off x="2467305" y="4889731"/>
            <a:ext cx="572283"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7" idx="7"/>
            <a:endCxn id="18" idx="3"/>
          </p:cNvCxnSpPr>
          <p:nvPr/>
        </p:nvCxnSpPr>
        <p:spPr>
          <a:xfrm flipV="1">
            <a:off x="2447431" y="3602467"/>
            <a:ext cx="65509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6"/>
            <a:endCxn id="20" idx="3"/>
          </p:cNvCxnSpPr>
          <p:nvPr/>
        </p:nvCxnSpPr>
        <p:spPr>
          <a:xfrm flipV="1">
            <a:off x="2510369" y="4512346"/>
            <a:ext cx="592157" cy="119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7" idx="5"/>
            <a:endCxn id="19" idx="3"/>
          </p:cNvCxnSpPr>
          <p:nvPr/>
        </p:nvCxnSpPr>
        <p:spPr>
          <a:xfrm flipV="1">
            <a:off x="2447431" y="5422225"/>
            <a:ext cx="655095"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8" idx="7"/>
            <a:endCxn id="21" idx="2"/>
          </p:cNvCxnSpPr>
          <p:nvPr/>
        </p:nvCxnSpPr>
        <p:spPr>
          <a:xfrm flipV="1">
            <a:off x="3406418" y="3101955"/>
            <a:ext cx="703421" cy="19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8" idx="6"/>
            <a:endCxn id="22" idx="1"/>
          </p:cNvCxnSpPr>
          <p:nvPr/>
        </p:nvCxnSpPr>
        <p:spPr>
          <a:xfrm>
            <a:off x="3469356" y="3447288"/>
            <a:ext cx="683547" cy="31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8" idx="6"/>
            <a:endCxn id="23" idx="1"/>
          </p:cNvCxnSpPr>
          <p:nvPr/>
        </p:nvCxnSpPr>
        <p:spPr>
          <a:xfrm>
            <a:off x="3469356" y="3447288"/>
            <a:ext cx="703421" cy="122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8" idx="5"/>
            <a:endCxn id="24" idx="1"/>
          </p:cNvCxnSpPr>
          <p:nvPr/>
        </p:nvCxnSpPr>
        <p:spPr>
          <a:xfrm>
            <a:off x="3406418" y="3602467"/>
            <a:ext cx="746485" cy="203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0" idx="7"/>
            <a:endCxn id="21" idx="3"/>
          </p:cNvCxnSpPr>
          <p:nvPr/>
        </p:nvCxnSpPr>
        <p:spPr>
          <a:xfrm flipV="1">
            <a:off x="3406418" y="3257134"/>
            <a:ext cx="766359" cy="94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0" idx="6"/>
            <a:endCxn id="22" idx="2"/>
          </p:cNvCxnSpPr>
          <p:nvPr/>
        </p:nvCxnSpPr>
        <p:spPr>
          <a:xfrm flipV="1">
            <a:off x="3469356" y="3912723"/>
            <a:ext cx="620609" cy="44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0" idx="6"/>
            <a:endCxn id="23" idx="2"/>
          </p:cNvCxnSpPr>
          <p:nvPr/>
        </p:nvCxnSpPr>
        <p:spPr>
          <a:xfrm>
            <a:off x="3469356" y="4357167"/>
            <a:ext cx="640483" cy="46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0" idx="5"/>
            <a:endCxn id="24" idx="2"/>
          </p:cNvCxnSpPr>
          <p:nvPr/>
        </p:nvCxnSpPr>
        <p:spPr>
          <a:xfrm>
            <a:off x="3406418" y="4512346"/>
            <a:ext cx="683547" cy="12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9" idx="7"/>
            <a:endCxn id="21" idx="3"/>
          </p:cNvCxnSpPr>
          <p:nvPr/>
        </p:nvCxnSpPr>
        <p:spPr>
          <a:xfrm flipV="1">
            <a:off x="3406418" y="3257134"/>
            <a:ext cx="766359" cy="185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9" idx="6"/>
            <a:endCxn id="22" idx="3"/>
          </p:cNvCxnSpPr>
          <p:nvPr/>
        </p:nvCxnSpPr>
        <p:spPr>
          <a:xfrm flipV="1">
            <a:off x="3469356" y="4067902"/>
            <a:ext cx="683547" cy="11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9" idx="5"/>
            <a:endCxn id="24" idx="3"/>
          </p:cNvCxnSpPr>
          <p:nvPr/>
        </p:nvCxnSpPr>
        <p:spPr>
          <a:xfrm>
            <a:off x="3406418" y="5422225"/>
            <a:ext cx="746485" cy="52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9" idx="6"/>
            <a:endCxn id="23" idx="3"/>
          </p:cNvCxnSpPr>
          <p:nvPr/>
        </p:nvCxnSpPr>
        <p:spPr>
          <a:xfrm flipV="1">
            <a:off x="3469356" y="4979681"/>
            <a:ext cx="703421" cy="28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1" idx="6"/>
            <a:endCxn id="16" idx="1"/>
          </p:cNvCxnSpPr>
          <p:nvPr/>
        </p:nvCxnSpPr>
        <p:spPr>
          <a:xfrm>
            <a:off x="4539607" y="3101955"/>
            <a:ext cx="688544" cy="6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21" idx="5"/>
            <a:endCxn id="25" idx="1"/>
          </p:cNvCxnSpPr>
          <p:nvPr/>
        </p:nvCxnSpPr>
        <p:spPr>
          <a:xfrm>
            <a:off x="4476669" y="3257134"/>
            <a:ext cx="773355" cy="138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2" idx="6"/>
            <a:endCxn id="16" idx="2"/>
          </p:cNvCxnSpPr>
          <p:nvPr/>
        </p:nvCxnSpPr>
        <p:spPr>
          <a:xfrm flipV="1">
            <a:off x="4519733" y="3886200"/>
            <a:ext cx="645480" cy="2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22" idx="5"/>
            <a:endCxn id="25" idx="2"/>
          </p:cNvCxnSpPr>
          <p:nvPr/>
        </p:nvCxnSpPr>
        <p:spPr>
          <a:xfrm>
            <a:off x="4456795" y="4067902"/>
            <a:ext cx="730291" cy="72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3" idx="7"/>
            <a:endCxn id="16" idx="2"/>
          </p:cNvCxnSpPr>
          <p:nvPr/>
        </p:nvCxnSpPr>
        <p:spPr>
          <a:xfrm flipV="1">
            <a:off x="4476669" y="3886200"/>
            <a:ext cx="688544" cy="78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3" idx="6"/>
          </p:cNvCxnSpPr>
          <p:nvPr/>
        </p:nvCxnSpPr>
        <p:spPr>
          <a:xfrm>
            <a:off x="4539607" y="4824502"/>
            <a:ext cx="58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4" idx="7"/>
            <a:endCxn id="16" idx="3"/>
          </p:cNvCxnSpPr>
          <p:nvPr/>
        </p:nvCxnSpPr>
        <p:spPr>
          <a:xfrm flipV="1">
            <a:off x="4456795" y="4041379"/>
            <a:ext cx="771356" cy="15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4" idx="6"/>
            <a:endCxn id="25" idx="3"/>
          </p:cNvCxnSpPr>
          <p:nvPr/>
        </p:nvCxnSpPr>
        <p:spPr>
          <a:xfrm flipV="1">
            <a:off x="4519733" y="4951258"/>
            <a:ext cx="730291" cy="84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6" idx="6"/>
          </p:cNvCxnSpPr>
          <p:nvPr/>
        </p:nvCxnSpPr>
        <p:spPr>
          <a:xfrm>
            <a:off x="5594981" y="3886200"/>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608673" y="4785107"/>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356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neural network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861308" y="1753785"/>
                <a:ext cx="10363826" cy="4655488"/>
              </a:xfrm>
            </p:spPr>
            <p:txBody>
              <a:bodyPr>
                <a:normAutofit fontScale="92500" lnSpcReduction="20000"/>
              </a:bodyPr>
              <a:lstStyle/>
              <a:p>
                <a:r>
                  <a:rPr lang="en-US" dirty="0" smtClean="0"/>
                  <a:t>A neural network is trained with </a:t>
                </a:r>
                <a:r>
                  <a:rPr lang="en-US" i="1" dirty="0" smtClean="0"/>
                  <a:t>m</a:t>
                </a:r>
                <a:r>
                  <a:rPr lang="en-US" dirty="0" smtClean="0"/>
                  <a:t> training samples</a:t>
                </a:r>
              </a:p>
              <a:p>
                <a:pPr marL="0" indent="0" algn="ctr">
                  <a:buNone/>
                </a:pPr>
                <a:r>
                  <a:rPr lang="en-US" dirty="0" smtClean="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m:t>
                        </m:r>
                      </m:sup>
                    </m:sSup>
                    <m:r>
                      <a:rPr lang="en-US" b="0" i="1" smtClean="0">
                        <a:latin typeface="Cambria Math" panose="02040503050406030204" pitchFamily="18" charset="0"/>
                      </a:rPr>
                      <m:t>), </m:t>
                    </m:r>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i="1">
                        <a:latin typeface="Cambria Math" panose="02040503050406030204" pitchFamily="18" charset="0"/>
                      </a:rPr>
                      <m:t>), </m:t>
                    </m:r>
                  </m:oMath>
                </a14:m>
                <a:r>
                  <a:rPr lang="en-US" dirty="0" smtClean="0"/>
                  <a:t>……</a:t>
                </a:r>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oMath>
                </a14:m>
                <a:endParaRPr lang="en-US" dirty="0"/>
              </a:p>
              <a:p>
                <a:pPr marL="0" indent="0">
                  <a:buNone/>
                </a:pP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oMath>
                </a14:m>
                <a:r>
                  <a:rPr lang="en-US" dirty="0" smtClean="0"/>
                  <a:t> is an input vector,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oMath>
                </a14:m>
                <a:r>
                  <a:rPr lang="en-US" dirty="0" smtClean="0"/>
                  <a:t> is an output vector</a:t>
                </a:r>
              </a:p>
              <a:p>
                <a:r>
                  <a:rPr lang="en-US" dirty="0" smtClean="0"/>
                  <a:t>Training objective: minimize the prediction error (loss)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𝑊</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smtClean="0"/>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𝑊</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oMath>
                </a14:m>
                <a:r>
                  <a:rPr lang="en-US" dirty="0" smtClean="0"/>
                  <a:t> is the predicted output vector for the input vector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endParaRPr lang="en-US" dirty="0" smtClean="0"/>
              </a:p>
              <a:p>
                <a:r>
                  <a:rPr lang="en-US" dirty="0"/>
                  <a:t> </a:t>
                </a:r>
                <a:r>
                  <a:rPr lang="en-US" dirty="0" smtClean="0"/>
                  <a:t>Approach: Gradient </a:t>
                </a:r>
                <a:r>
                  <a:rPr lang="en-US" dirty="0"/>
                  <a:t>descent (stochastic gradient </a:t>
                </a:r>
                <a:r>
                  <a:rPr lang="en-US" dirty="0" smtClean="0"/>
                  <a:t>descent, batch gradient descent, mini-batch gradient descent). </a:t>
                </a:r>
              </a:p>
              <a:p>
                <a:pPr lvl="1"/>
                <a:r>
                  <a:rPr lang="en-US" dirty="0" smtClean="0"/>
                  <a:t>Use error to adjust the weight value to reduce the loss. The adjustment amount is proportional to the contribution of each weight to the loss – Given an error, adjust the weight a little to reduce the error. </a:t>
                </a:r>
              </a:p>
              <a:p>
                <a:pPr marL="457200" lvl="1" indent="0">
                  <a:buNone/>
                </a:pPr>
                <a:endParaRPr lang="en-US" dirty="0" smtClean="0"/>
              </a:p>
              <a:p>
                <a:endParaRPr lang="en-US" dirty="0" smtClean="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861308" y="1753785"/>
                <a:ext cx="10363826" cy="465548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749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861308" y="1753785"/>
                <a:ext cx="10363826" cy="4655488"/>
              </a:xfrm>
            </p:spPr>
            <p:txBody>
              <a:bodyPr>
                <a:normAutofit fontScale="92500"/>
              </a:bodyPr>
              <a:lstStyle/>
              <a:p>
                <a:r>
                  <a:rPr lang="en-US" dirty="0" smtClean="0"/>
                  <a:t>Given one training sample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a:p>
                <a:r>
                  <a:rPr lang="en-US" dirty="0" smtClean="0"/>
                  <a:t>Compute the output of the neural network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oMath>
                </a14:m>
                <a:endParaRPr lang="en-US" dirty="0" smtClean="0"/>
              </a:p>
              <a:p>
                <a:r>
                  <a:rPr lang="en-US" dirty="0" smtClean="0"/>
                  <a:t>Training objective: minimize the prediction error (loss) – there are different ways to define error. The following is an example: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𝑊</m:t>
                              </m:r>
                            </m:e>
                          </m:acc>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oMath>
                  </m:oMathPara>
                </a14:m>
                <a:endParaRPr lang="en-US" dirty="0" smtClean="0"/>
              </a:p>
              <a:p>
                <a:r>
                  <a:rPr lang="en-US" dirty="0" smtClean="0"/>
                  <a:t>Estimate how much each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a14:m>
                <a:r>
                  <a:rPr lang="en-US" dirty="0" smtClean="0"/>
                  <a:t> in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oMath>
                </a14:m>
                <a:r>
                  <a:rPr lang="en-US" dirty="0" smtClean="0"/>
                  <a:t> contributes to the error: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𝐸</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den>
                    </m:f>
                  </m:oMath>
                </a14:m>
                <a:r>
                  <a:rPr lang="en-US" dirty="0" smtClean="0"/>
                  <a:t> </a:t>
                </a:r>
              </a:p>
              <a:p>
                <a:r>
                  <a:rPr lang="en-US" dirty="0" smtClean="0"/>
                  <a:t>Update the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dirty="0" smtClean="0"/>
                  <a:t>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dirty="0" smtClean="0"/>
                  <a:t>=</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den>
                    </m:f>
                  </m:oMath>
                </a14:m>
                <a:r>
                  <a:rPr lang="en-US" dirty="0" smtClean="0"/>
                  <a:t>. 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oMath>
                </a14:m>
                <a:r>
                  <a:rPr lang="en-US" dirty="0" smtClean="0"/>
                  <a:t> is the learning rate. </a:t>
                </a:r>
              </a:p>
              <a:p>
                <a:pPr marL="0" indent="0">
                  <a:buNone/>
                </a:pPr>
                <a:r>
                  <a:rPr lang="en-US" dirty="0"/>
                  <a:t> </a:t>
                </a:r>
                <a:r>
                  <a:rPr lang="en-US" dirty="0" smtClean="0"/>
                  <a:t>   </a:t>
                </a:r>
              </a:p>
              <a:p>
                <a:pPr marL="457200" lvl="1" indent="0">
                  <a:buNone/>
                </a:pPr>
                <a:endParaRPr lang="en-US" dirty="0" smtClean="0"/>
              </a:p>
              <a:p>
                <a:endParaRPr lang="en-US" dirty="0" smtClean="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861308" y="1753785"/>
                <a:ext cx="10363826" cy="465548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090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learning artificial neural network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861308" y="1753785"/>
                <a:ext cx="10363826" cy="4655488"/>
              </a:xfrm>
            </p:spPr>
            <p:txBody>
              <a:bodyPr>
                <a:normAutofit/>
              </a:bodyPr>
              <a:lstStyle/>
              <a:p>
                <a:r>
                  <a:rPr lang="en-US" dirty="0" smtClean="0"/>
                  <a:t>Initialize the weights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𝑊</m:t>
                        </m:r>
                      </m:e>
                    </m:acc>
                    <m:r>
                      <a:rPr lang="en-US" b="0" i="0" smtClean="0">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0</m:t>
                        </m:r>
                      </m:sub>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b="0" i="1" smtClean="0">
                            <a:latin typeface="Cambria Math" panose="02040503050406030204" pitchFamily="18" charset="0"/>
                          </a:rPr>
                          <m:t>1</m:t>
                        </m:r>
                      </m:sub>
                      <m:sup/>
                    </m:sSubSup>
                    <m:r>
                      <a:rPr lang="en-US" b="0" i="1" smtClean="0">
                        <a:latin typeface="Cambria Math" panose="02040503050406030204" pitchFamily="18" charset="0"/>
                      </a:rPr>
                      <m:t>, ……, </m:t>
                    </m:r>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b="0" i="1" smtClean="0">
                            <a:latin typeface="Cambria Math" panose="02040503050406030204" pitchFamily="18" charset="0"/>
                          </a:rPr>
                          <m:t>𝑘</m:t>
                        </m:r>
                      </m:sub>
                      <m:sup/>
                    </m:sSubSup>
                    <m:r>
                      <a:rPr lang="en-US" b="0" i="1" smtClean="0">
                        <a:latin typeface="Cambria Math" panose="02040503050406030204" pitchFamily="18" charset="0"/>
                      </a:rPr>
                      <m:t>]</m:t>
                    </m:r>
                  </m:oMath>
                </a14:m>
                <a:endParaRPr lang="en-US" dirty="0" smtClean="0"/>
              </a:p>
              <a:p>
                <a:r>
                  <a:rPr lang="en-US" altLang="zh-CN" dirty="0" smtClean="0"/>
                  <a:t>Training</a:t>
                </a:r>
              </a:p>
              <a:p>
                <a:pPr lvl="1"/>
                <a:r>
                  <a:rPr lang="en-US" b="0" dirty="0">
                    <a:ea typeface="Cambria Math" panose="02040503050406030204" pitchFamily="18" charset="0"/>
                  </a:rPr>
                  <a:t> </a:t>
                </a:r>
                <a:r>
                  <a:rPr lang="en-US" b="0" dirty="0" smtClean="0">
                    <a:ea typeface="Cambria Math" panose="02040503050406030204" pitchFamily="18" charset="0"/>
                  </a:rPr>
                  <a:t>For each training data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b="0" dirty="0" smtClean="0">
                    <a:ea typeface="Cambria Math" panose="02040503050406030204" pitchFamily="18" charset="0"/>
                  </a:rPr>
                  <a:t>), Using forward propagation to compute the neural network output vector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𝑊</m:t>
                            </m:r>
                          </m:e>
                        </m:acc>
                      </m:sub>
                    </m:sSub>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pPr lvl="1"/>
                <a:r>
                  <a:rPr lang="en-US" dirty="0">
                    <a:ea typeface="Cambria Math" panose="02040503050406030204" pitchFamily="18" charset="0"/>
                  </a:rPr>
                  <a:t> </a:t>
                </a:r>
                <a:r>
                  <a:rPr lang="en-US" dirty="0" smtClean="0">
                    <a:ea typeface="Cambria Math" panose="02040503050406030204" pitchFamily="18" charset="0"/>
                  </a:rPr>
                  <a:t>Compute the error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US" b="0" dirty="0" smtClean="0">
                    <a:ea typeface="Cambria Math" panose="02040503050406030204" pitchFamily="18" charset="0"/>
                  </a:rPr>
                  <a:t> (various definitions)</a:t>
                </a:r>
              </a:p>
              <a:p>
                <a:pPr lvl="1"/>
                <a:r>
                  <a:rPr lang="en-US" dirty="0">
                    <a:ea typeface="Cambria Math" panose="02040503050406030204" pitchFamily="18" charset="0"/>
                  </a:rPr>
                  <a:t> </a:t>
                </a:r>
                <a:r>
                  <a:rPr lang="en-US" dirty="0" smtClean="0">
                    <a:ea typeface="Cambria Math" panose="02040503050406030204" pitchFamily="18" charset="0"/>
                  </a:rPr>
                  <a:t>Use backward propagation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den>
                    </m:f>
                  </m:oMath>
                </a14:m>
                <a:r>
                  <a:rPr lang="en-US" b="0" dirty="0" smtClean="0">
                    <a:ea typeface="Cambria Math" panose="02040503050406030204" pitchFamily="18" charset="0"/>
                  </a:rPr>
                  <a:t> for each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𝑘</m:t>
                        </m:r>
                      </m:sub>
                    </m:sSub>
                  </m:oMath>
                </a14:m>
                <a:endParaRPr lang="en-US" b="0" dirty="0" smtClean="0">
                  <a:ea typeface="Cambria Math" panose="02040503050406030204" pitchFamily="18" charset="0"/>
                </a:endParaRPr>
              </a:p>
              <a:p>
                <a:pPr lvl="1"/>
                <a:r>
                  <a:rPr lang="en-US" dirty="0">
                    <a:ea typeface="Cambria Math" panose="02040503050406030204" pitchFamily="18" charset="0"/>
                  </a:rPr>
                  <a:t> </a:t>
                </a:r>
                <a:r>
                  <a:rPr lang="en-US" dirty="0" smtClean="0">
                    <a:ea typeface="Cambria Math" panose="02040503050406030204" pitchFamily="18" charset="0"/>
                  </a:rPr>
                  <a:t>Update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oMath>
                </a14:m>
                <a:r>
                  <a:rPr lang="en-US" dirty="0"/>
                  <a:t>=</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r>
                      <a:rPr lang="en-US"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den>
                    </m:f>
                  </m:oMath>
                </a14:m>
                <a:endParaRPr lang="en-US" b="0" dirty="0" smtClean="0">
                  <a:ea typeface="Cambria Math" panose="02040503050406030204" pitchFamily="18" charset="0"/>
                </a:endParaRPr>
              </a:p>
              <a:p>
                <a:pPr lvl="1"/>
                <a:r>
                  <a:rPr lang="en-US" dirty="0" smtClean="0">
                    <a:ea typeface="Cambria Math" panose="02040503050406030204" pitchFamily="18" charset="0"/>
                  </a:rPr>
                  <a:t>Repeat until E is sufficiently small. </a:t>
                </a:r>
                <a:endParaRPr lang="en-US" b="0" dirty="0" smtClean="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4294967295"/>
              </p:nvPr>
            </p:nvSpPr>
            <p:spPr>
              <a:xfrm>
                <a:off x="861308" y="1753785"/>
                <a:ext cx="10363826" cy="465548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1892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 single neuron</a:t>
            </a:r>
            <a:endParaRPr lang="en-US" dirty="0"/>
          </a:p>
        </p:txBody>
      </p:sp>
      <p:sp>
        <p:nvSpPr>
          <p:cNvPr id="3" name="Content Placeholder 2"/>
          <p:cNvSpPr>
            <a:spLocks noGrp="1"/>
          </p:cNvSpPr>
          <p:nvPr>
            <p:ph sz="quarter" idx="4294967295"/>
          </p:nvPr>
        </p:nvSpPr>
        <p:spPr>
          <a:xfrm>
            <a:off x="861308" y="4331198"/>
            <a:ext cx="10363826" cy="2078074"/>
          </a:xfrm>
        </p:spPr>
        <p:txBody>
          <a:bodyPr>
            <a:normAutofit/>
          </a:bodyPr>
          <a:lstStyle/>
          <a:p>
            <a:r>
              <a:rPr lang="en-US" dirty="0" smtClean="0"/>
              <a:t>An artificial neuron has two components: (1) weighted sum and activation function.</a:t>
            </a:r>
          </a:p>
          <a:p>
            <a:pPr lvl="1"/>
            <a:r>
              <a:rPr lang="en-US" dirty="0" smtClean="0"/>
              <a:t>Many activation functions: </a:t>
            </a:r>
            <a:r>
              <a:rPr lang="en-US" dirty="0" smtClean="0">
                <a:solidFill>
                  <a:srgbClr val="FF0000"/>
                </a:solidFill>
              </a:rPr>
              <a:t>Sigmoid</a:t>
            </a:r>
            <a:r>
              <a:rPr lang="en-US" dirty="0" smtClean="0"/>
              <a:t>, </a:t>
            </a:r>
            <a:r>
              <a:rPr lang="en-US" dirty="0" err="1" smtClean="0"/>
              <a:t>ReLU</a:t>
            </a:r>
            <a:r>
              <a:rPr lang="en-US" dirty="0" smtClean="0"/>
              <a:t>, etc.</a:t>
            </a:r>
            <a:r>
              <a:rPr lang="en-US" dirty="0"/>
              <a:t/>
            </a:r>
            <a:br>
              <a:rPr lang="en-US" dirty="0"/>
            </a:br>
            <a:endParaRPr lang="en-US" dirty="0" smtClean="0"/>
          </a:p>
        </p:txBody>
      </p:sp>
      <p:sp>
        <p:nvSpPr>
          <p:cNvPr id="4" name="Oval 3"/>
          <p:cNvSpPr/>
          <p:nvPr/>
        </p:nvSpPr>
        <p:spPr>
          <a:xfrm>
            <a:off x="4516820" y="235122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50628" y="2191407"/>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074276" y="2892972"/>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0"/>
          </p:cNvCxnSpPr>
          <p:nvPr/>
        </p:nvCxnSpPr>
        <p:spPr>
          <a:xfrm>
            <a:off x="4974020" y="1994338"/>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5280" y="1575145"/>
            <a:ext cx="277480" cy="369332"/>
          </a:xfrm>
          <a:prstGeom prst="rect">
            <a:avLst/>
          </a:prstGeom>
          <a:noFill/>
        </p:spPr>
        <p:txBody>
          <a:bodyPr wrap="square" rtlCol="0">
            <a:spAutoFit/>
          </a:bodyPr>
          <a:lstStyle/>
          <a:p>
            <a:r>
              <a:rPr lang="en-US" dirty="0"/>
              <a:t>b</a:t>
            </a:r>
          </a:p>
        </p:txBody>
      </p:sp>
      <p:sp>
        <p:nvSpPr>
          <p:cNvPr id="15" name="TextBox 14"/>
          <p:cNvSpPr txBox="1"/>
          <p:nvPr/>
        </p:nvSpPr>
        <p:spPr>
          <a:xfrm>
            <a:off x="3576764" y="2006538"/>
            <a:ext cx="465192" cy="369332"/>
          </a:xfrm>
          <a:prstGeom prst="rect">
            <a:avLst/>
          </a:prstGeom>
          <a:noFill/>
        </p:spPr>
        <p:txBody>
          <a:bodyPr wrap="none" rtlCol="0">
            <a:spAutoFit/>
          </a:bodyPr>
          <a:lstStyle/>
          <a:p>
            <a:r>
              <a:rPr lang="en-US" dirty="0" smtClean="0"/>
              <a:t>w1</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2406360" y="1952360"/>
                <a:ext cx="624595" cy="4507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406360" y="1952360"/>
                <a:ext cx="624595" cy="450764"/>
              </a:xfrm>
              <a:prstGeom prst="rect">
                <a:avLst/>
              </a:prstGeom>
              <a:blipFill>
                <a:blip r:embed="rId2"/>
                <a:stretch>
                  <a:fillRect/>
                </a:stretch>
              </a:blipFill>
            </p:spPr>
            <p:txBody>
              <a:bodyPr/>
              <a:lstStyle/>
              <a:p>
                <a:r>
                  <a:rPr lang="en-US">
                    <a:noFill/>
                  </a:rPr>
                  <a:t> </a:t>
                </a:r>
              </a:p>
            </p:txBody>
          </p:sp>
        </mc:Fallback>
      </mc:AlternateContent>
      <p:sp>
        <p:nvSpPr>
          <p:cNvPr id="18" name="TextBox 17"/>
          <p:cNvSpPr txBox="1"/>
          <p:nvPr/>
        </p:nvSpPr>
        <p:spPr>
          <a:xfrm>
            <a:off x="3602420" y="3101975"/>
            <a:ext cx="492443" cy="369332"/>
          </a:xfrm>
          <a:prstGeom prst="rect">
            <a:avLst/>
          </a:prstGeom>
          <a:noFill/>
        </p:spPr>
        <p:txBody>
          <a:bodyPr wrap="none" rtlCol="0">
            <a:spAutoFit/>
          </a:bodyPr>
          <a:lstStyle/>
          <a:p>
            <a:r>
              <a:rPr lang="en-US" dirty="0" err="1" smtClean="0"/>
              <a:t>wm</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2449681" y="3168868"/>
                <a:ext cx="624595" cy="4287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𝑚</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449681" y="3168868"/>
                <a:ext cx="624595" cy="4287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668094" y="2376651"/>
                <a:ext cx="804836"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nary>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668094" y="2376651"/>
                <a:ext cx="804836" cy="7630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277640" y="3593051"/>
                <a:ext cx="3048207" cy="450764"/>
              </a:xfrm>
              <a:prstGeom prst="rect">
                <a:avLst/>
              </a:prstGeom>
              <a:noFill/>
            </p:spPr>
            <p:txBody>
              <a:bodyPr wrap="none" rtlCol="0">
                <a:spAutoFit/>
              </a:bodyPr>
              <a:lstStyle/>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r>
                          <a:rPr lang="en-US" b="0" i="1" smtClean="0">
                            <a:latin typeface="Cambria Math" panose="02040503050406030204" pitchFamily="18" charset="0"/>
                          </a:rPr>
                          <m:t>1∗</m:t>
                        </m:r>
                        <m:r>
                          <a:rPr lang="en-US" i="1">
                            <a:latin typeface="Cambria Math" panose="02040503050406030204" pitchFamily="18" charset="0"/>
                          </a:rPr>
                          <m:t>𝑋</m:t>
                        </m:r>
                      </m:e>
                      <m:sub>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𝑤𝑚</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𝑚</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a14:m>
                <a:r>
                  <a:rPr lang="en-US" dirty="0" smtClean="0"/>
                  <a:t>+b</a:t>
                </a:r>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277640" y="3593051"/>
                <a:ext cx="3048207" cy="450764"/>
              </a:xfrm>
              <a:prstGeom prst="rect">
                <a:avLst/>
              </a:prstGeom>
              <a:blipFill>
                <a:blip r:embed="rId5"/>
                <a:stretch>
                  <a:fillRect r="-800" b="-16216"/>
                </a:stretch>
              </a:blipFill>
            </p:spPr>
            <p:txBody>
              <a:bodyPr/>
              <a:lstStyle/>
              <a:p>
                <a:r>
                  <a:rPr lang="en-US">
                    <a:noFill/>
                  </a:rPr>
                  <a:t> </a:t>
                </a:r>
              </a:p>
            </p:txBody>
          </p:sp>
        </mc:Fallback>
      </mc:AlternateContent>
      <p:cxnSp>
        <p:nvCxnSpPr>
          <p:cNvPr id="26" name="Straight Arrow Connector 25"/>
          <p:cNvCxnSpPr>
            <a:stCxn id="20" idx="3"/>
          </p:cNvCxnSpPr>
          <p:nvPr/>
        </p:nvCxnSpPr>
        <p:spPr>
          <a:xfrm flipV="1">
            <a:off x="5472930" y="2733534"/>
            <a:ext cx="3308463" cy="24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781392" y="2319398"/>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7" idx="6"/>
          </p:cNvCxnSpPr>
          <p:nvPr/>
        </p:nvCxnSpPr>
        <p:spPr>
          <a:xfrm>
            <a:off x="9695792" y="2701712"/>
            <a:ext cx="1072056" cy="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91060" y="3570793"/>
            <a:ext cx="1840760" cy="369332"/>
          </a:xfrm>
          <a:prstGeom prst="rect">
            <a:avLst/>
          </a:prstGeom>
          <a:noFill/>
        </p:spPr>
        <p:txBody>
          <a:bodyPr wrap="none" rtlCol="0">
            <a:spAutoFit/>
          </a:bodyPr>
          <a:lstStyle/>
          <a:p>
            <a:r>
              <a:rPr lang="en-US" dirty="0" smtClean="0"/>
              <a:t>Activation function</a:t>
            </a:r>
            <a:endParaRPr lang="en-US" dirty="0"/>
          </a:p>
        </p:txBody>
      </p:sp>
      <p:sp>
        <p:nvSpPr>
          <p:cNvPr id="31" name="Rectangle 30"/>
          <p:cNvSpPr/>
          <p:nvPr/>
        </p:nvSpPr>
        <p:spPr>
          <a:xfrm>
            <a:off x="4202882" y="2080924"/>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312628" y="2208997"/>
            <a:ext cx="843693" cy="369332"/>
          </a:xfrm>
          <a:prstGeom prst="rect">
            <a:avLst/>
          </a:prstGeom>
          <a:noFill/>
        </p:spPr>
        <p:txBody>
          <a:bodyPr wrap="none" rtlCol="0">
            <a:spAutoFit/>
          </a:bodyPr>
          <a:lstStyle/>
          <a:p>
            <a:r>
              <a:rPr lang="en-US" dirty="0" smtClean="0"/>
              <a:t>Neuron</a:t>
            </a:r>
            <a:endParaRPr lang="en-US" dirty="0"/>
          </a:p>
        </p:txBody>
      </p:sp>
      <p:sp>
        <p:nvSpPr>
          <p:cNvPr id="33" name="Oval 32"/>
          <p:cNvSpPr/>
          <p:nvPr/>
        </p:nvSpPr>
        <p:spPr>
          <a:xfrm>
            <a:off x="2660904" y="2733534"/>
            <a:ext cx="164592" cy="159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736403" y="2666147"/>
            <a:ext cx="164592" cy="159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369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4294967295"/>
              </p:nvPr>
            </p:nvSpPr>
            <p:spPr>
              <a:xfrm>
                <a:off x="662152" y="1334061"/>
                <a:ext cx="6235262" cy="4947793"/>
              </a:xfrm>
            </p:spPr>
            <p:txBody>
              <a:bodyPr>
                <a:normAutofit/>
              </a:bodyPr>
              <a:lstStyle/>
              <a:p>
                <a14:m>
                  <m:oMath xmlns:m="http://schemas.openxmlformats.org/officeDocument/2006/math">
                    <m:r>
                      <m:rPr>
                        <m:sty m:val="p"/>
                      </m:rPr>
                      <a:rPr lang="el-GR" i="1" smtClean="0">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a14:m>
                <a:endParaRPr lang="en-US" dirty="0" smtClean="0"/>
              </a:p>
              <a:p>
                <a:r>
                  <a:rPr lang="en-US" dirty="0"/>
                  <a:t>The derivative of the sigmoid function</a:t>
                </a:r>
                <a14:m>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r>
                      <a:rPr lang="en-US" i="1">
                        <a:latin typeface="Cambria Math" panose="02040503050406030204" pitchFamily="18" charset="0"/>
                      </a:rPr>
                      <m:t>𝑠𝑖𝑔𝑚𝑜𝑖𝑑</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endParaRPr lang="en-US" dirty="0" smtClean="0"/>
              </a:p>
              <a:p>
                <a14:m>
                  <m:oMath xmlns:m="http://schemas.openxmlformats.org/officeDocument/2006/math">
                    <m:sSup>
                      <m:sSupPr>
                        <m:ctrlPr>
                          <a:rPr lang="en-US" i="1" smtClean="0">
                            <a:latin typeface="Cambria Math" panose="02040503050406030204" pitchFamily="18" charset="0"/>
                          </a:rPr>
                        </m:ctrlPr>
                      </m:sSupPr>
                      <m:e>
                        <m:r>
                          <m:rPr>
                            <m:sty m:val="p"/>
                          </m:rPr>
                          <a:rPr lang="el-GR" i="1">
                            <a:latin typeface="Cambria Math" panose="02040503050406030204" pitchFamily="18" charset="0"/>
                          </a:rPr>
                          <m:t>σ</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𝑑𝑥</m:t>
                        </m:r>
                      </m:den>
                    </m:f>
                  </m:oMath>
                </a14:m>
                <a:r>
                  <a:rPr lang="el-GR" dirty="0"/>
                  <a:t> </a:t>
                </a:r>
                <a14:m>
                  <m:oMath xmlns:m="http://schemas.openxmlformats.org/officeDocument/2006/math">
                    <m:r>
                      <m:rPr>
                        <m:sty m:val="p"/>
                      </m:rPr>
                      <a:rPr lang="el-GR" i="1">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m:rPr>
                        <m:sty m:val="p"/>
                      </m:rPr>
                      <a:rPr lang="el-GR" i="1">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(1−</m:t>
                    </m:r>
                    <m:r>
                      <m:rPr>
                        <m:sty m:val="p"/>
                      </m:rPr>
                      <a:rPr lang="el-GR" i="1">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2152" y="1334061"/>
                <a:ext cx="6235262" cy="4947793"/>
              </a:xfrm>
              <a:blipFill>
                <a:blip r:embed="rId2"/>
                <a:stretch>
                  <a:fillRect l="-176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55031" y="2185275"/>
            <a:ext cx="4509182" cy="2615325"/>
          </a:xfrm>
          <a:prstGeom prst="rect">
            <a:avLst/>
          </a:prstGeom>
        </p:spPr>
      </p:pic>
    </p:spTree>
    <p:extLst>
      <p:ext uri="{BB962C8B-B14F-4D97-AF65-F5344CB8AC3E}">
        <p14:creationId xmlns:p14="http://schemas.microsoft.com/office/powerpoint/2010/main" val="3834684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15143</TotalTime>
  <Words>1180</Words>
  <Application>Microsoft Office PowerPoint</Application>
  <PresentationFormat>Widescreen</PresentationFormat>
  <Paragraphs>388</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Malgun Gothic</vt:lpstr>
      <vt:lpstr>Arial</vt:lpstr>
      <vt:lpstr>Calibri</vt:lpstr>
      <vt:lpstr>Calibri Light</vt:lpstr>
      <vt:lpstr>Cambria Math</vt:lpstr>
      <vt:lpstr>等线</vt:lpstr>
      <vt:lpstr>新細明體</vt:lpstr>
      <vt:lpstr>Office Theme</vt:lpstr>
      <vt:lpstr>PowerPoint Presentation</vt:lpstr>
      <vt:lpstr>Artificial Neural Networks</vt:lpstr>
      <vt:lpstr>What do (deep) neural networks do? </vt:lpstr>
      <vt:lpstr>Artificial neural network example</vt:lpstr>
      <vt:lpstr>Training a neural network</vt:lpstr>
      <vt:lpstr>Stochastic gradient descent</vt:lpstr>
      <vt:lpstr>Algorithm for learning artificial neural network</vt:lpstr>
      <vt:lpstr>A single neuron</vt:lpstr>
      <vt:lpstr>Sigmoid function</vt:lpstr>
      <vt:lpstr>Training for the logic AND with a single neuron</vt:lpstr>
      <vt:lpstr>Training for the logic AND with a single neuron</vt:lpstr>
      <vt:lpstr>Chain rules for calculating ∂E/(∂w_1 ) , ∂E/(∂w_2 ), and ∂E/∂b</vt:lpstr>
      <vt:lpstr>Training for the logic AND with a single neuron</vt:lpstr>
      <vt:lpstr>Training for the logic AND with a single neuron</vt:lpstr>
      <vt:lpstr>Training for the logic AND with a single neuron</vt:lpstr>
      <vt:lpstr>Training for the logic AND with a single neuron</vt:lpstr>
      <vt:lpstr>Multi-level feedforward neural networks</vt:lpstr>
      <vt:lpstr>Multi-level feedforward neural networks examples</vt:lpstr>
      <vt:lpstr>Build a 3-level neural network from scratch</vt:lpstr>
      <vt:lpstr>Build a 3-level neural network from scratch</vt:lpstr>
      <vt:lpstr>3-level feedforward neural network</vt:lpstr>
      <vt:lpstr>Forward propogation (compute OO and E)</vt:lpstr>
      <vt:lpstr>Forward propogation</vt:lpstr>
      <vt:lpstr>Backward propogation</vt:lpstr>
      <vt:lpstr>Backward propogation</vt:lpstr>
      <vt:lpstr>Backward propogation</vt:lpstr>
      <vt:lpstr>Backward propogation</vt:lpstr>
      <vt:lpstr>Backward propogation</vt:lpstr>
      <vt:lpstr>Backward propogation</vt:lpstr>
      <vt:lpstr>Backward propogation</vt:lpstr>
      <vt:lpstr>Backward propogation</vt:lpstr>
      <vt:lpstr>Summary</vt:lpstr>
      <vt:lpstr>Training for the logic XOR and AND with a 6-unit 2-level nueral network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pds</dc:title>
  <dc:creator>pds</dc:creator>
  <cp:lastModifiedBy>Gde</cp:lastModifiedBy>
  <cp:revision>77</cp:revision>
  <dcterms:created xsi:type="dcterms:W3CDTF">2024-07-11T17:06:45Z</dcterms:created>
  <dcterms:modified xsi:type="dcterms:W3CDTF">2024-11-19T07:46:55Z</dcterms:modified>
</cp:coreProperties>
</file>