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316" r:id="rId2"/>
    <p:sldId id="317" r:id="rId3"/>
    <p:sldId id="298" r:id="rId4"/>
    <p:sldId id="299" r:id="rId5"/>
    <p:sldId id="300" r:id="rId6"/>
    <p:sldId id="302" r:id="rId7"/>
    <p:sldId id="301" r:id="rId8"/>
    <p:sldId id="314" r:id="rId9"/>
    <p:sldId id="304" r:id="rId10"/>
    <p:sldId id="305" r:id="rId11"/>
    <p:sldId id="306" r:id="rId12"/>
    <p:sldId id="307" r:id="rId13"/>
    <p:sldId id="309" r:id="rId14"/>
    <p:sldId id="310" r:id="rId15"/>
    <p:sldId id="311" r:id="rId16"/>
    <p:sldId id="312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035" autoAdjust="0"/>
  </p:normalViewPr>
  <p:slideViewPr>
    <p:cSldViewPr snapToGrid="0">
      <p:cViewPr varScale="1">
        <p:scale>
          <a:sx n="98" d="100"/>
          <a:sy n="98" d="100"/>
        </p:scale>
        <p:origin x="10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37773-89AD-4F98-97AE-1F2D511FDCBD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DC08C-9549-4674-A11F-F4981FC70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12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https://www.vturesource.com/vtu-syllabus/CS/2018/8/18CS81</a:t>
            </a:r>
          </a:p>
          <a:p>
            <a:r>
              <a:rPr lang="en-US" dirty="0"/>
              <a:t>AWS : IoT Device Simulator  https://aws.amazon.com/solutions/implementations/iot-device-simulator/?did=sl_card&amp;trk=sl_card</a:t>
            </a:r>
          </a:p>
          <a:p>
            <a:r>
              <a:rPr lang="en-US" dirty="0"/>
              <a:t>https://aws.amazon.com/s3/</a:t>
            </a:r>
          </a:p>
          <a:p>
            <a:endParaRPr lang="en-US" dirty="0"/>
          </a:p>
          <a:p>
            <a:r>
              <a:rPr lang="en-US" dirty="0"/>
              <a:t>https://www.vturesource.com/vtu-syllabus/CS/2018/8/18CS81</a:t>
            </a:r>
          </a:p>
          <a:p>
            <a:endParaRPr lang="en-US" dirty="0"/>
          </a:p>
          <a:p>
            <a:r>
              <a:rPr lang="en-US" dirty="0"/>
              <a:t>https://www.simplilearn.com/pgp-full-stack-web-development-certification-training-course?utm_campaign=Skillup-IOT-6mBO2vqLv38&amp;utm_medium=Comments&amp;utm_source=youtube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6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7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4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3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849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19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056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7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3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69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0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9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08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4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82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787E-D6B3-8B0D-9456-5D2BA79A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1180" y="3987071"/>
            <a:ext cx="5184061" cy="6816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sz="4000" dirty="0" smtClean="0"/>
              <a:t>IoT_ MQTT</a:t>
            </a:r>
            <a:endParaRPr lang="en-US" sz="2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9717" y="4619069"/>
            <a:ext cx="5676901" cy="1061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PDS</a:t>
            </a:r>
            <a:endParaRPr lang="en-US" sz="1600" dirty="0"/>
          </a:p>
        </p:txBody>
      </p:sp>
      <p:pic>
        <p:nvPicPr>
          <p:cNvPr id="48" name="Picture 47" descr="White structure">
            <a:extLst>
              <a:ext uri="{FF2B5EF4-FFF2-40B4-BE49-F238E27FC236}">
                <a16:creationId xmlns:a16="http://schemas.microsoft.com/office/drawing/2014/main" id="{E0652CF5-4E0B-F89D-4D88-A13BE5A6A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" r="25990" b="3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6FD42-6AB7-9431-FDD4-769D8098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61" y="330959"/>
            <a:ext cx="4640189" cy="329714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346874" y="2470551"/>
            <a:ext cx="3064025" cy="151652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1518026" y="3132053"/>
            <a:ext cx="1334145" cy="620384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13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4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86239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in BRX (Configuration)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9872871" cy="47788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Must create MQTT Client Device</a:t>
            </a:r>
          </a:p>
          <a:p>
            <a:r>
              <a:rPr lang="en-US" u="sng" dirty="0"/>
              <a:t>Device Name</a:t>
            </a:r>
          </a:p>
          <a:p>
            <a:pPr lvl="1"/>
            <a:r>
              <a:rPr lang="en-US" dirty="0"/>
              <a:t>Referenced by the </a:t>
            </a:r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&amp;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instructions</a:t>
            </a:r>
          </a:p>
          <a:p>
            <a:r>
              <a:rPr lang="en-US" dirty="0"/>
              <a:t>MQTT Server Address</a:t>
            </a:r>
          </a:p>
          <a:p>
            <a:pPr lvl="1"/>
            <a:r>
              <a:rPr lang="en-US" u="sng" dirty="0"/>
              <a:t>Use Server Name</a:t>
            </a:r>
          </a:p>
          <a:p>
            <a:pPr lvl="2"/>
            <a:r>
              <a:rPr lang="en-US" dirty="0"/>
              <a:t>URL of Broker; will be resolved when  </a:t>
            </a:r>
            <a:br>
              <a:rPr lang="en-US" dirty="0"/>
            </a:br>
            <a:r>
              <a:rPr lang="en-US" dirty="0"/>
              <a:t>instructions are executed</a:t>
            </a:r>
          </a:p>
          <a:p>
            <a:pPr lvl="1"/>
            <a:r>
              <a:rPr lang="en-US" u="sng" dirty="0"/>
              <a:t>Use IP Address</a:t>
            </a:r>
          </a:p>
          <a:p>
            <a:pPr lvl="2"/>
            <a:r>
              <a:rPr lang="en-US" dirty="0"/>
              <a:t>IP address of Broker</a:t>
            </a:r>
          </a:p>
          <a:p>
            <a:r>
              <a:rPr lang="en-US" dirty="0"/>
              <a:t>Other Settings</a:t>
            </a:r>
          </a:p>
          <a:p>
            <a:pPr lvl="1"/>
            <a:r>
              <a:rPr lang="en-US" u="sng" dirty="0"/>
              <a:t>Server Port</a:t>
            </a:r>
          </a:p>
          <a:p>
            <a:pPr lvl="2"/>
            <a:r>
              <a:rPr lang="en-US" dirty="0"/>
              <a:t>1883 (MQTT default)</a:t>
            </a:r>
          </a:p>
          <a:p>
            <a:pPr lvl="1"/>
            <a:r>
              <a:rPr lang="en-US" u="sng" dirty="0" err="1"/>
              <a:t>Comm</a:t>
            </a:r>
            <a:r>
              <a:rPr lang="en-US" u="sng" dirty="0"/>
              <a:t> Timeout</a:t>
            </a:r>
          </a:p>
          <a:p>
            <a:pPr lvl="2"/>
            <a:r>
              <a:rPr lang="en-US" dirty="0"/>
              <a:t>How long Device will wait for response from Broker before an error</a:t>
            </a:r>
            <a:endParaRPr lang="en-US" u="sng" dirty="0"/>
          </a:p>
          <a:p>
            <a:pPr lvl="1"/>
            <a:r>
              <a:rPr lang="en-US" u="sng" dirty="0"/>
              <a:t>Session Keep Alive</a:t>
            </a:r>
          </a:p>
          <a:p>
            <a:pPr lvl="2"/>
            <a:r>
              <a:rPr lang="en-US" dirty="0"/>
              <a:t>Client tells Broker this time upon connection</a:t>
            </a:r>
          </a:p>
          <a:p>
            <a:pPr lvl="2"/>
            <a:r>
              <a:rPr lang="en-US" dirty="0"/>
              <a:t>If Client doesn’t talk to Broker in this time period, Broker will ping him to make sure he’s still there.</a:t>
            </a:r>
          </a:p>
          <a:p>
            <a:endParaRPr lang="en-US" dirty="0"/>
          </a:p>
        </p:txBody>
      </p:sp>
      <p:pic>
        <p:nvPicPr>
          <p:cNvPr id="4" name="[NewDevice]">
            <a:extLst>
              <a:ext uri="{FF2B5EF4-FFF2-40B4-BE49-F238E27FC236}">
                <a16:creationId xmlns:a16="http://schemas.microsoft.com/office/drawing/2014/main" id="{23D58953-9750-4E67-A4A9-CEC455E21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35" y="2404382"/>
            <a:ext cx="5334000" cy="2962275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[ClientSettings]">
            <a:extLst>
              <a:ext uri="{FF2B5EF4-FFF2-40B4-BE49-F238E27FC236}">
                <a16:creationId xmlns:a16="http://schemas.microsoft.com/office/drawing/2014/main" id="{DD53AAD9-3FA9-4E7E-A311-E180089E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513" y="1854077"/>
            <a:ext cx="6540916" cy="351258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33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in BRX (Configuration)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9872871" cy="4778828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/>
              <a:t>Enable Account Authentication</a:t>
            </a:r>
          </a:p>
          <a:p>
            <a:pPr lvl="1"/>
            <a:r>
              <a:rPr lang="en-US" dirty="0"/>
              <a:t>Some MQTT Brokers require</a:t>
            </a:r>
            <a:br>
              <a:rPr lang="en-US" dirty="0"/>
            </a:br>
            <a:r>
              <a:rPr lang="en-US" dirty="0"/>
              <a:t>authentication with </a:t>
            </a:r>
            <a:r>
              <a:rPr lang="en-US" i="1" u="sng" dirty="0"/>
              <a:t>Username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&amp; </a:t>
            </a:r>
            <a:r>
              <a:rPr lang="en-US" i="1" u="sng" dirty="0"/>
              <a:t>Password</a:t>
            </a:r>
            <a:endParaRPr lang="en-US" u="sng" dirty="0"/>
          </a:p>
          <a:p>
            <a:r>
              <a:rPr lang="en-US" u="sng" dirty="0"/>
              <a:t>Enable Will</a:t>
            </a:r>
          </a:p>
          <a:p>
            <a:pPr lvl="1"/>
            <a:r>
              <a:rPr lang="en-US" dirty="0"/>
              <a:t>If Client is “ungracefully</a:t>
            </a:r>
            <a:br>
              <a:rPr lang="en-US" dirty="0"/>
            </a:br>
            <a:r>
              <a:rPr lang="en-US" dirty="0"/>
              <a:t>disconnected” from Broker, </a:t>
            </a:r>
            <a:br>
              <a:rPr lang="en-US" dirty="0"/>
            </a:br>
            <a:r>
              <a:rPr lang="en-US" dirty="0"/>
              <a:t>Broker will send this Topic to </a:t>
            </a:r>
            <a:br>
              <a:rPr lang="en-US" dirty="0"/>
            </a:br>
            <a:r>
              <a:rPr lang="en-US" dirty="0"/>
              <a:t>any Client that has subscribed</a:t>
            </a:r>
            <a:br>
              <a:rPr lang="en-US" dirty="0"/>
            </a:br>
            <a:r>
              <a:rPr lang="en-US" dirty="0"/>
              <a:t>to it</a:t>
            </a:r>
          </a:p>
          <a:p>
            <a:pPr lvl="1"/>
            <a:r>
              <a:rPr lang="en-US" u="sng" dirty="0"/>
              <a:t>Topic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Text name of Topic of Last Will &amp;</a:t>
            </a:r>
            <a:br>
              <a:rPr lang="en-US" dirty="0"/>
            </a:br>
            <a:r>
              <a:rPr lang="en-US" dirty="0"/>
              <a:t>Testament</a:t>
            </a:r>
          </a:p>
          <a:p>
            <a:pPr lvl="1"/>
            <a:r>
              <a:rPr lang="en-US" u="sng" dirty="0"/>
              <a:t>Payload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Text of the data of the Last Will &amp; </a:t>
            </a:r>
            <a:br>
              <a:rPr lang="en-US" dirty="0"/>
            </a:br>
            <a:r>
              <a:rPr lang="en-US" dirty="0"/>
              <a:t>Testament</a:t>
            </a:r>
          </a:p>
          <a:p>
            <a:pPr lvl="1"/>
            <a:r>
              <a:rPr lang="en-US" u="sng" dirty="0"/>
              <a:t>Retain Topic</a:t>
            </a:r>
          </a:p>
          <a:p>
            <a:pPr lvl="2"/>
            <a:r>
              <a:rPr lang="en-US" dirty="0"/>
              <a:t>If this is checked, and this Client is “ungracefully disconnected,” Broker will hold this value and send it to any other Client who subscribes to the Topic in the future</a:t>
            </a:r>
          </a:p>
          <a:p>
            <a:pPr lvl="2"/>
            <a:endParaRPr lang="en-US" dirty="0"/>
          </a:p>
        </p:txBody>
      </p:sp>
      <p:pic>
        <p:nvPicPr>
          <p:cNvPr id="5" name="[ClientSettings]">
            <a:extLst>
              <a:ext uri="{FF2B5EF4-FFF2-40B4-BE49-F238E27FC236}">
                <a16:creationId xmlns:a16="http://schemas.microsoft.com/office/drawing/2014/main" id="{DD53AAD9-3FA9-4E7E-A311-E180089E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3" y="1854077"/>
            <a:ext cx="6540916" cy="351258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383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9872871" cy="47788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  <a:p>
            <a:r>
              <a:rPr lang="en-US" u="sng" dirty="0"/>
              <a:t>MQTT Client Device</a:t>
            </a:r>
          </a:p>
          <a:p>
            <a:pPr lvl="1"/>
            <a:r>
              <a:rPr lang="en-US" dirty="0"/>
              <a:t>MQTT Device name you just created</a:t>
            </a:r>
          </a:p>
          <a:p>
            <a:pPr lvl="1"/>
            <a:r>
              <a:rPr lang="en-US" dirty="0"/>
              <a:t>Enable</a:t>
            </a:r>
          </a:p>
          <a:p>
            <a:pPr lvl="2"/>
            <a:r>
              <a:rPr lang="en-US" u="sng" dirty="0"/>
              <a:t>Once on Leading Edge</a:t>
            </a:r>
            <a:endParaRPr lang="en-US" dirty="0"/>
          </a:p>
          <a:p>
            <a:pPr lvl="3"/>
            <a:r>
              <a:rPr lang="en-US" dirty="0"/>
              <a:t>Makes TCP connection to Broker</a:t>
            </a:r>
          </a:p>
          <a:p>
            <a:pPr lvl="3"/>
            <a:r>
              <a:rPr lang="en-US" dirty="0"/>
              <a:t>Publishes listed Topics</a:t>
            </a:r>
          </a:p>
          <a:p>
            <a:pPr lvl="3"/>
            <a:r>
              <a:rPr lang="en-US" dirty="0"/>
              <a:t>Disconnects from Broker</a:t>
            </a:r>
          </a:p>
          <a:p>
            <a:pPr lvl="2"/>
            <a:r>
              <a:rPr lang="en-US" u="sng" dirty="0"/>
              <a:t>Continuous on Power Flow at Interval</a:t>
            </a:r>
          </a:p>
          <a:p>
            <a:pPr lvl="3"/>
            <a:r>
              <a:rPr lang="en-US" u="sng" dirty="0"/>
              <a:t>Constant</a:t>
            </a:r>
            <a:r>
              <a:rPr lang="en-US" dirty="0"/>
              <a:t> or </a:t>
            </a:r>
            <a:r>
              <a:rPr lang="en-US" u="sng" dirty="0"/>
              <a:t>Variable</a:t>
            </a:r>
          </a:p>
          <a:p>
            <a:pPr lvl="4"/>
            <a:r>
              <a:rPr lang="en-US" dirty="0"/>
              <a:t>Every interval, instruction scans list &amp;</a:t>
            </a:r>
            <a:br>
              <a:rPr lang="en-US" dirty="0"/>
            </a:br>
            <a:r>
              <a:rPr lang="en-US" dirty="0"/>
              <a:t>does what each Topic’s Publish rule states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E61EE-0778-49D3-AFF6-B1D10997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43" y="1677625"/>
            <a:ext cx="5689081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15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 fontScale="62500" lnSpcReduction="20000"/>
          </a:bodyPr>
          <a:lstStyle/>
          <a:p>
            <a:r>
              <a:rPr lang="en-US" u="sng" dirty="0"/>
              <a:t>Optional Topic Prefix</a:t>
            </a:r>
          </a:p>
          <a:p>
            <a:pPr lvl="1"/>
            <a:r>
              <a:rPr lang="en-US" dirty="0"/>
              <a:t>Prepended text for all Topics in list</a:t>
            </a:r>
          </a:p>
          <a:p>
            <a:r>
              <a:rPr lang="en-US" b="1" dirty="0"/>
              <a:t>Topic List</a:t>
            </a:r>
          </a:p>
          <a:p>
            <a:pPr lvl="1"/>
            <a:r>
              <a:rPr lang="en-US" dirty="0"/>
              <a:t>Up to 50 Topics to publish</a:t>
            </a:r>
          </a:p>
          <a:p>
            <a:pPr lvl="1"/>
            <a:r>
              <a:rPr lang="en-US" dirty="0"/>
              <a:t>When instruction is executed each Topic in list is published according to </a:t>
            </a:r>
            <a:r>
              <a:rPr lang="en-US" b="1" dirty="0"/>
              <a:t>Publish Interval Setting </a:t>
            </a:r>
            <a:r>
              <a:rPr lang="en-US" dirty="0"/>
              <a:t>rule </a:t>
            </a:r>
          </a:p>
          <a:p>
            <a:pPr lvl="1"/>
            <a:r>
              <a:rPr lang="en-US" b="1" dirty="0"/>
              <a:t>Topic</a:t>
            </a:r>
          </a:p>
          <a:p>
            <a:pPr lvl="2"/>
            <a:r>
              <a:rPr lang="en-US" u="sng" dirty="0"/>
              <a:t>Use common Optional Topic Prefix</a:t>
            </a:r>
            <a:r>
              <a:rPr lang="en-US" dirty="0"/>
              <a:t> – check to use the prepended text</a:t>
            </a:r>
          </a:p>
          <a:p>
            <a:pPr lvl="2"/>
            <a:r>
              <a:rPr lang="en-US" dirty="0"/>
              <a:t>Enter a name for a Topic that makes sense to you</a:t>
            </a:r>
          </a:p>
          <a:p>
            <a:pPr lvl="1"/>
            <a:r>
              <a:rPr lang="en-US" u="sng" dirty="0"/>
              <a:t>Payload</a:t>
            </a:r>
            <a:r>
              <a:rPr lang="en-US" dirty="0"/>
              <a:t> - Enter the string element or a literal string in quotes</a:t>
            </a:r>
          </a:p>
          <a:p>
            <a:pPr lvl="1"/>
            <a:r>
              <a:rPr lang="en-US" u="sng" dirty="0"/>
              <a:t>Retain</a:t>
            </a:r>
            <a:r>
              <a:rPr lang="en-US" dirty="0"/>
              <a:t> – tells the MQTT server you want this Topic to be retained</a:t>
            </a:r>
          </a:p>
          <a:p>
            <a:pPr lvl="2"/>
            <a:r>
              <a:rPr lang="en-US" b="1" i="1" u="sng" dirty="0">
                <a:solidFill>
                  <a:srgbClr val="FF0000"/>
                </a:solidFill>
              </a:rPr>
              <a:t>NOTE: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to delete a retained Topic from the MQTT server, send another Retained Topic with an empty Payload (e.g. “”, or an empty string Element)</a:t>
            </a:r>
          </a:p>
          <a:p>
            <a:pPr lvl="1"/>
            <a:r>
              <a:rPr lang="en-US" b="1" dirty="0"/>
              <a:t>Publish Interval Setting</a:t>
            </a:r>
          </a:p>
          <a:p>
            <a:pPr lvl="2"/>
            <a:r>
              <a:rPr lang="en-US" i="1" dirty="0"/>
              <a:t>Publish at Interval only if value changed since the last Interval</a:t>
            </a:r>
          </a:p>
          <a:p>
            <a:pPr lvl="2"/>
            <a:r>
              <a:rPr lang="en-US" i="1" dirty="0"/>
              <a:t>Publish at every Interval even if the value has not changed</a:t>
            </a:r>
            <a:r>
              <a:rPr lang="en-US" dirty="0"/>
              <a:t> </a:t>
            </a:r>
            <a:endParaRPr lang="en-US" i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E61EE-0778-49D3-AFF6-B1D10997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43" y="1677625"/>
            <a:ext cx="5689081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F54849-A031-46E1-82DD-7ED10C74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89" y="1965960"/>
            <a:ext cx="5017433" cy="3780909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16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“IoT Publish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On Success </a:t>
            </a:r>
            <a:r>
              <a:rPr lang="en-US" dirty="0"/>
              <a:t>and </a:t>
            </a:r>
            <a:r>
              <a:rPr lang="en-US" u="sng" dirty="0"/>
              <a:t>On Error</a:t>
            </a:r>
          </a:p>
          <a:p>
            <a:pPr lvl="1"/>
            <a:r>
              <a:rPr lang="en-US" dirty="0"/>
              <a:t>Set a bit, or JMP to Stage</a:t>
            </a:r>
          </a:p>
          <a:p>
            <a:r>
              <a:rPr lang="en-US" u="sng" dirty="0"/>
              <a:t>Extended Error Information</a:t>
            </a:r>
          </a:p>
          <a:p>
            <a:pPr lvl="1"/>
            <a:r>
              <a:rPr lang="en-US" dirty="0"/>
              <a:t>Must be a double-word</a:t>
            </a:r>
          </a:p>
          <a:p>
            <a:pPr lvl="2"/>
            <a:r>
              <a:rPr lang="en-US" dirty="0"/>
              <a:t>Upper word contains entry number of the first Topic that failed (e.g. D0:W1)</a:t>
            </a:r>
          </a:p>
          <a:p>
            <a:pPr lvl="2"/>
            <a:r>
              <a:rPr lang="en-US" dirty="0"/>
              <a:t>Lower word contains error code (e.g. D0:W0)</a:t>
            </a:r>
          </a:p>
          <a:p>
            <a:r>
              <a:rPr lang="en-US" b="1" dirty="0"/>
              <a:t>Ladder Stage editing helper</a:t>
            </a:r>
          </a:p>
          <a:p>
            <a:pPr lvl="1"/>
            <a:r>
              <a:rPr lang="en-US" u="sng" dirty="0"/>
              <a:t>Automatically create the SG box for any NEW stage number</a:t>
            </a:r>
            <a:r>
              <a:rPr lang="en-US" dirty="0"/>
              <a:t> – if either of the </a:t>
            </a:r>
            <a:r>
              <a:rPr lang="en-US" u="sng" dirty="0"/>
              <a:t>On Success</a:t>
            </a:r>
            <a:r>
              <a:rPr lang="en-US" dirty="0"/>
              <a:t> or </a:t>
            </a:r>
            <a:r>
              <a:rPr lang="en-US" u="sng" dirty="0"/>
              <a:t>On Error</a:t>
            </a:r>
            <a:r>
              <a:rPr lang="en-US" dirty="0"/>
              <a:t> selection is “JMP to Stage” this option can be checked</a:t>
            </a:r>
          </a:p>
          <a:p>
            <a:pPr lvl="2"/>
            <a:r>
              <a:rPr lang="en-US" u="sng" dirty="0"/>
              <a:t>Below this rung</a:t>
            </a:r>
            <a:endParaRPr lang="en-US" dirty="0"/>
          </a:p>
          <a:p>
            <a:pPr lvl="2"/>
            <a:r>
              <a:rPr lang="en-US" u="sng" dirty="0"/>
              <a:t>At end of code-block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E839D9-6FE1-4B0B-9485-AC214DCEB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89" y="1965960"/>
            <a:ext cx="5017433" cy="3780909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4976CD-F621-4A71-9003-2277D8EDB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42" y="1677623"/>
            <a:ext cx="5689082" cy="4778829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EF0D80-372D-4430-9BDE-B58D0527D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6001"/>
              </p:ext>
            </p:extLst>
          </p:nvPr>
        </p:nvGraphicFramePr>
        <p:xfrm>
          <a:off x="423134" y="2817934"/>
          <a:ext cx="11388762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76200" dir="2700000" algn="ctr" rotWithShape="0">
                    <a:schemeClr val="bg1">
                      <a:lumMod val="50000"/>
                    </a:schemeClr>
                  </a:outerShdw>
                </a:effectLst>
                <a:tableStyleId>{5C22544A-7EE6-4342-B048-85BDC9FD1C3A}</a:tableStyleId>
              </a:tblPr>
              <a:tblGrid>
                <a:gridCol w="904838">
                  <a:extLst>
                    <a:ext uri="{9D8B030D-6E8A-4147-A177-3AD203B41FA5}">
                      <a16:colId xmlns:a16="http://schemas.microsoft.com/office/drawing/2014/main" val="1547966782"/>
                    </a:ext>
                  </a:extLst>
                </a:gridCol>
                <a:gridCol w="3459181">
                  <a:extLst>
                    <a:ext uri="{9D8B030D-6E8A-4147-A177-3AD203B41FA5}">
                      <a16:colId xmlns:a16="http://schemas.microsoft.com/office/drawing/2014/main" val="2483837809"/>
                    </a:ext>
                  </a:extLst>
                </a:gridCol>
                <a:gridCol w="7024743">
                  <a:extLst>
                    <a:ext uri="{9D8B030D-6E8A-4147-A177-3AD203B41FA5}">
                      <a16:colId xmlns:a16="http://schemas.microsoft.com/office/drawing/2014/main" val="3745615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644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&lt;none&gt;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&lt;none&gt;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73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Unexpected MQTT 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MQTT Broker response not properly formed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49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MQTT Broker rejected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MQTT Broker refused Topic (Username? Password? Security violation?)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158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 of resources (MQTTSUB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10 MQTTSUBs or &gt; 100 Topics using same MQTT Client device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172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Invalid 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is empty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797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Duplicate Topic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Topic already subscribed to in different MQTTSUB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07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28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719943"/>
            <a:ext cx="5109882" cy="477882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  <a:p>
            <a:r>
              <a:rPr lang="en-US" u="sng" dirty="0"/>
              <a:t>MQTT Client Device</a:t>
            </a:r>
          </a:p>
          <a:p>
            <a:pPr lvl="1"/>
            <a:r>
              <a:rPr lang="en-US" dirty="0"/>
              <a:t>MQTT Device name you just created</a:t>
            </a:r>
          </a:p>
          <a:p>
            <a:pPr lvl="1"/>
            <a:r>
              <a:rPr lang="en-US" dirty="0"/>
              <a:t>Enable to subscribe to Topics in the Topic list, and keep enabled for them to constantly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06135-8684-4596-92AE-C323B50D9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82" y="1719943"/>
            <a:ext cx="5552514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49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/>
          </a:bodyPr>
          <a:lstStyle/>
          <a:p>
            <a:r>
              <a:rPr lang="en-US" u="sng" dirty="0"/>
              <a:t>Optional Topic Prefix</a:t>
            </a:r>
          </a:p>
          <a:p>
            <a:pPr lvl="1"/>
            <a:r>
              <a:rPr lang="en-US" dirty="0"/>
              <a:t>Prepended text for all Topics in list</a:t>
            </a:r>
          </a:p>
          <a:p>
            <a:r>
              <a:rPr lang="en-US" b="1" dirty="0"/>
              <a:t>Topic List</a:t>
            </a:r>
          </a:p>
          <a:p>
            <a:pPr lvl="1"/>
            <a:r>
              <a:rPr lang="en-US" dirty="0"/>
              <a:t>Up to 50 Topics to subscribe to</a:t>
            </a:r>
          </a:p>
          <a:p>
            <a:pPr lvl="1"/>
            <a:r>
              <a:rPr lang="en-US" b="1" dirty="0"/>
              <a:t>Topic</a:t>
            </a:r>
          </a:p>
          <a:p>
            <a:pPr lvl="2"/>
            <a:r>
              <a:rPr lang="en-US" u="sng" dirty="0"/>
              <a:t>Use common Optional Topic Prefix</a:t>
            </a:r>
            <a:r>
              <a:rPr lang="en-US" dirty="0"/>
              <a:t> – check to use the prepended text</a:t>
            </a:r>
          </a:p>
          <a:p>
            <a:pPr lvl="2"/>
            <a:r>
              <a:rPr lang="en-US" dirty="0"/>
              <a:t>Enter a name for a Topic you want to subscribe to</a:t>
            </a:r>
          </a:p>
          <a:p>
            <a:pPr lvl="1"/>
            <a:r>
              <a:rPr lang="en-US" u="sng" dirty="0"/>
              <a:t>Payload</a:t>
            </a:r>
            <a:r>
              <a:rPr lang="en-US" dirty="0"/>
              <a:t> - enter the string Element where the Topic’s data will be stored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9A3C4-C770-4ACF-AF28-C390B753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82" y="1719943"/>
            <a:ext cx="5552514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617ED-FFA7-434D-A078-723DBA4E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455" y="2853691"/>
            <a:ext cx="4019550" cy="203835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068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1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9D60-B25E-4BEB-A8E8-12C7B22D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“IoT Subscribe MQTT Topics”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E29AB-57D5-4DBC-877C-D861AC22A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19943"/>
            <a:ext cx="4988443" cy="477882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Instruction Operation</a:t>
            </a:r>
          </a:p>
          <a:p>
            <a:pPr lvl="1"/>
            <a:r>
              <a:rPr lang="en-US" dirty="0"/>
              <a:t>When 1st enabled: </a:t>
            </a:r>
          </a:p>
          <a:p>
            <a:pPr lvl="2"/>
            <a:r>
              <a:rPr lang="en-US" u="sng" dirty="0"/>
              <a:t>On Success</a:t>
            </a:r>
            <a:r>
              <a:rPr lang="en-US" dirty="0"/>
              <a:t> &amp; </a:t>
            </a:r>
            <a:r>
              <a:rPr lang="en-US" u="sng" dirty="0"/>
              <a:t>On Error</a:t>
            </a:r>
            <a:r>
              <a:rPr lang="en-US" dirty="0"/>
              <a:t> bits are turned OFF</a:t>
            </a:r>
          </a:p>
          <a:p>
            <a:pPr lvl="3"/>
            <a:r>
              <a:rPr lang="en-US" b="1" i="1" u="sng" dirty="0">
                <a:solidFill>
                  <a:srgbClr val="FF0000"/>
                </a:solidFill>
              </a:rPr>
              <a:t>NOTE</a:t>
            </a:r>
            <a:r>
              <a:rPr lang="en-US" i="1" dirty="0">
                <a:solidFill>
                  <a:srgbClr val="FF0000"/>
                </a:solidFill>
              </a:rPr>
              <a:t>: Instruction must remain enabled for all subscribed Topics to keep updating.</a:t>
            </a:r>
            <a:endParaRPr lang="en-US" b="1" i="1" u="sng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Attempts to subscribe to all Topics</a:t>
            </a:r>
          </a:p>
          <a:p>
            <a:pPr lvl="3"/>
            <a:r>
              <a:rPr lang="en-US" dirty="0"/>
              <a:t>If &gt; 0 successfully subscribed then </a:t>
            </a:r>
            <a:r>
              <a:rPr lang="en-US" u="sng" dirty="0"/>
              <a:t>On Success</a:t>
            </a:r>
            <a:r>
              <a:rPr lang="en-US" dirty="0"/>
              <a:t> bit comes ON</a:t>
            </a:r>
          </a:p>
          <a:p>
            <a:pPr lvl="3"/>
            <a:r>
              <a:rPr lang="en-US" dirty="0"/>
              <a:t>If all subscriptions failed then </a:t>
            </a:r>
            <a:r>
              <a:rPr lang="en-US" u="sng" dirty="0"/>
              <a:t>On Error</a:t>
            </a:r>
            <a:r>
              <a:rPr lang="en-US" dirty="0"/>
              <a:t> bit comes ON</a:t>
            </a:r>
          </a:p>
          <a:p>
            <a:pPr lvl="1"/>
            <a:r>
              <a:rPr lang="en-US" dirty="0"/>
              <a:t>While kept enabled:</a:t>
            </a:r>
          </a:p>
          <a:p>
            <a:pPr lvl="2"/>
            <a:r>
              <a:rPr lang="en-US" dirty="0"/>
              <a:t>Continuously updates all Topics it receives from MQTT Broker</a:t>
            </a:r>
          </a:p>
          <a:p>
            <a:pPr lvl="3"/>
            <a:r>
              <a:rPr lang="en-US" b="1" i="1" u="sng" dirty="0">
                <a:solidFill>
                  <a:srgbClr val="FF0000"/>
                </a:solidFill>
              </a:rPr>
              <a:t>NOTE</a:t>
            </a:r>
            <a:r>
              <a:rPr lang="en-US" i="1" dirty="0">
                <a:solidFill>
                  <a:srgbClr val="FF0000"/>
                </a:solidFill>
              </a:rPr>
              <a:t>: It does NOT try to re-subscribe to Topics that may have failed initially</a:t>
            </a:r>
            <a:endParaRPr lang="en-US" dirty="0"/>
          </a:p>
          <a:p>
            <a:pPr lvl="1"/>
            <a:r>
              <a:rPr lang="en-US" dirty="0"/>
              <a:t>When disabled:</a:t>
            </a:r>
          </a:p>
          <a:p>
            <a:pPr lvl="2"/>
            <a:r>
              <a:rPr lang="en-US" dirty="0"/>
              <a:t>Attempts to </a:t>
            </a:r>
            <a:r>
              <a:rPr lang="en-US"/>
              <a:t>unsubscribe from </a:t>
            </a:r>
            <a:r>
              <a:rPr lang="en-US" dirty="0"/>
              <a:t>all Topics</a:t>
            </a:r>
          </a:p>
          <a:p>
            <a:pPr lvl="3"/>
            <a:r>
              <a:rPr lang="en-US" dirty="0"/>
              <a:t>If &gt; 0 successfully unsubscribed then </a:t>
            </a:r>
            <a:r>
              <a:rPr lang="en-US" u="sng" dirty="0"/>
              <a:t>On Success</a:t>
            </a:r>
            <a:r>
              <a:rPr lang="en-US" dirty="0"/>
              <a:t> bit comes ON</a:t>
            </a:r>
          </a:p>
          <a:p>
            <a:pPr lvl="3"/>
            <a:r>
              <a:rPr lang="en-US" dirty="0"/>
              <a:t>If all Topics failed to unsubscribe then </a:t>
            </a:r>
            <a:r>
              <a:rPr lang="en-US" u="sng" dirty="0"/>
              <a:t>On Error</a:t>
            </a:r>
            <a:r>
              <a:rPr lang="en-US" dirty="0"/>
              <a:t> bit comes ON</a:t>
            </a:r>
          </a:p>
          <a:p>
            <a:pPr lvl="2"/>
            <a:r>
              <a:rPr lang="en-US" dirty="0"/>
              <a:t>If no other </a:t>
            </a:r>
            <a:r>
              <a:rPr lang="en-US" b="1" dirty="0">
                <a:solidFill>
                  <a:srgbClr val="00B050"/>
                </a:solidFill>
              </a:rPr>
              <a:t>MQTTSUB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MQTTPUB</a:t>
            </a:r>
            <a:r>
              <a:rPr lang="en-US" dirty="0"/>
              <a:t> instructions are using the MQTT Client Device, then it will cause the MQTT Client to disconnect from the MQTT Broker (TCP disconnect)</a:t>
            </a:r>
          </a:p>
          <a:p>
            <a:r>
              <a:rPr lang="en-US" dirty="0"/>
              <a:t>Extended Error Information is same as </a:t>
            </a:r>
            <a:r>
              <a:rPr lang="en-US" b="1" dirty="0">
                <a:solidFill>
                  <a:srgbClr val="00B050"/>
                </a:solidFill>
              </a:rPr>
              <a:t>MQTTPUB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9A3C4-C770-4ACF-AF28-C390B753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82" y="1719943"/>
            <a:ext cx="5552514" cy="4778828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617ED-FFA7-434D-A078-723DBA4E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455" y="2853691"/>
            <a:ext cx="4019550" cy="2038350"/>
          </a:xfrm>
          <a:prstGeom prst="rect">
            <a:avLst/>
          </a:prstGeom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14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-21781" y="-5325"/>
            <a:ext cx="3466671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304296" y="412254"/>
            <a:ext cx="3059113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 err="1" smtClean="0">
                <a:solidFill>
                  <a:schemeClr val="bg1"/>
                </a:solidFill>
              </a:rPr>
              <a:t>IoT</a:t>
            </a:r>
            <a:r>
              <a:rPr lang="en-US" altLang="ko-KR" sz="4800" dirty="0" smtClean="0">
                <a:solidFill>
                  <a:schemeClr val="bg1"/>
                </a:solidFill>
              </a:rPr>
              <a:t>- MQTT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27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89151" y="594280"/>
            <a:ext cx="7298052" cy="836933"/>
            <a:chOff x="933685" y="1815665"/>
            <a:chExt cx="6573115" cy="972000"/>
          </a:xfrm>
        </p:grpSpPr>
        <p:sp>
          <p:nvSpPr>
            <p:cNvPr id="128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MQTT Fundamentals</a:t>
              </a:r>
              <a:endParaRPr lang="ko-KR" altLang="en-US" sz="3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29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32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89151" y="1844190"/>
            <a:ext cx="7298052" cy="836933"/>
            <a:chOff x="933685" y="1815665"/>
            <a:chExt cx="6573115" cy="972000"/>
          </a:xfrm>
        </p:grpSpPr>
        <p:sp>
          <p:nvSpPr>
            <p:cNvPr id="133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MQTT Terminology</a:t>
              </a:r>
              <a:endParaRPr lang="ko-KR" altLang="en-US" sz="3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34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37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58226" y="3094099"/>
            <a:ext cx="7298052" cy="836933"/>
            <a:chOff x="933685" y="1815665"/>
            <a:chExt cx="6573115" cy="972000"/>
          </a:xfrm>
        </p:grpSpPr>
        <p:sp>
          <p:nvSpPr>
            <p:cNvPr id="138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Rockwell" panose="02060603020205020403" pitchFamily="18" charset="0"/>
                </a:rPr>
                <a:t>MQTT Data Exchange</a:t>
              </a:r>
              <a:endParaRPr lang="ko-KR" altLang="en-US" sz="3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39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42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58226" y="4338356"/>
            <a:ext cx="7298052" cy="836933"/>
            <a:chOff x="933685" y="1815665"/>
            <a:chExt cx="6573115" cy="972000"/>
          </a:xfrm>
        </p:grpSpPr>
        <p:sp>
          <p:nvSpPr>
            <p:cNvPr id="143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MQTT </a:t>
              </a:r>
              <a:r>
                <a:rPr lang="en-US" sz="3600" dirty="0" smtClean="0">
                  <a:solidFill>
                    <a:schemeClr val="tx1"/>
                  </a:solidFill>
                </a:rPr>
                <a:t>Broker Communication</a:t>
              </a:r>
              <a:endParaRPr lang="ko-KR" altLang="en-US" sz="3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44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5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58226" y="5565230"/>
            <a:ext cx="7298052" cy="836933"/>
            <a:chOff x="933685" y="1815665"/>
            <a:chExt cx="6573115" cy="972000"/>
          </a:xfrm>
        </p:grpSpPr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MQTT in BRX (Configuration)</a:t>
              </a:r>
              <a:endParaRPr lang="ko-KR" altLang="en-US" sz="36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5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rgbClr val="00B0F0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A5AD93-33BD-4CC6-B1E2-E81221FE1A47}"/>
              </a:ext>
            </a:extLst>
          </p:cNvPr>
          <p:cNvGrpSpPr/>
          <p:nvPr/>
        </p:nvGrpSpPr>
        <p:grpSpPr>
          <a:xfrm>
            <a:off x="686503" y="2425347"/>
            <a:ext cx="2149690" cy="2174436"/>
            <a:chOff x="398105" y="1056729"/>
            <a:chExt cx="3095529" cy="31311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B47A7E1-A22A-4B3F-9FE5-3A3A01D58538}"/>
                </a:ext>
              </a:extLst>
            </p:cNvPr>
            <p:cNvGrpSpPr/>
            <p:nvPr/>
          </p:nvGrpSpPr>
          <p:grpSpPr>
            <a:xfrm>
              <a:off x="398105" y="1056729"/>
              <a:ext cx="3095529" cy="3131164"/>
              <a:chOff x="369152" y="1617134"/>
              <a:chExt cx="3546035" cy="3586857"/>
            </a:xfrm>
            <a:solidFill>
              <a:schemeClr val="accent6"/>
            </a:solidFill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6667A063-1160-40C1-8C8E-4018BDB59960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85" name="Rectangle 14">
                  <a:extLst>
                    <a:ext uri="{FF2B5EF4-FFF2-40B4-BE49-F238E27FC236}">
                      <a16:creationId xmlns:a16="http://schemas.microsoft.com/office/drawing/2014/main" id="{2D593987-AAC1-4218-B196-FA66DF07DAB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6" name="Right Triangle 13">
                  <a:extLst>
                    <a:ext uri="{FF2B5EF4-FFF2-40B4-BE49-F238E27FC236}">
                      <a16:creationId xmlns:a16="http://schemas.microsoft.com/office/drawing/2014/main" id="{625FDC05-6379-46E1-B6E3-74172108A0D6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17" name="Rectangle 24">
                  <a:extLst>
                    <a:ext uri="{FF2B5EF4-FFF2-40B4-BE49-F238E27FC236}">
                      <a16:creationId xmlns:a16="http://schemas.microsoft.com/office/drawing/2014/main" id="{54D46EE8-5B4E-40B7-BE07-902DB43E6B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8" name="Rectangle 41">
                  <a:extLst>
                    <a:ext uri="{FF2B5EF4-FFF2-40B4-BE49-F238E27FC236}">
                      <a16:creationId xmlns:a16="http://schemas.microsoft.com/office/drawing/2014/main" id="{3AB8C187-6D05-4384-A570-16C594F09E6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9" name="Isosceles Triangle 3">
                  <a:extLst>
                    <a:ext uri="{FF2B5EF4-FFF2-40B4-BE49-F238E27FC236}">
                      <a16:creationId xmlns:a16="http://schemas.microsoft.com/office/drawing/2014/main" id="{9F93064C-FA82-4CE3-B9C8-D51F6E942A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6E2A8CC-79A6-4188-BFDB-EC85D36B0F3C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80" name="Rectangle 14">
                  <a:extLst>
                    <a:ext uri="{FF2B5EF4-FFF2-40B4-BE49-F238E27FC236}">
                      <a16:creationId xmlns:a16="http://schemas.microsoft.com/office/drawing/2014/main" id="{A76793EF-9738-49CD-8D72-CFED517A7794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1" name="Right Triangle 13">
                  <a:extLst>
                    <a:ext uri="{FF2B5EF4-FFF2-40B4-BE49-F238E27FC236}">
                      <a16:creationId xmlns:a16="http://schemas.microsoft.com/office/drawing/2014/main" id="{8F459342-8EA1-4AB3-AE4E-DFAF7276D9C0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2" name="Rectangle 24">
                  <a:extLst>
                    <a:ext uri="{FF2B5EF4-FFF2-40B4-BE49-F238E27FC236}">
                      <a16:creationId xmlns:a16="http://schemas.microsoft.com/office/drawing/2014/main" id="{B0178D23-6EF3-46C9-B282-0435479995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89E4940D-48CD-4A7D-9150-9F54A2DB09B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84" name="Isosceles Triangle 3">
                  <a:extLst>
                    <a:ext uri="{FF2B5EF4-FFF2-40B4-BE49-F238E27FC236}">
                      <a16:creationId xmlns:a16="http://schemas.microsoft.com/office/drawing/2014/main" id="{DE6CAD33-65DD-4EF9-BD97-281D926B5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FC36ABD-5AA8-44B3-9DB9-8C24A7665DA1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75" name="Rectangle 14">
                  <a:extLst>
                    <a:ext uri="{FF2B5EF4-FFF2-40B4-BE49-F238E27FC236}">
                      <a16:creationId xmlns:a16="http://schemas.microsoft.com/office/drawing/2014/main" id="{67881403-9914-415C-B5A7-C5754EED827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6" name="Right Triangle 13">
                  <a:extLst>
                    <a:ext uri="{FF2B5EF4-FFF2-40B4-BE49-F238E27FC236}">
                      <a16:creationId xmlns:a16="http://schemas.microsoft.com/office/drawing/2014/main" id="{EB421034-5AF3-4471-AD8C-49B7A8A53DB2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7" name="Rectangle 24">
                  <a:extLst>
                    <a:ext uri="{FF2B5EF4-FFF2-40B4-BE49-F238E27FC236}">
                      <a16:creationId xmlns:a16="http://schemas.microsoft.com/office/drawing/2014/main" id="{88E39F22-CD7B-46A1-B499-CF0A59C5F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8" name="Rectangle 41">
                  <a:extLst>
                    <a:ext uri="{FF2B5EF4-FFF2-40B4-BE49-F238E27FC236}">
                      <a16:creationId xmlns:a16="http://schemas.microsoft.com/office/drawing/2014/main" id="{7B0B63EC-4829-4F80-8D8B-061E9219808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9" name="Isosceles Triangle 3">
                  <a:extLst>
                    <a:ext uri="{FF2B5EF4-FFF2-40B4-BE49-F238E27FC236}">
                      <a16:creationId xmlns:a16="http://schemas.microsoft.com/office/drawing/2014/main" id="{37BE62D9-5C29-44E8-B29C-261B4CB15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67643B-CD95-42CE-923E-35F1DB330A9D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70" name="Rectangle 14">
                  <a:extLst>
                    <a:ext uri="{FF2B5EF4-FFF2-40B4-BE49-F238E27FC236}">
                      <a16:creationId xmlns:a16="http://schemas.microsoft.com/office/drawing/2014/main" id="{02163E53-C0E0-4BE5-8444-5C865AC25B1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1" name="Right Triangle 13">
                  <a:extLst>
                    <a:ext uri="{FF2B5EF4-FFF2-40B4-BE49-F238E27FC236}">
                      <a16:creationId xmlns:a16="http://schemas.microsoft.com/office/drawing/2014/main" id="{EE5FBE13-437F-4160-95FE-41D26C54C63C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2" name="Rectangle 24">
                  <a:extLst>
                    <a:ext uri="{FF2B5EF4-FFF2-40B4-BE49-F238E27FC236}">
                      <a16:creationId xmlns:a16="http://schemas.microsoft.com/office/drawing/2014/main" id="{AA6A2591-51E8-43EC-803C-B5E01F02F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3" name="Rectangle 41">
                  <a:extLst>
                    <a:ext uri="{FF2B5EF4-FFF2-40B4-BE49-F238E27FC236}">
                      <a16:creationId xmlns:a16="http://schemas.microsoft.com/office/drawing/2014/main" id="{F24EC7AE-E2EC-4F03-ABA5-26F24F4804D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4" name="Isosceles Triangle 3">
                  <a:extLst>
                    <a:ext uri="{FF2B5EF4-FFF2-40B4-BE49-F238E27FC236}">
                      <a16:creationId xmlns:a16="http://schemas.microsoft.com/office/drawing/2014/main" id="{250C62EC-801A-4CDD-BD36-01013ECC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69" name="Rectangle 14">
                <a:extLst>
                  <a:ext uri="{FF2B5EF4-FFF2-40B4-BE49-F238E27FC236}">
                    <a16:creationId xmlns:a16="http://schemas.microsoft.com/office/drawing/2014/main" id="{AC63FCAC-663C-44C9-9ECE-F98D55933CF8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384593B-E280-4E4E-9837-FEE1BF214B8A}"/>
                </a:ext>
              </a:extLst>
            </p:cNvPr>
            <p:cNvGrpSpPr/>
            <p:nvPr/>
          </p:nvGrpSpPr>
          <p:grpSpPr>
            <a:xfrm>
              <a:off x="731770" y="1468269"/>
              <a:ext cx="2311922" cy="2311922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3" name="Freeform: Shape 95">
                <a:extLst>
                  <a:ext uri="{FF2B5EF4-FFF2-40B4-BE49-F238E27FC236}">
                    <a16:creationId xmlns:a16="http://schemas.microsoft.com/office/drawing/2014/main" id="{62244231-24A6-4107-B207-EF377815795B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: Shape 96">
                <a:extLst>
                  <a:ext uri="{FF2B5EF4-FFF2-40B4-BE49-F238E27FC236}">
                    <a16:creationId xmlns:a16="http://schemas.microsoft.com/office/drawing/2014/main" id="{1809DE9B-E953-452A-8E6F-4F780FC505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1172308" y="3253984"/>
            <a:ext cx="1079152" cy="468296"/>
            <a:chOff x="4853562" y="1589418"/>
            <a:chExt cx="2609520" cy="1291565"/>
          </a:xfrm>
        </p:grpSpPr>
        <p:sp>
          <p:nvSpPr>
            <p:cNvPr id="121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122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1628596" y="3409013"/>
            <a:ext cx="257647" cy="237559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124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000" dirty="0"/>
            </a:p>
          </p:txBody>
        </p:sp>
        <p:sp>
          <p:nvSpPr>
            <p:cNvPr id="125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413165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5E67-75E7-491D-B51C-ECBAC66C4E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D3508-3740-4FAE-B982-47292F413C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/>
              <a:t>M</a:t>
            </a:r>
            <a:r>
              <a:rPr lang="en-US" dirty="0"/>
              <a:t>essage </a:t>
            </a:r>
            <a:r>
              <a:rPr lang="en-US" b="1" u="sng" dirty="0"/>
              <a:t>Q</a:t>
            </a:r>
            <a:r>
              <a:rPr lang="en-US" dirty="0"/>
              <a:t>ueuing </a:t>
            </a:r>
            <a:r>
              <a:rPr lang="en-US" b="1" u="sng" dirty="0"/>
              <a:t>T</a:t>
            </a:r>
            <a:r>
              <a:rPr lang="en-US" dirty="0"/>
              <a:t>elemetry </a:t>
            </a:r>
            <a:r>
              <a:rPr lang="en-US" b="1" u="sng" dirty="0" smtClean="0"/>
              <a:t>T</a:t>
            </a:r>
            <a:r>
              <a:rPr lang="en-US" dirty="0" smtClean="0"/>
              <a:t>ransport </a:t>
            </a:r>
            <a:r>
              <a:rPr lang="en-US" b="1" u="sng" dirty="0" smtClean="0"/>
              <a:t>F</a:t>
            </a:r>
            <a:r>
              <a:rPr lang="en-US" dirty="0" smtClean="0"/>
              <a:t>or</a:t>
            </a:r>
            <a:endParaRPr lang="en-US" dirty="0"/>
          </a:p>
          <a:p>
            <a:r>
              <a:rPr lang="en-US" dirty="0"/>
              <a:t>(</a:t>
            </a:r>
            <a:r>
              <a:rPr lang="en-US" b="1" u="sng" dirty="0"/>
              <a:t>I</a:t>
            </a:r>
            <a:r>
              <a:rPr lang="en-US" dirty="0"/>
              <a:t>nternet </a:t>
            </a:r>
            <a:r>
              <a:rPr lang="en-US" b="1" u="sng" dirty="0"/>
              <a:t>o</a:t>
            </a:r>
            <a:r>
              <a:rPr lang="en-US" dirty="0"/>
              <a:t>f </a:t>
            </a:r>
            <a:r>
              <a:rPr lang="en-US" b="1" u="sng" dirty="0"/>
              <a:t>T</a:t>
            </a:r>
            <a:r>
              <a:rPr lang="en-US" dirty="0"/>
              <a:t>hings) </a:t>
            </a:r>
          </a:p>
        </p:txBody>
      </p:sp>
    </p:spTree>
    <p:extLst>
      <p:ext uri="{BB962C8B-B14F-4D97-AF65-F5344CB8AC3E}">
        <p14:creationId xmlns:p14="http://schemas.microsoft.com/office/powerpoint/2010/main" val="113497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713B-0527-4270-BE5F-304499C4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Fundamentals</a:t>
            </a:r>
          </a:p>
        </p:txBody>
      </p:sp>
      <p:sp>
        <p:nvSpPr>
          <p:cNvPr id="4" name="MQTTBroker">
            <a:extLst>
              <a:ext uri="{FF2B5EF4-FFF2-40B4-BE49-F238E27FC236}">
                <a16:creationId xmlns:a16="http://schemas.microsoft.com/office/drawing/2014/main" id="{1433974B-D5CD-4644-94C5-B15E66A740EB}"/>
              </a:ext>
            </a:extLst>
          </p:cNvPr>
          <p:cNvSpPr/>
          <p:nvPr/>
        </p:nvSpPr>
        <p:spPr>
          <a:xfrm>
            <a:off x="4880882" y="3033066"/>
            <a:ext cx="3287485" cy="2013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Broker</a:t>
            </a:r>
          </a:p>
        </p:txBody>
      </p:sp>
      <p:pic>
        <p:nvPicPr>
          <p:cNvPr id="5" name="P-Thermostat">
            <a:extLst>
              <a:ext uri="{FF2B5EF4-FFF2-40B4-BE49-F238E27FC236}">
                <a16:creationId xmlns:a16="http://schemas.microsoft.com/office/drawing/2014/main" id="{80EBCA66-C0F6-4170-9544-9D33BA40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166" y="2182993"/>
            <a:ext cx="838200" cy="914400"/>
          </a:xfrm>
          <a:prstGeom prst="rect">
            <a:avLst/>
          </a:prstGeom>
        </p:spPr>
      </p:pic>
      <p:pic>
        <p:nvPicPr>
          <p:cNvPr id="6" name="P-Temp">
            <a:extLst>
              <a:ext uri="{FF2B5EF4-FFF2-40B4-BE49-F238E27FC236}">
                <a16:creationId xmlns:a16="http://schemas.microsoft.com/office/drawing/2014/main" id="{17DD9679-BBEF-42F6-BF6F-82C76D560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488" y="3235642"/>
            <a:ext cx="742950" cy="1009650"/>
          </a:xfrm>
          <a:prstGeom prst="rect">
            <a:avLst/>
          </a:prstGeom>
        </p:spPr>
      </p:pic>
      <p:pic>
        <p:nvPicPr>
          <p:cNvPr id="7" name="P-Fridge">
            <a:extLst>
              <a:ext uri="{FF2B5EF4-FFF2-40B4-BE49-F238E27FC236}">
                <a16:creationId xmlns:a16="http://schemas.microsoft.com/office/drawing/2014/main" id="{41D781D6-961C-4BF8-9C09-0B337A92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044" y="5648520"/>
            <a:ext cx="600075" cy="923925"/>
          </a:xfrm>
          <a:prstGeom prst="rect">
            <a:avLst/>
          </a:prstGeom>
        </p:spPr>
      </p:pic>
      <p:pic>
        <p:nvPicPr>
          <p:cNvPr id="8" name="P-Iron">
            <a:extLst>
              <a:ext uri="{FF2B5EF4-FFF2-40B4-BE49-F238E27FC236}">
                <a16:creationId xmlns:a16="http://schemas.microsoft.com/office/drawing/2014/main" id="{2BF4E983-F1F2-4E3D-BEC3-D31FECC21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350" y="5514975"/>
            <a:ext cx="981075" cy="733425"/>
          </a:xfrm>
          <a:prstGeom prst="rect">
            <a:avLst/>
          </a:prstGeom>
        </p:spPr>
      </p:pic>
      <p:pic>
        <p:nvPicPr>
          <p:cNvPr id="9" name="P-Coffee">
            <a:extLst>
              <a:ext uri="{FF2B5EF4-FFF2-40B4-BE49-F238E27FC236}">
                <a16:creationId xmlns:a16="http://schemas.microsoft.com/office/drawing/2014/main" id="{0C2921EC-0ABF-4850-81F3-F32ACE475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909" y="1583939"/>
            <a:ext cx="981075" cy="981075"/>
          </a:xfrm>
          <a:prstGeom prst="rect">
            <a:avLst/>
          </a:prstGeom>
        </p:spPr>
      </p:pic>
      <p:pic>
        <p:nvPicPr>
          <p:cNvPr id="29" name="P-BRXpub">
            <a:extLst>
              <a:ext uri="{FF2B5EF4-FFF2-40B4-BE49-F238E27FC236}">
                <a16:creationId xmlns:a16="http://schemas.microsoft.com/office/drawing/2014/main" id="{328F795B-97FB-4A68-A63B-B9DBF6F66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2270" y="4591410"/>
            <a:ext cx="1644481" cy="1443357"/>
          </a:xfrm>
          <a:prstGeom prst="rect">
            <a:avLst/>
          </a:prstGeom>
        </p:spPr>
      </p:pic>
      <p:pic>
        <p:nvPicPr>
          <p:cNvPr id="30" name="P-BRXsub">
            <a:extLst>
              <a:ext uri="{FF2B5EF4-FFF2-40B4-BE49-F238E27FC236}">
                <a16:creationId xmlns:a16="http://schemas.microsoft.com/office/drawing/2014/main" id="{A792797C-294F-4940-AD6D-7D457956A4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1922" y="3603566"/>
            <a:ext cx="1644481" cy="1443357"/>
          </a:xfrm>
          <a:prstGeom prst="rect">
            <a:avLst/>
          </a:prstGeom>
        </p:spPr>
      </p:pic>
      <p:pic>
        <p:nvPicPr>
          <p:cNvPr id="12" name="P-Laptop">
            <a:extLst>
              <a:ext uri="{FF2B5EF4-FFF2-40B4-BE49-F238E27FC236}">
                <a16:creationId xmlns:a16="http://schemas.microsoft.com/office/drawing/2014/main" id="{A14D6BC9-9D91-4171-8E9D-F82C1890FB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2264" y="1965960"/>
            <a:ext cx="952500" cy="971550"/>
          </a:xfrm>
          <a:prstGeom prst="rect">
            <a:avLst/>
          </a:prstGeom>
        </p:spPr>
      </p:pic>
      <p:pic>
        <p:nvPicPr>
          <p:cNvPr id="13" name="P-Cellphone">
            <a:extLst>
              <a:ext uri="{FF2B5EF4-FFF2-40B4-BE49-F238E27FC236}">
                <a16:creationId xmlns:a16="http://schemas.microsoft.com/office/drawing/2014/main" id="{01F3D4AC-5ECB-4ED2-97D8-18F6706CCB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16464" y="5485038"/>
            <a:ext cx="685800" cy="904875"/>
          </a:xfrm>
          <a:prstGeom prst="rect">
            <a:avLst/>
          </a:prstGeom>
        </p:spPr>
      </p:pic>
      <p:pic>
        <p:nvPicPr>
          <p:cNvPr id="14" name="P-Tablet">
            <a:extLst>
              <a:ext uri="{FF2B5EF4-FFF2-40B4-BE49-F238E27FC236}">
                <a16:creationId xmlns:a16="http://schemas.microsoft.com/office/drawing/2014/main" id="{41E0A464-0B4E-4F0B-9458-E7476F276E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2791" y="1002562"/>
            <a:ext cx="857250" cy="857250"/>
          </a:xfrm>
          <a:prstGeom prst="rect">
            <a:avLst/>
          </a:prstGeom>
        </p:spPr>
      </p:pic>
      <p:sp>
        <p:nvSpPr>
          <p:cNvPr id="17" name="-&gt;CofPub">
            <a:extLst>
              <a:ext uri="{FF2B5EF4-FFF2-40B4-BE49-F238E27FC236}">
                <a16:creationId xmlns:a16="http://schemas.microsoft.com/office/drawing/2014/main" id="{9778F58D-B212-428C-B445-56CADFA97D47}"/>
              </a:ext>
            </a:extLst>
          </p:cNvPr>
          <p:cNvSpPr/>
          <p:nvPr/>
        </p:nvSpPr>
        <p:spPr>
          <a:xfrm rot="2628797">
            <a:off x="5007892" y="2514768"/>
            <a:ext cx="1051016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18" name="-&gt;ThermPub">
            <a:extLst>
              <a:ext uri="{FF2B5EF4-FFF2-40B4-BE49-F238E27FC236}">
                <a16:creationId xmlns:a16="http://schemas.microsoft.com/office/drawing/2014/main" id="{0E38D981-F47E-451E-936A-45A65D6CF8D8}"/>
              </a:ext>
            </a:extLst>
          </p:cNvPr>
          <p:cNvSpPr/>
          <p:nvPr/>
        </p:nvSpPr>
        <p:spPr>
          <a:xfrm rot="1424874">
            <a:off x="3406003" y="2846771"/>
            <a:ext cx="1552375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19" name="-&gt;TempPub">
            <a:extLst>
              <a:ext uri="{FF2B5EF4-FFF2-40B4-BE49-F238E27FC236}">
                <a16:creationId xmlns:a16="http://schemas.microsoft.com/office/drawing/2014/main" id="{AD4BE10F-1700-4696-B076-1BFAEA1DD17E}"/>
              </a:ext>
            </a:extLst>
          </p:cNvPr>
          <p:cNvSpPr/>
          <p:nvPr/>
        </p:nvSpPr>
        <p:spPr>
          <a:xfrm>
            <a:off x="2781027" y="3549354"/>
            <a:ext cx="1754398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0" name="-&gt;BRXPub">
            <a:extLst>
              <a:ext uri="{FF2B5EF4-FFF2-40B4-BE49-F238E27FC236}">
                <a16:creationId xmlns:a16="http://schemas.microsoft.com/office/drawing/2014/main" id="{592E82FD-1743-42E3-AD35-03FA74700ACD}"/>
              </a:ext>
            </a:extLst>
          </p:cNvPr>
          <p:cNvSpPr/>
          <p:nvPr/>
        </p:nvSpPr>
        <p:spPr>
          <a:xfrm rot="20537595">
            <a:off x="3097684" y="4614599"/>
            <a:ext cx="1687825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1" name="-&gt;IronPub">
            <a:extLst>
              <a:ext uri="{FF2B5EF4-FFF2-40B4-BE49-F238E27FC236}">
                <a16:creationId xmlns:a16="http://schemas.microsoft.com/office/drawing/2014/main" id="{FC882AA3-8FCA-442A-962A-8220E93274D4}"/>
              </a:ext>
            </a:extLst>
          </p:cNvPr>
          <p:cNvSpPr/>
          <p:nvPr/>
        </p:nvSpPr>
        <p:spPr>
          <a:xfrm rot="19528463">
            <a:off x="4431425" y="5050954"/>
            <a:ext cx="1051016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2" name="-&gt;FridgePub">
            <a:extLst>
              <a:ext uri="{FF2B5EF4-FFF2-40B4-BE49-F238E27FC236}">
                <a16:creationId xmlns:a16="http://schemas.microsoft.com/office/drawing/2014/main" id="{41B6BE48-F743-4C25-BC03-0B9827879B89}"/>
              </a:ext>
            </a:extLst>
          </p:cNvPr>
          <p:cNvSpPr/>
          <p:nvPr/>
        </p:nvSpPr>
        <p:spPr>
          <a:xfrm rot="18847236">
            <a:off x="5782243" y="5331973"/>
            <a:ext cx="1051016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3" name="-&gt;TabSub">
            <a:extLst>
              <a:ext uri="{FF2B5EF4-FFF2-40B4-BE49-F238E27FC236}">
                <a16:creationId xmlns:a16="http://schemas.microsoft.com/office/drawing/2014/main" id="{730004B6-0A31-49ED-8448-9CB5B2013D3B}"/>
              </a:ext>
            </a:extLst>
          </p:cNvPr>
          <p:cNvSpPr/>
          <p:nvPr/>
        </p:nvSpPr>
        <p:spPr>
          <a:xfrm rot="18645697">
            <a:off x="7237997" y="2154064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4" name="-&gt;LapSub">
            <a:extLst>
              <a:ext uri="{FF2B5EF4-FFF2-40B4-BE49-F238E27FC236}">
                <a16:creationId xmlns:a16="http://schemas.microsoft.com/office/drawing/2014/main" id="{8E8B5188-A679-418D-8045-B1F83C463764}"/>
              </a:ext>
            </a:extLst>
          </p:cNvPr>
          <p:cNvSpPr/>
          <p:nvPr/>
        </p:nvSpPr>
        <p:spPr>
          <a:xfrm rot="19831354">
            <a:off x="7998243" y="2684031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5" name="-&gt;BRXSub">
            <a:extLst>
              <a:ext uri="{FF2B5EF4-FFF2-40B4-BE49-F238E27FC236}">
                <a16:creationId xmlns:a16="http://schemas.microsoft.com/office/drawing/2014/main" id="{9378E2C2-9901-4DD7-93DE-F3334991EDCD}"/>
              </a:ext>
            </a:extLst>
          </p:cNvPr>
          <p:cNvSpPr/>
          <p:nvPr/>
        </p:nvSpPr>
        <p:spPr>
          <a:xfrm rot="154309">
            <a:off x="8257167" y="3698146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6" name="-&gt;CellSub">
            <a:extLst>
              <a:ext uri="{FF2B5EF4-FFF2-40B4-BE49-F238E27FC236}">
                <a16:creationId xmlns:a16="http://schemas.microsoft.com/office/drawing/2014/main" id="{BA54236E-ABAB-48DD-AAF0-CCD8EB8507B9}"/>
              </a:ext>
            </a:extLst>
          </p:cNvPr>
          <p:cNvSpPr/>
          <p:nvPr/>
        </p:nvSpPr>
        <p:spPr>
          <a:xfrm rot="2493679">
            <a:off x="7592173" y="4984076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8" name="-&gt;BRXPub2">
            <a:extLst>
              <a:ext uri="{FF2B5EF4-FFF2-40B4-BE49-F238E27FC236}">
                <a16:creationId xmlns:a16="http://schemas.microsoft.com/office/drawing/2014/main" id="{DBE34080-3C9F-4D6D-8826-4F8626C2E636}"/>
              </a:ext>
            </a:extLst>
          </p:cNvPr>
          <p:cNvSpPr/>
          <p:nvPr/>
        </p:nvSpPr>
        <p:spPr>
          <a:xfrm rot="209417">
            <a:off x="8134645" y="4154797"/>
            <a:ext cx="1411467" cy="484632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3389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8FD-77A2-4F9D-9A32-EF9B8F9F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59229"/>
            <a:ext cx="9875520" cy="1356360"/>
          </a:xfrm>
        </p:spPr>
        <p:txBody>
          <a:bodyPr/>
          <a:lstStyle/>
          <a:p>
            <a:r>
              <a:rPr lang="en-US" dirty="0"/>
              <a:t>MQTT Terminology (1 of 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9A3D51-6FFF-4E76-BB76-2944FBE4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1817913"/>
            <a:ext cx="10689719" cy="4444094"/>
          </a:xfrm>
        </p:spPr>
        <p:txBody>
          <a:bodyPr numCol="2">
            <a:normAutofit fontScale="92500" lnSpcReduction="20000"/>
          </a:bodyPr>
          <a:lstStyle/>
          <a:p>
            <a:r>
              <a:rPr lang="en-US" b="1" dirty="0"/>
              <a:t>MQTT Broker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Receives published topics</a:t>
            </a:r>
          </a:p>
          <a:p>
            <a:pPr lvl="1"/>
            <a:r>
              <a:rPr lang="en-US" dirty="0"/>
              <a:t>Distributes topics to subscribers</a:t>
            </a:r>
            <a:endParaRPr lang="en-US" i="1" dirty="0"/>
          </a:p>
          <a:p>
            <a:pPr lvl="1"/>
            <a:r>
              <a:rPr lang="en-US" dirty="0"/>
              <a:t>Keeps Client connections alive</a:t>
            </a:r>
          </a:p>
          <a:p>
            <a:pPr lvl="1"/>
            <a:r>
              <a:rPr lang="en-US" dirty="0"/>
              <a:t>Sends Last Will &amp; Testament (LWT) to subscribers if a Client “ungracefully disconnects”</a:t>
            </a:r>
          </a:p>
          <a:p>
            <a:r>
              <a:rPr lang="en-US" b="1" dirty="0"/>
              <a:t>MQTT Client</a:t>
            </a:r>
          </a:p>
          <a:p>
            <a:pPr lvl="1"/>
            <a:r>
              <a:rPr lang="en-US" dirty="0"/>
              <a:t>Can publish topic(s), keep-alive time, Retain bit, QoS, Last Will &amp; Testament</a:t>
            </a:r>
          </a:p>
          <a:p>
            <a:pPr lvl="1"/>
            <a:r>
              <a:rPr lang="en-US" dirty="0"/>
              <a:t>Can subscribe to topic(s)</a:t>
            </a:r>
          </a:p>
          <a:p>
            <a:r>
              <a:rPr lang="en-US" b="1" dirty="0"/>
              <a:t>Topic</a:t>
            </a:r>
          </a:p>
          <a:p>
            <a:pPr lvl="1"/>
            <a:r>
              <a:rPr lang="en-US" dirty="0"/>
              <a:t>Name of the data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Payload</a:t>
            </a:r>
          </a:p>
          <a:p>
            <a:pPr lvl="1"/>
            <a:r>
              <a:rPr lang="en-US" dirty="0"/>
              <a:t>Actual data</a:t>
            </a:r>
          </a:p>
          <a:p>
            <a:r>
              <a:rPr lang="en-US" b="1" dirty="0"/>
              <a:t>Message</a:t>
            </a:r>
          </a:p>
          <a:p>
            <a:pPr lvl="1"/>
            <a:r>
              <a:rPr lang="en-US" dirty="0"/>
              <a:t>Topic + Payload</a:t>
            </a:r>
          </a:p>
          <a:p>
            <a:r>
              <a:rPr lang="en-US" b="1" dirty="0"/>
              <a:t>QoS </a:t>
            </a:r>
            <a:r>
              <a:rPr lang="en-US" i="1" dirty="0"/>
              <a:t>(Quality of Service)</a:t>
            </a:r>
            <a:endParaRPr lang="en-US" b="1" dirty="0"/>
          </a:p>
          <a:p>
            <a:pPr lvl="1"/>
            <a:r>
              <a:rPr lang="en-US" dirty="0"/>
              <a:t>0 = </a:t>
            </a:r>
            <a:r>
              <a:rPr lang="en-US" u="sng" dirty="0"/>
              <a:t>At most once</a:t>
            </a:r>
            <a:r>
              <a:rPr lang="en-US" dirty="0"/>
              <a:t> </a:t>
            </a:r>
            <a:r>
              <a:rPr lang="en-US" i="1" dirty="0"/>
              <a:t>(BRX always, publish &amp; subscribe)</a:t>
            </a:r>
            <a:r>
              <a:rPr lang="en-US" dirty="0"/>
              <a:t>: transmits message once (relies on TCP)</a:t>
            </a:r>
          </a:p>
          <a:p>
            <a:pPr lvl="1"/>
            <a:r>
              <a:rPr lang="en-US" dirty="0"/>
              <a:t>1 = </a:t>
            </a:r>
            <a:r>
              <a:rPr lang="en-US" u="sng" dirty="0"/>
              <a:t>At least once</a:t>
            </a:r>
            <a:r>
              <a:rPr lang="en-US" dirty="0"/>
              <a:t> : transmits message until it is acknowledged by receiver (may receive more than one)</a:t>
            </a:r>
            <a:endParaRPr lang="en-US" i="1" dirty="0"/>
          </a:p>
          <a:p>
            <a:pPr lvl="1"/>
            <a:r>
              <a:rPr lang="en-US" dirty="0"/>
              <a:t>2 = </a:t>
            </a:r>
            <a:r>
              <a:rPr lang="en-US" u="sng" dirty="0"/>
              <a:t>Exactly once</a:t>
            </a:r>
            <a:r>
              <a:rPr lang="en-US" dirty="0"/>
              <a:t>: transmits message, needs “received” message, asks if it can be “released,” needs “complete” message</a:t>
            </a:r>
            <a:endParaRPr lang="en-US" u="sng" dirty="0"/>
          </a:p>
        </p:txBody>
      </p:sp>
      <p:pic>
        <p:nvPicPr>
          <p:cNvPr id="4" name="P-MQTTNet">
            <a:extLst>
              <a:ext uri="{FF2B5EF4-FFF2-40B4-BE49-F238E27FC236}">
                <a16:creationId xmlns:a16="http://schemas.microsoft.com/office/drawing/2014/main" id="{10E320D7-F157-4287-BAC4-C83C68CC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71" y="274185"/>
            <a:ext cx="2678566" cy="15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8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8FD-77A2-4F9D-9A32-EF9B8F9F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59229"/>
            <a:ext cx="9875520" cy="1356360"/>
          </a:xfrm>
        </p:spPr>
        <p:txBody>
          <a:bodyPr/>
          <a:lstStyle/>
          <a:p>
            <a:r>
              <a:rPr lang="en-US" dirty="0"/>
              <a:t>MQTT Terminology (2 of 2)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9A3D51-6FFF-4E76-BB76-2944FBE4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1817913"/>
            <a:ext cx="10689719" cy="4444094"/>
          </a:xfrm>
        </p:spPr>
        <p:txBody>
          <a:bodyPr numCol="2">
            <a:normAutofit/>
          </a:bodyPr>
          <a:lstStyle/>
          <a:p>
            <a:r>
              <a:rPr lang="en-US" b="1" dirty="0"/>
              <a:t>Publish</a:t>
            </a:r>
          </a:p>
          <a:p>
            <a:pPr lvl="1"/>
            <a:r>
              <a:rPr lang="en-US" dirty="0"/>
              <a:t>To send a Topic w/Payload to MQTT Broker</a:t>
            </a:r>
          </a:p>
          <a:p>
            <a:r>
              <a:rPr lang="en-US" b="1" dirty="0"/>
              <a:t>Subscribe</a:t>
            </a:r>
          </a:p>
          <a:p>
            <a:pPr lvl="1"/>
            <a:r>
              <a:rPr lang="en-US" dirty="0"/>
              <a:t>To request a Topic w/Payload update from MQTT Broker</a:t>
            </a:r>
          </a:p>
          <a:p>
            <a:r>
              <a:rPr lang="en-US" b="1" dirty="0"/>
              <a:t>Retain</a:t>
            </a:r>
          </a:p>
          <a:p>
            <a:pPr lvl="1"/>
            <a:r>
              <a:rPr lang="en-US" dirty="0"/>
              <a:t>Asks MQTT Broker to save the Topic w/Payload even after sending it to all the subscribing Clients</a:t>
            </a:r>
          </a:p>
          <a:p>
            <a:r>
              <a:rPr lang="en-US" b="1" dirty="0"/>
              <a:t>Keep-alive Time</a:t>
            </a:r>
            <a:endParaRPr lang="en-US" dirty="0"/>
          </a:p>
          <a:p>
            <a:pPr lvl="1"/>
            <a:r>
              <a:rPr lang="en-US" dirty="0"/>
              <a:t>How often Broker “pings” client to see if he’s there</a:t>
            </a:r>
          </a:p>
          <a:p>
            <a:r>
              <a:rPr lang="en-US" b="1" dirty="0"/>
              <a:t>Last Will &amp; Testament</a:t>
            </a:r>
            <a:r>
              <a:rPr lang="en-US" dirty="0"/>
              <a:t> </a:t>
            </a:r>
            <a:r>
              <a:rPr lang="en-US" i="1" dirty="0"/>
              <a:t>(LWT)</a:t>
            </a:r>
            <a:endParaRPr lang="en-US" dirty="0"/>
          </a:p>
          <a:p>
            <a:pPr lvl="1"/>
            <a:r>
              <a:rPr lang="en-US" dirty="0"/>
              <a:t>Topic w/Payload initially sent by an MQTT Client to the MQTT Broker for the Broker to send to other Clients if he is “ungracefully disconnected”</a:t>
            </a:r>
          </a:p>
          <a:p>
            <a:pPr lvl="1"/>
            <a:endParaRPr lang="en-US" b="1" dirty="0"/>
          </a:p>
        </p:txBody>
      </p:sp>
      <p:pic>
        <p:nvPicPr>
          <p:cNvPr id="4" name="P-MQTTNet">
            <a:extLst>
              <a:ext uri="{FF2B5EF4-FFF2-40B4-BE49-F238E27FC236}">
                <a16:creationId xmlns:a16="http://schemas.microsoft.com/office/drawing/2014/main" id="{10E320D7-F157-4287-BAC4-C83C68CC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971" y="274185"/>
            <a:ext cx="2678566" cy="150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0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8FD-77A2-4F9D-9A32-EF9B8F9F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359229"/>
            <a:ext cx="9875520" cy="1356360"/>
          </a:xfrm>
        </p:spPr>
        <p:txBody>
          <a:bodyPr/>
          <a:lstStyle/>
          <a:p>
            <a:r>
              <a:rPr lang="en-US" dirty="0"/>
              <a:t>MQTT Data Exchange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59A3D51-6FFF-4E76-BB76-2944FBE4A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09" y="1817913"/>
            <a:ext cx="10689719" cy="4604657"/>
          </a:xfrm>
        </p:spPr>
        <p:txBody>
          <a:bodyPr numCol="1">
            <a:normAutofit/>
          </a:bodyPr>
          <a:lstStyle/>
          <a:p>
            <a:pPr lvl="1"/>
            <a:r>
              <a:rPr lang="en-US" dirty="0"/>
              <a:t>Publishers are fundamentally separate from Subscribers</a:t>
            </a:r>
          </a:p>
          <a:p>
            <a:pPr lvl="2"/>
            <a:r>
              <a:rPr lang="en-US" dirty="0"/>
              <a:t>Publishers only care about getting data to Broker</a:t>
            </a:r>
          </a:p>
          <a:p>
            <a:pPr lvl="2"/>
            <a:r>
              <a:rPr lang="en-US" dirty="0"/>
              <a:t>Broker is fully responsible for getting data to Subscribers</a:t>
            </a:r>
          </a:p>
          <a:p>
            <a:pPr lvl="1"/>
            <a:r>
              <a:rPr lang="en-US" dirty="0"/>
              <a:t>Clients connect to an MQTT Broker (TCP/IP, MQTT)</a:t>
            </a:r>
          </a:p>
          <a:p>
            <a:pPr lvl="1"/>
            <a:r>
              <a:rPr lang="en-US" dirty="0"/>
              <a:t>Clients can publish data to topics, e.g.</a:t>
            </a:r>
          </a:p>
          <a:p>
            <a:pPr lvl="2"/>
            <a:r>
              <a:rPr lang="en-US" dirty="0" smtClean="0"/>
              <a:t>host/office/</a:t>
            </a:r>
            <a:r>
              <a:rPr lang="en-US" dirty="0" err="1" smtClean="0"/>
              <a:t>ameal</a:t>
            </a:r>
            <a:r>
              <a:rPr lang="en-US" dirty="0" smtClean="0"/>
              <a:t>/temp</a:t>
            </a:r>
            <a:r>
              <a:rPr lang="en-US" dirty="0"/>
              <a:t>, 72.3</a:t>
            </a:r>
          </a:p>
          <a:p>
            <a:pPr lvl="1"/>
            <a:r>
              <a:rPr lang="en-US" dirty="0"/>
              <a:t>Clients subscribe to topics, e.g.</a:t>
            </a:r>
          </a:p>
          <a:p>
            <a:pPr lvl="2"/>
            <a:r>
              <a:rPr lang="en-US" dirty="0" smtClean="0"/>
              <a:t>host/office/</a:t>
            </a:r>
            <a:r>
              <a:rPr lang="en-US" dirty="0" err="1" smtClean="0"/>
              <a:t>ameal</a:t>
            </a:r>
            <a:r>
              <a:rPr lang="en-US" dirty="0" smtClean="0"/>
              <a:t>/temp</a:t>
            </a:r>
            <a:endParaRPr lang="en-US" dirty="0"/>
          </a:p>
          <a:p>
            <a:pPr marL="548640" lvl="2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     NOTE</a:t>
            </a:r>
            <a:r>
              <a:rPr lang="en-US" i="1" dirty="0">
                <a:solidFill>
                  <a:srgbClr val="FF0000"/>
                </a:solidFill>
              </a:rPr>
              <a:t>: MQTT supports wildcards for topics, but BRX doesn’t</a:t>
            </a:r>
          </a:p>
          <a:p>
            <a:pPr lvl="1"/>
            <a:r>
              <a:rPr lang="en-US" dirty="0"/>
              <a:t>Clients receive (from Broker) all data published to topics </a:t>
            </a:r>
            <a:br>
              <a:rPr lang="en-US" dirty="0"/>
            </a:br>
            <a:r>
              <a:rPr lang="en-US" dirty="0"/>
              <a:t>they subscribe to</a:t>
            </a:r>
          </a:p>
          <a:p>
            <a:pPr lvl="1"/>
            <a:r>
              <a:rPr lang="en-US" dirty="0"/>
              <a:t>Data can be anything (in BRX it can only be strings)</a:t>
            </a:r>
          </a:p>
          <a:p>
            <a:pPr lvl="1"/>
            <a:endParaRPr lang="en-US" dirty="0"/>
          </a:p>
        </p:txBody>
      </p:sp>
      <p:sp>
        <p:nvSpPr>
          <p:cNvPr id="5" name="MQTTBroker">
            <a:extLst>
              <a:ext uri="{FF2B5EF4-FFF2-40B4-BE49-F238E27FC236}">
                <a16:creationId xmlns:a16="http://schemas.microsoft.com/office/drawing/2014/main" id="{9425A899-8DF7-4019-BFAA-DE3021A4220C}"/>
              </a:ext>
            </a:extLst>
          </p:cNvPr>
          <p:cNvSpPr/>
          <p:nvPr/>
        </p:nvSpPr>
        <p:spPr>
          <a:xfrm>
            <a:off x="7818321" y="488664"/>
            <a:ext cx="3287485" cy="201385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Broker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6" name="P-BRXpub">
            <a:extLst>
              <a:ext uri="{FF2B5EF4-FFF2-40B4-BE49-F238E27FC236}">
                <a16:creationId xmlns:a16="http://schemas.microsoft.com/office/drawing/2014/main" id="{4D0CEE9A-8652-4E39-874A-12BC25DB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02" y="3695941"/>
            <a:ext cx="1644481" cy="1443357"/>
          </a:xfrm>
          <a:prstGeom prst="rect">
            <a:avLst/>
          </a:prstGeom>
        </p:spPr>
      </p:pic>
      <p:pic>
        <p:nvPicPr>
          <p:cNvPr id="17" name="P-BRXsub">
            <a:extLst>
              <a:ext uri="{FF2B5EF4-FFF2-40B4-BE49-F238E27FC236}">
                <a16:creationId xmlns:a16="http://schemas.microsoft.com/office/drawing/2014/main" id="{0643E041-064F-4D9A-AEBB-6782C3E4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31" y="3695940"/>
            <a:ext cx="1644481" cy="1443357"/>
          </a:xfrm>
          <a:prstGeom prst="rect">
            <a:avLst/>
          </a:prstGeom>
        </p:spPr>
      </p:pic>
      <p:sp>
        <p:nvSpPr>
          <p:cNvPr id="15" name="&lt;-&gt;Disconnect">
            <a:extLst>
              <a:ext uri="{FF2B5EF4-FFF2-40B4-BE49-F238E27FC236}">
                <a16:creationId xmlns:a16="http://schemas.microsoft.com/office/drawing/2014/main" id="{0DF71DAE-F82A-463F-9E68-4BA5B4DC22F9}"/>
              </a:ext>
            </a:extLst>
          </p:cNvPr>
          <p:cNvSpPr/>
          <p:nvPr/>
        </p:nvSpPr>
        <p:spPr>
          <a:xfrm>
            <a:off x="9192739" y="4120241"/>
            <a:ext cx="952928" cy="479055"/>
          </a:xfrm>
          <a:prstGeom prst="leftRightArrow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11" name="--ConnBRXpub">
            <a:extLst>
              <a:ext uri="{FF2B5EF4-FFF2-40B4-BE49-F238E27FC236}">
                <a16:creationId xmlns:a16="http://schemas.microsoft.com/office/drawing/2014/main" id="{38C41EAA-D442-4C55-8D47-124806B0EBC1}"/>
              </a:ext>
            </a:extLst>
          </p:cNvPr>
          <p:cNvCxnSpPr>
            <a:cxnSpLocks/>
          </p:cNvCxnSpPr>
          <p:nvPr/>
        </p:nvCxnSpPr>
        <p:spPr>
          <a:xfrm flipV="1">
            <a:off x="7818321" y="2133600"/>
            <a:ext cx="672536" cy="16188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--ConnBRXsub">
            <a:extLst>
              <a:ext uri="{FF2B5EF4-FFF2-40B4-BE49-F238E27FC236}">
                <a16:creationId xmlns:a16="http://schemas.microsoft.com/office/drawing/2014/main" id="{6BB75E51-394C-42D1-95FB-B6EFF075A13B}"/>
              </a:ext>
            </a:extLst>
          </p:cNvPr>
          <p:cNvCxnSpPr>
            <a:cxnSpLocks/>
          </p:cNvCxnSpPr>
          <p:nvPr/>
        </p:nvCxnSpPr>
        <p:spPr>
          <a:xfrm flipH="1" flipV="1">
            <a:off x="9707748" y="2275735"/>
            <a:ext cx="720766" cy="147670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-&gt;BRXPub">
            <a:extLst>
              <a:ext uri="{FF2B5EF4-FFF2-40B4-BE49-F238E27FC236}">
                <a16:creationId xmlns:a16="http://schemas.microsoft.com/office/drawing/2014/main" id="{DA9DD64D-FEB8-4244-B15C-81B276C34722}"/>
              </a:ext>
            </a:extLst>
          </p:cNvPr>
          <p:cNvSpPr/>
          <p:nvPr/>
        </p:nvSpPr>
        <p:spPr>
          <a:xfrm rot="17698065">
            <a:off x="7310343" y="2642701"/>
            <a:ext cx="1037237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10" name="-&gt;BRXSub">
            <a:extLst>
              <a:ext uri="{FF2B5EF4-FFF2-40B4-BE49-F238E27FC236}">
                <a16:creationId xmlns:a16="http://schemas.microsoft.com/office/drawing/2014/main" id="{0F7FE0E0-33D7-4625-A9C4-7BDE1368B54C}"/>
              </a:ext>
            </a:extLst>
          </p:cNvPr>
          <p:cNvSpPr/>
          <p:nvPr/>
        </p:nvSpPr>
        <p:spPr>
          <a:xfrm rot="3926285">
            <a:off x="9185049" y="3032444"/>
            <a:ext cx="1346765" cy="48577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88F5A2-56B4-4C69-9708-DCCD2E975C87}"/>
              </a:ext>
            </a:extLst>
          </p:cNvPr>
          <p:cNvSpPr txBox="1"/>
          <p:nvPr/>
        </p:nvSpPr>
        <p:spPr>
          <a:xfrm>
            <a:off x="8057944" y="3278806"/>
            <a:ext cx="17443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host/office/</a:t>
            </a:r>
            <a:r>
              <a:rPr lang="en-US" sz="1200" b="1" dirty="0" err="1" smtClean="0">
                <a:solidFill>
                  <a:prstClr val="black"/>
                </a:solidFill>
                <a:latin typeface="Corbel" panose="020B0503020204020204"/>
              </a:rPr>
              <a:t>ameal</a:t>
            </a: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/temp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428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6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61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61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61"/>
                            </p:stCondLst>
                            <p:childTnLst>
                              <p:par>
                                <p:cTn id="2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1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1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61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21"/>
                            </p:stCondLst>
                            <p:childTnLst>
                              <p:par>
                                <p:cTn id="5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3568 -0.23912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-1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61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1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67 -0.23912 L 0.18268 0.0018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5" grpId="0" animBg="1"/>
      <p:bldP spid="15" grpId="0" animBg="1"/>
      <p:bldP spid="15" grpId="1" animBg="1"/>
      <p:bldP spid="9" grpId="0" animBg="1"/>
      <p:bldP spid="10" grpId="0" animBg="1"/>
      <p:bldP spid="22" grpId="0"/>
      <p:bldP spid="22" grpId="1"/>
      <p:bldP spid="22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-QoS1">
            <a:extLst>
              <a:ext uri="{FF2B5EF4-FFF2-40B4-BE49-F238E27FC236}">
                <a16:creationId xmlns:a16="http://schemas.microsoft.com/office/drawing/2014/main" id="{EFB8E2F1-B4BA-4FB5-BBF5-3BDE9D9C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577" y="1095479"/>
            <a:ext cx="3211766" cy="1078154"/>
          </a:xfrm>
          <a:prstGeom prst="rect">
            <a:avLst/>
          </a:prstGeom>
        </p:spPr>
      </p:pic>
      <p:pic>
        <p:nvPicPr>
          <p:cNvPr id="5" name="P-QoS0">
            <a:extLst>
              <a:ext uri="{FF2B5EF4-FFF2-40B4-BE49-F238E27FC236}">
                <a16:creationId xmlns:a16="http://schemas.microsoft.com/office/drawing/2014/main" id="{CB1D39C4-B9AA-4C93-A48E-8CEA62598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11" y="4169354"/>
            <a:ext cx="6273855" cy="2080449"/>
          </a:xfrm>
          <a:prstGeom prst="rect">
            <a:avLst/>
          </a:prstGeom>
        </p:spPr>
      </p:pic>
      <p:pic>
        <p:nvPicPr>
          <p:cNvPr id="6" name="P-QoS2">
            <a:extLst>
              <a:ext uri="{FF2B5EF4-FFF2-40B4-BE49-F238E27FC236}">
                <a16:creationId xmlns:a16="http://schemas.microsoft.com/office/drawing/2014/main" id="{00BA6D76-06EB-495B-A15F-393D530A91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20" y="1091898"/>
            <a:ext cx="3255037" cy="118673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74FA1D2-31FE-4C1F-B074-E6468C5A5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593" y="476655"/>
            <a:ext cx="3119585" cy="36039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solidFill>
                  <a:srgbClr val="FFFFFF"/>
                </a:solidFill>
              </a:rPr>
              <a:t>MQTT Quality of Service (QoS)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2FF9F4-4FA9-4A64-A62A-3067187C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971" y="4141784"/>
            <a:ext cx="3121207" cy="138816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0: At most once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1: At least once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2: Exactly once</a:t>
            </a:r>
          </a:p>
        </p:txBody>
      </p:sp>
      <p:sp>
        <p:nvSpPr>
          <p:cNvPr id="9" name="&quot;BRX Uses...&quot;">
            <a:extLst>
              <a:ext uri="{FF2B5EF4-FFF2-40B4-BE49-F238E27FC236}">
                <a16:creationId xmlns:a16="http://schemas.microsoft.com/office/drawing/2014/main" id="{B45B076B-C0DB-44ED-B1B4-123D70B6E27F}"/>
              </a:ext>
            </a:extLst>
          </p:cNvPr>
          <p:cNvSpPr txBox="1"/>
          <p:nvPr/>
        </p:nvSpPr>
        <p:spPr>
          <a:xfrm>
            <a:off x="788685" y="3329245"/>
            <a:ext cx="6496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BRX Uses QoS = 0 for publish &amp; subscribe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(Lowest Bandwidth)</a:t>
            </a:r>
          </a:p>
        </p:txBody>
      </p:sp>
      <p:sp>
        <p:nvSpPr>
          <p:cNvPr id="10" name="&quot;Lowest...&quot;">
            <a:extLst>
              <a:ext uri="{FF2B5EF4-FFF2-40B4-BE49-F238E27FC236}">
                <a16:creationId xmlns:a16="http://schemas.microsoft.com/office/drawing/2014/main" id="{75D35D54-DDF7-4435-920F-E023E6345160}"/>
              </a:ext>
            </a:extLst>
          </p:cNvPr>
          <p:cNvSpPr txBox="1"/>
          <p:nvPr/>
        </p:nvSpPr>
        <p:spPr>
          <a:xfrm>
            <a:off x="5109055" y="570357"/>
            <a:ext cx="201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Basic Peer-to-peer</a:t>
            </a:r>
          </a:p>
        </p:txBody>
      </p:sp>
      <p:sp>
        <p:nvSpPr>
          <p:cNvPr id="11" name="&quot;Financial...&quot;">
            <a:extLst>
              <a:ext uri="{FF2B5EF4-FFF2-40B4-BE49-F238E27FC236}">
                <a16:creationId xmlns:a16="http://schemas.microsoft.com/office/drawing/2014/main" id="{6A742E5A-C45E-430E-B409-7E5E8E506C30}"/>
              </a:ext>
            </a:extLst>
          </p:cNvPr>
          <p:cNvSpPr txBox="1"/>
          <p:nvPr/>
        </p:nvSpPr>
        <p:spPr>
          <a:xfrm>
            <a:off x="1027668" y="542877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Financial Transactions</a:t>
            </a:r>
          </a:p>
        </p:txBody>
      </p:sp>
    </p:spTree>
    <p:extLst>
      <p:ext uri="{BB962C8B-B14F-4D97-AF65-F5344CB8AC3E}">
        <p14:creationId xmlns:p14="http://schemas.microsoft.com/office/powerpoint/2010/main" val="341967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2F-2B9B-4584-BDF7-7B9F6E82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MQTT Broker</a:t>
            </a:r>
            <a:endParaRPr lang="en-US" dirty="0"/>
          </a:p>
        </p:txBody>
      </p:sp>
      <p:sp>
        <p:nvSpPr>
          <p:cNvPr id="4" name="MQTTBroker">
            <a:extLst>
              <a:ext uri="{FF2B5EF4-FFF2-40B4-BE49-F238E27FC236}">
                <a16:creationId xmlns:a16="http://schemas.microsoft.com/office/drawing/2014/main" id="{3EF9C5F6-19E9-4EAB-91EA-26E284B6DE88}"/>
              </a:ext>
            </a:extLst>
          </p:cNvPr>
          <p:cNvSpPr/>
          <p:nvPr/>
        </p:nvSpPr>
        <p:spPr>
          <a:xfrm>
            <a:off x="4491445" y="2122714"/>
            <a:ext cx="3178629" cy="4125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Broker</a:t>
            </a:r>
          </a:p>
        </p:txBody>
      </p:sp>
      <p:sp>
        <p:nvSpPr>
          <p:cNvPr id="5" name="Client1">
            <a:extLst>
              <a:ext uri="{FF2B5EF4-FFF2-40B4-BE49-F238E27FC236}">
                <a16:creationId xmlns:a16="http://schemas.microsoft.com/office/drawing/2014/main" id="{D1231C37-DE94-46DC-A487-D1FA2730B8AE}"/>
              </a:ext>
            </a:extLst>
          </p:cNvPr>
          <p:cNvSpPr/>
          <p:nvPr/>
        </p:nvSpPr>
        <p:spPr>
          <a:xfrm>
            <a:off x="838200" y="2122713"/>
            <a:ext cx="1970314" cy="20247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#1</a:t>
            </a:r>
          </a:p>
        </p:txBody>
      </p:sp>
      <p:sp>
        <p:nvSpPr>
          <p:cNvPr id="6" name="Client2">
            <a:extLst>
              <a:ext uri="{FF2B5EF4-FFF2-40B4-BE49-F238E27FC236}">
                <a16:creationId xmlns:a16="http://schemas.microsoft.com/office/drawing/2014/main" id="{157C610E-FFC2-4CE2-8CA8-C1AB8E7B8275}"/>
              </a:ext>
            </a:extLst>
          </p:cNvPr>
          <p:cNvSpPr/>
          <p:nvPr/>
        </p:nvSpPr>
        <p:spPr>
          <a:xfrm>
            <a:off x="838200" y="4892040"/>
            <a:ext cx="1970314" cy="13563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#2</a:t>
            </a:r>
          </a:p>
        </p:txBody>
      </p:sp>
      <p:sp>
        <p:nvSpPr>
          <p:cNvPr id="12" name="Client3">
            <a:extLst>
              <a:ext uri="{FF2B5EF4-FFF2-40B4-BE49-F238E27FC236}">
                <a16:creationId xmlns:a16="http://schemas.microsoft.com/office/drawing/2014/main" id="{4EEA60A4-94E7-4DAB-A7A1-5105E16963E3}"/>
              </a:ext>
            </a:extLst>
          </p:cNvPr>
          <p:cNvSpPr/>
          <p:nvPr/>
        </p:nvSpPr>
        <p:spPr>
          <a:xfrm>
            <a:off x="9503228" y="2122714"/>
            <a:ext cx="1970314" cy="135636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#3</a:t>
            </a:r>
          </a:p>
        </p:txBody>
      </p:sp>
      <p:sp>
        <p:nvSpPr>
          <p:cNvPr id="13" name="Client4">
            <a:extLst>
              <a:ext uri="{FF2B5EF4-FFF2-40B4-BE49-F238E27FC236}">
                <a16:creationId xmlns:a16="http://schemas.microsoft.com/office/drawing/2014/main" id="{BCFDCEF7-3E4E-4974-9EF5-795C7C440960}"/>
              </a:ext>
            </a:extLst>
          </p:cNvPr>
          <p:cNvSpPr/>
          <p:nvPr/>
        </p:nvSpPr>
        <p:spPr>
          <a:xfrm>
            <a:off x="9503228" y="4855641"/>
            <a:ext cx="1970314" cy="135636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MQTT Client #4</a:t>
            </a:r>
          </a:p>
        </p:txBody>
      </p:sp>
      <p:sp>
        <p:nvSpPr>
          <p:cNvPr id="7" name="1-Topic1">
            <a:extLst>
              <a:ext uri="{FF2B5EF4-FFF2-40B4-BE49-F238E27FC236}">
                <a16:creationId xmlns:a16="http://schemas.microsoft.com/office/drawing/2014/main" id="{296E7DEB-FD21-4C70-9236-308C0F09D65A}"/>
              </a:ext>
            </a:extLst>
          </p:cNvPr>
          <p:cNvSpPr txBox="1"/>
          <p:nvPr/>
        </p:nvSpPr>
        <p:spPr>
          <a:xfrm>
            <a:off x="838201" y="2517065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 (data), R1</a:t>
            </a:r>
          </a:p>
        </p:txBody>
      </p:sp>
      <p:sp>
        <p:nvSpPr>
          <p:cNvPr id="8" name="1-Topic2">
            <a:extLst>
              <a:ext uri="{FF2B5EF4-FFF2-40B4-BE49-F238E27FC236}">
                <a16:creationId xmlns:a16="http://schemas.microsoft.com/office/drawing/2014/main" id="{B8117032-238B-4798-A5E4-ADDB9DFAA19A}"/>
              </a:ext>
            </a:extLst>
          </p:cNvPr>
          <p:cNvSpPr txBox="1"/>
          <p:nvPr/>
        </p:nvSpPr>
        <p:spPr>
          <a:xfrm>
            <a:off x="838200" y="2911416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(data), R0</a:t>
            </a:r>
          </a:p>
        </p:txBody>
      </p:sp>
      <p:sp>
        <p:nvSpPr>
          <p:cNvPr id="14" name="1-LWT">
            <a:extLst>
              <a:ext uri="{FF2B5EF4-FFF2-40B4-BE49-F238E27FC236}">
                <a16:creationId xmlns:a16="http://schemas.microsoft.com/office/drawing/2014/main" id="{C9BC694B-28CC-4EFD-8AB7-864F0280D569}"/>
              </a:ext>
            </a:extLst>
          </p:cNvPr>
          <p:cNvSpPr txBox="1"/>
          <p:nvPr/>
        </p:nvSpPr>
        <p:spPr>
          <a:xfrm>
            <a:off x="838199" y="3331469"/>
            <a:ext cx="197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LWT: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(data), R1</a:t>
            </a:r>
          </a:p>
        </p:txBody>
      </p:sp>
      <p:cxnSp>
        <p:nvCxnSpPr>
          <p:cNvPr id="16" name="-&gt;1-B">
            <a:extLst>
              <a:ext uri="{FF2B5EF4-FFF2-40B4-BE49-F238E27FC236}">
                <a16:creationId xmlns:a16="http://schemas.microsoft.com/office/drawing/2014/main" id="{3E172269-EEB1-4B3E-974C-40FC2EBEBD48}"/>
              </a:ext>
            </a:extLst>
          </p:cNvPr>
          <p:cNvCxnSpPr/>
          <p:nvPr/>
        </p:nvCxnSpPr>
        <p:spPr>
          <a:xfrm>
            <a:off x="2808506" y="2351312"/>
            <a:ext cx="168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nect1">
            <a:extLst>
              <a:ext uri="{FF2B5EF4-FFF2-40B4-BE49-F238E27FC236}">
                <a16:creationId xmlns:a16="http://schemas.microsoft.com/office/drawing/2014/main" id="{15EB8173-B5DE-43A3-86B5-5E0EF4877218}"/>
              </a:ext>
            </a:extLst>
          </p:cNvPr>
          <p:cNvSpPr txBox="1"/>
          <p:nvPr/>
        </p:nvSpPr>
        <p:spPr>
          <a:xfrm>
            <a:off x="3157692" y="199208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25" name="ClientList">
            <a:extLst>
              <a:ext uri="{FF2B5EF4-FFF2-40B4-BE49-F238E27FC236}">
                <a16:creationId xmlns:a16="http://schemas.microsoft.com/office/drawing/2014/main" id="{8C6D4B5C-D08C-462E-8FA7-465FA3A47EBA}"/>
              </a:ext>
            </a:extLst>
          </p:cNvPr>
          <p:cNvSpPr/>
          <p:nvPr/>
        </p:nvSpPr>
        <p:spPr>
          <a:xfrm>
            <a:off x="4491441" y="2517064"/>
            <a:ext cx="3178633" cy="940161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 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37" name="CL1">
            <a:extLst>
              <a:ext uri="{FF2B5EF4-FFF2-40B4-BE49-F238E27FC236}">
                <a16:creationId xmlns:a16="http://schemas.microsoft.com/office/drawing/2014/main" id="{44F498A0-83E4-4378-BCD5-3604FB23EA56}"/>
              </a:ext>
            </a:extLst>
          </p:cNvPr>
          <p:cNvSpPr/>
          <p:nvPr/>
        </p:nvSpPr>
        <p:spPr>
          <a:xfrm>
            <a:off x="4491439" y="2832751"/>
            <a:ext cx="1473141" cy="3132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1-Sensor:1s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26" name="-&gt;1-Pub">
            <a:extLst>
              <a:ext uri="{FF2B5EF4-FFF2-40B4-BE49-F238E27FC236}">
                <a16:creationId xmlns:a16="http://schemas.microsoft.com/office/drawing/2014/main" id="{199145D9-85BA-4C52-8A01-24F03730DA0A}"/>
              </a:ext>
            </a:extLst>
          </p:cNvPr>
          <p:cNvSpPr/>
          <p:nvPr/>
        </p:nvSpPr>
        <p:spPr>
          <a:xfrm>
            <a:off x="2808502" y="2600573"/>
            <a:ext cx="1682938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27" name="TopicList">
            <a:extLst>
              <a:ext uri="{FF2B5EF4-FFF2-40B4-BE49-F238E27FC236}">
                <a16:creationId xmlns:a16="http://schemas.microsoft.com/office/drawing/2014/main" id="{E215E695-F9D1-449A-BF38-BFD9D8990D55}"/>
              </a:ext>
            </a:extLst>
          </p:cNvPr>
          <p:cNvSpPr/>
          <p:nvPr/>
        </p:nvSpPr>
        <p:spPr>
          <a:xfrm>
            <a:off x="4491441" y="3461659"/>
            <a:ext cx="1604560" cy="2151954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 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41" name="T1">
            <a:extLst>
              <a:ext uri="{FF2B5EF4-FFF2-40B4-BE49-F238E27FC236}">
                <a16:creationId xmlns:a16="http://schemas.microsoft.com/office/drawing/2014/main" id="{73026B4D-8701-4FB3-94BD-FED326BAB94B}"/>
              </a:ext>
            </a:extLst>
          </p:cNvPr>
          <p:cNvSpPr/>
          <p:nvPr/>
        </p:nvSpPr>
        <p:spPr>
          <a:xfrm>
            <a:off x="4491437" y="3805323"/>
            <a:ext cx="1570995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 (data)</a:t>
            </a:r>
          </a:p>
        </p:txBody>
      </p:sp>
      <p:sp>
        <p:nvSpPr>
          <p:cNvPr id="42" name="T2">
            <a:extLst>
              <a:ext uri="{FF2B5EF4-FFF2-40B4-BE49-F238E27FC236}">
                <a16:creationId xmlns:a16="http://schemas.microsoft.com/office/drawing/2014/main" id="{A06816E4-BB0D-420F-9210-924D6F872A8E}"/>
              </a:ext>
            </a:extLst>
          </p:cNvPr>
          <p:cNvSpPr/>
          <p:nvPr/>
        </p:nvSpPr>
        <p:spPr>
          <a:xfrm>
            <a:off x="4491437" y="4118543"/>
            <a:ext cx="1570995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(data)</a:t>
            </a:r>
          </a:p>
        </p:txBody>
      </p:sp>
      <p:sp>
        <p:nvSpPr>
          <p:cNvPr id="28" name="LWC">
            <a:extLst>
              <a:ext uri="{FF2B5EF4-FFF2-40B4-BE49-F238E27FC236}">
                <a16:creationId xmlns:a16="http://schemas.microsoft.com/office/drawing/2014/main" id="{3316A746-4CAA-4481-AA70-F9853FF770B7}"/>
              </a:ext>
            </a:extLst>
          </p:cNvPr>
          <p:cNvSpPr/>
          <p:nvPr/>
        </p:nvSpPr>
        <p:spPr>
          <a:xfrm>
            <a:off x="4491427" y="5599768"/>
            <a:ext cx="3178633" cy="644199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LWT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43" name="T3">
            <a:extLst>
              <a:ext uri="{FF2B5EF4-FFF2-40B4-BE49-F238E27FC236}">
                <a16:creationId xmlns:a16="http://schemas.microsoft.com/office/drawing/2014/main" id="{EA86E1CF-4E3E-4951-8927-53687DAC9960}"/>
              </a:ext>
            </a:extLst>
          </p:cNvPr>
          <p:cNvSpPr/>
          <p:nvPr/>
        </p:nvSpPr>
        <p:spPr>
          <a:xfrm>
            <a:off x="4491438" y="5932964"/>
            <a:ext cx="1833152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#1: Topic3 (data)</a:t>
            </a:r>
          </a:p>
        </p:txBody>
      </p:sp>
      <p:sp>
        <p:nvSpPr>
          <p:cNvPr id="47" name="Subscribers">
            <a:extLst>
              <a:ext uri="{FF2B5EF4-FFF2-40B4-BE49-F238E27FC236}">
                <a16:creationId xmlns:a16="http://schemas.microsoft.com/office/drawing/2014/main" id="{991B5262-52C3-429E-810C-F0735FDD4E1B}"/>
              </a:ext>
            </a:extLst>
          </p:cNvPr>
          <p:cNvSpPr/>
          <p:nvPr/>
        </p:nvSpPr>
        <p:spPr>
          <a:xfrm>
            <a:off x="6065500" y="3461659"/>
            <a:ext cx="1604560" cy="2151954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:</a:t>
            </a:r>
          </a:p>
        </p:txBody>
      </p:sp>
      <p:sp>
        <p:nvSpPr>
          <p:cNvPr id="48" name="-(NoSubs)">
            <a:extLst>
              <a:ext uri="{FF2B5EF4-FFF2-40B4-BE49-F238E27FC236}">
                <a16:creationId xmlns:a16="http://schemas.microsoft.com/office/drawing/2014/main" id="{0A5C9339-A111-4161-86FD-59E7F929DD74}"/>
              </a:ext>
            </a:extLst>
          </p:cNvPr>
          <p:cNvSpPr/>
          <p:nvPr/>
        </p:nvSpPr>
        <p:spPr>
          <a:xfrm>
            <a:off x="7887781" y="2494570"/>
            <a:ext cx="1397740" cy="612648"/>
          </a:xfrm>
          <a:prstGeom prst="wedgeRoundRectCallout">
            <a:avLst>
              <a:gd name="adj1" fmla="val -87032"/>
              <a:gd name="adj2" fmla="val 19931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No Subscribers</a:t>
            </a:r>
          </a:p>
        </p:txBody>
      </p:sp>
      <p:cxnSp>
        <p:nvCxnSpPr>
          <p:cNvPr id="21" name="&lt;-3-B">
            <a:extLst>
              <a:ext uri="{FF2B5EF4-FFF2-40B4-BE49-F238E27FC236}">
                <a16:creationId xmlns:a16="http://schemas.microsoft.com/office/drawing/2014/main" id="{ECFD5611-9E5F-4B51-96FB-E7E0BF70900E}"/>
              </a:ext>
            </a:extLst>
          </p:cNvPr>
          <p:cNvCxnSpPr/>
          <p:nvPr/>
        </p:nvCxnSpPr>
        <p:spPr>
          <a:xfrm flipH="1">
            <a:off x="7670074" y="2351312"/>
            <a:ext cx="18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nect3">
            <a:extLst>
              <a:ext uri="{FF2B5EF4-FFF2-40B4-BE49-F238E27FC236}">
                <a16:creationId xmlns:a16="http://schemas.microsoft.com/office/drawing/2014/main" id="{B240D93E-985A-4FB5-9103-A02A8C4F3A90}"/>
              </a:ext>
            </a:extLst>
          </p:cNvPr>
          <p:cNvSpPr txBox="1"/>
          <p:nvPr/>
        </p:nvSpPr>
        <p:spPr>
          <a:xfrm>
            <a:off x="8100050" y="199208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39" name="CL3">
            <a:extLst>
              <a:ext uri="{FF2B5EF4-FFF2-40B4-BE49-F238E27FC236}">
                <a16:creationId xmlns:a16="http://schemas.microsoft.com/office/drawing/2014/main" id="{4E11554F-20F8-445E-875E-F3114D113C3D}"/>
              </a:ext>
            </a:extLst>
          </p:cNvPr>
          <p:cNvSpPr/>
          <p:nvPr/>
        </p:nvSpPr>
        <p:spPr>
          <a:xfrm>
            <a:off x="4491439" y="3145971"/>
            <a:ext cx="1489029" cy="3132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3-Sensor:5s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2" name="3SubT1">
            <a:extLst>
              <a:ext uri="{FF2B5EF4-FFF2-40B4-BE49-F238E27FC236}">
                <a16:creationId xmlns:a16="http://schemas.microsoft.com/office/drawing/2014/main" id="{47E13736-8D44-49D1-8206-D69767C4CFAE}"/>
              </a:ext>
            </a:extLst>
          </p:cNvPr>
          <p:cNvSpPr txBox="1"/>
          <p:nvPr/>
        </p:nvSpPr>
        <p:spPr>
          <a:xfrm>
            <a:off x="9531994" y="2520331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</a:t>
            </a:r>
          </a:p>
        </p:txBody>
      </p:sp>
      <p:sp>
        <p:nvSpPr>
          <p:cNvPr id="34" name="3SubT3">
            <a:extLst>
              <a:ext uri="{FF2B5EF4-FFF2-40B4-BE49-F238E27FC236}">
                <a16:creationId xmlns:a16="http://schemas.microsoft.com/office/drawing/2014/main" id="{5D24AEBB-1573-4500-87D7-118EA659E84A}"/>
              </a:ext>
            </a:extLst>
          </p:cNvPr>
          <p:cNvSpPr txBox="1"/>
          <p:nvPr/>
        </p:nvSpPr>
        <p:spPr>
          <a:xfrm>
            <a:off x="9531993" y="2843460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</a:t>
            </a:r>
          </a:p>
        </p:txBody>
      </p:sp>
      <p:sp>
        <p:nvSpPr>
          <p:cNvPr id="30" name="&lt;-3-Sub">
            <a:extLst>
              <a:ext uri="{FF2B5EF4-FFF2-40B4-BE49-F238E27FC236}">
                <a16:creationId xmlns:a16="http://schemas.microsoft.com/office/drawing/2014/main" id="{09764B57-FB3C-4A16-A151-C5807851589C}"/>
              </a:ext>
            </a:extLst>
          </p:cNvPr>
          <p:cNvSpPr/>
          <p:nvPr/>
        </p:nvSpPr>
        <p:spPr>
          <a:xfrm>
            <a:off x="7667001" y="2510172"/>
            <a:ext cx="1833153" cy="4846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51" name="Sub3-T1T3">
            <a:extLst>
              <a:ext uri="{FF2B5EF4-FFF2-40B4-BE49-F238E27FC236}">
                <a16:creationId xmlns:a16="http://schemas.microsoft.com/office/drawing/2014/main" id="{73F43B5B-99FC-47B5-BE69-92FB5395C1A4}"/>
              </a:ext>
            </a:extLst>
          </p:cNvPr>
          <p:cNvSpPr/>
          <p:nvPr/>
        </p:nvSpPr>
        <p:spPr>
          <a:xfrm>
            <a:off x="6065492" y="3805323"/>
            <a:ext cx="1601509" cy="31322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#3: T1, T3</a:t>
            </a:r>
          </a:p>
        </p:txBody>
      </p:sp>
      <p:sp>
        <p:nvSpPr>
          <p:cNvPr id="52" name="-(T1ExistRet)">
            <a:extLst>
              <a:ext uri="{FF2B5EF4-FFF2-40B4-BE49-F238E27FC236}">
                <a16:creationId xmlns:a16="http://schemas.microsoft.com/office/drawing/2014/main" id="{D0697D5B-5CF5-4BE3-8BA8-E6AC5E8DFB1C}"/>
              </a:ext>
            </a:extLst>
          </p:cNvPr>
          <p:cNvSpPr/>
          <p:nvPr/>
        </p:nvSpPr>
        <p:spPr>
          <a:xfrm>
            <a:off x="3361747" y="4588517"/>
            <a:ext cx="1561019" cy="612648"/>
          </a:xfrm>
          <a:prstGeom prst="wedgeRoundRectCallout">
            <a:avLst>
              <a:gd name="adj1" fmla="val 41977"/>
              <a:gd name="adj2" fmla="val -13828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 exists &amp; is retained</a:t>
            </a:r>
          </a:p>
        </p:txBody>
      </p:sp>
      <p:sp>
        <p:nvSpPr>
          <p:cNvPr id="53" name="3-T1data">
            <a:extLst>
              <a:ext uri="{FF2B5EF4-FFF2-40B4-BE49-F238E27FC236}">
                <a16:creationId xmlns:a16="http://schemas.microsoft.com/office/drawing/2014/main" id="{F56119F0-F209-4459-BEEC-33BD49F235B1}"/>
              </a:ext>
            </a:extLst>
          </p:cNvPr>
          <p:cNvSpPr/>
          <p:nvPr/>
        </p:nvSpPr>
        <p:spPr>
          <a:xfrm>
            <a:off x="10233023" y="2573177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54" name="-(BrokerT1-3)">
            <a:extLst>
              <a:ext uri="{FF2B5EF4-FFF2-40B4-BE49-F238E27FC236}">
                <a16:creationId xmlns:a16="http://schemas.microsoft.com/office/drawing/2014/main" id="{5D746618-4DB1-4293-883C-FAA36AD1E192}"/>
              </a:ext>
            </a:extLst>
          </p:cNvPr>
          <p:cNvSpPr/>
          <p:nvPr/>
        </p:nvSpPr>
        <p:spPr>
          <a:xfrm>
            <a:off x="10233023" y="1243784"/>
            <a:ext cx="1561019" cy="612648"/>
          </a:xfrm>
          <a:prstGeom prst="wedgeRoundRectCallout">
            <a:avLst>
              <a:gd name="adj1" fmla="val 11991"/>
              <a:gd name="adj2" fmla="val 1833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Topic1 to #3</a:t>
            </a:r>
          </a:p>
        </p:txBody>
      </p:sp>
      <p:sp>
        <p:nvSpPr>
          <p:cNvPr id="55" name="-(T3notsent)">
            <a:extLst>
              <a:ext uri="{FF2B5EF4-FFF2-40B4-BE49-F238E27FC236}">
                <a16:creationId xmlns:a16="http://schemas.microsoft.com/office/drawing/2014/main" id="{90EB22D6-A983-4DA1-AE2B-5580A2C045E4}"/>
              </a:ext>
            </a:extLst>
          </p:cNvPr>
          <p:cNvSpPr/>
          <p:nvPr/>
        </p:nvSpPr>
        <p:spPr>
          <a:xfrm>
            <a:off x="5325832" y="4605077"/>
            <a:ext cx="1970314" cy="868764"/>
          </a:xfrm>
          <a:prstGeom prst="wedgeRoundRectCallout">
            <a:avLst>
              <a:gd name="adj1" fmla="val -56517"/>
              <a:gd name="adj2" fmla="val 110649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not sent because it is LWT &amp; #1 is still alive</a:t>
            </a:r>
          </a:p>
        </p:txBody>
      </p:sp>
      <p:cxnSp>
        <p:nvCxnSpPr>
          <p:cNvPr id="22" name="&lt;-4-B">
            <a:extLst>
              <a:ext uri="{FF2B5EF4-FFF2-40B4-BE49-F238E27FC236}">
                <a16:creationId xmlns:a16="http://schemas.microsoft.com/office/drawing/2014/main" id="{57120DC0-D5CF-433C-AAE5-29171FC35CC0}"/>
              </a:ext>
            </a:extLst>
          </p:cNvPr>
          <p:cNvCxnSpPr/>
          <p:nvPr/>
        </p:nvCxnSpPr>
        <p:spPr>
          <a:xfrm flipH="1">
            <a:off x="7670074" y="5050969"/>
            <a:ext cx="1833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nect4">
            <a:extLst>
              <a:ext uri="{FF2B5EF4-FFF2-40B4-BE49-F238E27FC236}">
                <a16:creationId xmlns:a16="http://schemas.microsoft.com/office/drawing/2014/main" id="{7F221BAB-CC81-4EA0-9FC1-84878215340F}"/>
              </a:ext>
            </a:extLst>
          </p:cNvPr>
          <p:cNvSpPr txBox="1"/>
          <p:nvPr/>
        </p:nvSpPr>
        <p:spPr>
          <a:xfrm>
            <a:off x="8100050" y="470737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33" name="4SubT1">
            <a:extLst>
              <a:ext uri="{FF2B5EF4-FFF2-40B4-BE49-F238E27FC236}">
                <a16:creationId xmlns:a16="http://schemas.microsoft.com/office/drawing/2014/main" id="{AE54609A-C81C-442D-9CFF-5F298D5554F9}"/>
              </a:ext>
            </a:extLst>
          </p:cNvPr>
          <p:cNvSpPr txBox="1"/>
          <p:nvPr/>
        </p:nvSpPr>
        <p:spPr>
          <a:xfrm>
            <a:off x="9531994" y="5239739"/>
            <a:ext cx="77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Topic1</a:t>
            </a:r>
          </a:p>
        </p:txBody>
      </p:sp>
      <p:sp>
        <p:nvSpPr>
          <p:cNvPr id="35" name="4SubT2">
            <a:extLst>
              <a:ext uri="{FF2B5EF4-FFF2-40B4-BE49-F238E27FC236}">
                <a16:creationId xmlns:a16="http://schemas.microsoft.com/office/drawing/2014/main" id="{C87B6CF7-FBC0-4040-B930-4751BF0EC409}"/>
              </a:ext>
            </a:extLst>
          </p:cNvPr>
          <p:cNvSpPr txBox="1"/>
          <p:nvPr/>
        </p:nvSpPr>
        <p:spPr>
          <a:xfrm>
            <a:off x="9519169" y="5518144"/>
            <a:ext cx="7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</a:t>
            </a:r>
          </a:p>
        </p:txBody>
      </p:sp>
      <p:sp>
        <p:nvSpPr>
          <p:cNvPr id="36" name="4Sub6">
            <a:extLst>
              <a:ext uri="{FF2B5EF4-FFF2-40B4-BE49-F238E27FC236}">
                <a16:creationId xmlns:a16="http://schemas.microsoft.com/office/drawing/2014/main" id="{C7E1D501-66DA-4DC5-9038-CEBCE9AB939B}"/>
              </a:ext>
            </a:extLst>
          </p:cNvPr>
          <p:cNvSpPr txBox="1"/>
          <p:nvPr/>
        </p:nvSpPr>
        <p:spPr>
          <a:xfrm>
            <a:off x="9531993" y="5808503"/>
            <a:ext cx="78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Topic6</a:t>
            </a:r>
          </a:p>
        </p:txBody>
      </p:sp>
      <p:sp>
        <p:nvSpPr>
          <p:cNvPr id="31" name="&lt;-4-Sub">
            <a:extLst>
              <a:ext uri="{FF2B5EF4-FFF2-40B4-BE49-F238E27FC236}">
                <a16:creationId xmlns:a16="http://schemas.microsoft.com/office/drawing/2014/main" id="{84F605BA-D70E-4E51-8F67-146D4013ECDF}"/>
              </a:ext>
            </a:extLst>
          </p:cNvPr>
          <p:cNvSpPr/>
          <p:nvPr/>
        </p:nvSpPr>
        <p:spPr>
          <a:xfrm>
            <a:off x="7675755" y="5190789"/>
            <a:ext cx="1833153" cy="484632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Subscribe</a:t>
            </a:r>
          </a:p>
        </p:txBody>
      </p:sp>
      <p:sp>
        <p:nvSpPr>
          <p:cNvPr id="56" name="Sub4-T1T2T6">
            <a:extLst>
              <a:ext uri="{FF2B5EF4-FFF2-40B4-BE49-F238E27FC236}">
                <a16:creationId xmlns:a16="http://schemas.microsoft.com/office/drawing/2014/main" id="{C89BE9E2-1D63-4B98-A4F2-9D875491CA3F}"/>
              </a:ext>
            </a:extLst>
          </p:cNvPr>
          <p:cNvSpPr/>
          <p:nvPr/>
        </p:nvSpPr>
        <p:spPr>
          <a:xfrm>
            <a:off x="6074246" y="4114926"/>
            <a:ext cx="1601509" cy="3132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#4: T1, T2, T6</a:t>
            </a:r>
          </a:p>
        </p:txBody>
      </p:sp>
      <p:sp>
        <p:nvSpPr>
          <p:cNvPr id="58" name="4-T1data">
            <a:extLst>
              <a:ext uri="{FF2B5EF4-FFF2-40B4-BE49-F238E27FC236}">
                <a16:creationId xmlns:a16="http://schemas.microsoft.com/office/drawing/2014/main" id="{0DF8ECAE-412C-4CE3-9BE6-B9BADB3D13C2}"/>
              </a:ext>
            </a:extLst>
          </p:cNvPr>
          <p:cNvSpPr/>
          <p:nvPr/>
        </p:nvSpPr>
        <p:spPr>
          <a:xfrm>
            <a:off x="10233023" y="5295203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57" name="-(BrokerT1-4)">
            <a:extLst>
              <a:ext uri="{FF2B5EF4-FFF2-40B4-BE49-F238E27FC236}">
                <a16:creationId xmlns:a16="http://schemas.microsoft.com/office/drawing/2014/main" id="{DC7172B2-C2C0-49D5-B73B-394FD2B372DE}"/>
              </a:ext>
            </a:extLst>
          </p:cNvPr>
          <p:cNvSpPr/>
          <p:nvPr/>
        </p:nvSpPr>
        <p:spPr>
          <a:xfrm>
            <a:off x="9707875" y="3952022"/>
            <a:ext cx="1561019" cy="612648"/>
          </a:xfrm>
          <a:prstGeom prst="wedgeRoundRectCallout">
            <a:avLst>
              <a:gd name="adj1" fmla="val 11991"/>
              <a:gd name="adj2" fmla="val 1833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Topic1 to #4</a:t>
            </a:r>
          </a:p>
        </p:txBody>
      </p:sp>
      <p:sp>
        <p:nvSpPr>
          <p:cNvPr id="59" name="-(T2T6noexist)">
            <a:extLst>
              <a:ext uri="{FF2B5EF4-FFF2-40B4-BE49-F238E27FC236}">
                <a16:creationId xmlns:a16="http://schemas.microsoft.com/office/drawing/2014/main" id="{1BF0C313-4F83-48E0-87E0-F1FB7ABC0D11}"/>
              </a:ext>
            </a:extLst>
          </p:cNvPr>
          <p:cNvSpPr/>
          <p:nvPr/>
        </p:nvSpPr>
        <p:spPr>
          <a:xfrm>
            <a:off x="5812181" y="5062768"/>
            <a:ext cx="1833153" cy="612648"/>
          </a:xfrm>
          <a:prstGeom prst="wedgeRoundRectCallout">
            <a:avLst>
              <a:gd name="adj1" fmla="val -67235"/>
              <a:gd name="adj2" fmla="val -15427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&amp; Topic6 do not exist</a:t>
            </a:r>
          </a:p>
        </p:txBody>
      </p:sp>
      <p:sp>
        <p:nvSpPr>
          <p:cNvPr id="40" name="CL4">
            <a:extLst>
              <a:ext uri="{FF2B5EF4-FFF2-40B4-BE49-F238E27FC236}">
                <a16:creationId xmlns:a16="http://schemas.microsoft.com/office/drawing/2014/main" id="{EFB1F304-D495-4B73-A3A3-C47B15D2F262}"/>
              </a:ext>
            </a:extLst>
          </p:cNvPr>
          <p:cNvSpPr/>
          <p:nvPr/>
        </p:nvSpPr>
        <p:spPr>
          <a:xfrm>
            <a:off x="6040775" y="2818515"/>
            <a:ext cx="1565382" cy="31322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4-Sensor:30s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0" name="-(RepubT2)">
            <a:extLst>
              <a:ext uri="{FF2B5EF4-FFF2-40B4-BE49-F238E27FC236}">
                <a16:creationId xmlns:a16="http://schemas.microsoft.com/office/drawing/2014/main" id="{CA001AF4-86D1-4691-81D7-3036159B185E}"/>
              </a:ext>
            </a:extLst>
          </p:cNvPr>
          <p:cNvSpPr/>
          <p:nvPr/>
        </p:nvSpPr>
        <p:spPr>
          <a:xfrm>
            <a:off x="333783" y="4114926"/>
            <a:ext cx="2577872" cy="612648"/>
          </a:xfrm>
          <a:prstGeom prst="wedgeRoundRectCallout">
            <a:avLst>
              <a:gd name="adj1" fmla="val 15017"/>
              <a:gd name="adj2" fmla="val -20047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data changes so Client publishes change</a:t>
            </a:r>
          </a:p>
        </p:txBody>
      </p:sp>
      <p:sp>
        <p:nvSpPr>
          <p:cNvPr id="61" name="-(3needsT2)">
            <a:extLst>
              <a:ext uri="{FF2B5EF4-FFF2-40B4-BE49-F238E27FC236}">
                <a16:creationId xmlns:a16="http://schemas.microsoft.com/office/drawing/2014/main" id="{65002C17-FA50-4ACB-8996-AD2F40FD6671}"/>
              </a:ext>
            </a:extLst>
          </p:cNvPr>
          <p:cNvSpPr/>
          <p:nvPr/>
        </p:nvSpPr>
        <p:spPr>
          <a:xfrm>
            <a:off x="5964581" y="5215168"/>
            <a:ext cx="1833153" cy="612648"/>
          </a:xfrm>
          <a:prstGeom prst="wedgeRoundRectCallout">
            <a:avLst>
              <a:gd name="adj1" fmla="val 9368"/>
              <a:gd name="adj2" fmla="val -1880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Client#4 needs Topic2</a:t>
            </a:r>
          </a:p>
        </p:txBody>
      </p:sp>
      <p:sp>
        <p:nvSpPr>
          <p:cNvPr id="62" name="4-T2data">
            <a:extLst>
              <a:ext uri="{FF2B5EF4-FFF2-40B4-BE49-F238E27FC236}">
                <a16:creationId xmlns:a16="http://schemas.microsoft.com/office/drawing/2014/main" id="{950696F7-5375-4739-BC69-C86AF9208B87}"/>
              </a:ext>
            </a:extLst>
          </p:cNvPr>
          <p:cNvSpPr/>
          <p:nvPr/>
        </p:nvSpPr>
        <p:spPr>
          <a:xfrm>
            <a:off x="10233023" y="5596993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63" name="-(BrokerT2-4)">
            <a:extLst>
              <a:ext uri="{FF2B5EF4-FFF2-40B4-BE49-F238E27FC236}">
                <a16:creationId xmlns:a16="http://schemas.microsoft.com/office/drawing/2014/main" id="{72BF1240-9685-4567-A72D-1E8EB7DD6B7B}"/>
              </a:ext>
            </a:extLst>
          </p:cNvPr>
          <p:cNvSpPr/>
          <p:nvPr/>
        </p:nvSpPr>
        <p:spPr>
          <a:xfrm>
            <a:off x="10072773" y="4224792"/>
            <a:ext cx="1561019" cy="612648"/>
          </a:xfrm>
          <a:prstGeom prst="wedgeRoundRectCallout">
            <a:avLst>
              <a:gd name="adj1" fmla="val 11991"/>
              <a:gd name="adj2" fmla="val 18332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Topic2 to #4</a:t>
            </a:r>
          </a:p>
        </p:txBody>
      </p:sp>
      <p:sp>
        <p:nvSpPr>
          <p:cNvPr id="49" name="-(T2Delete)">
            <a:extLst>
              <a:ext uri="{FF2B5EF4-FFF2-40B4-BE49-F238E27FC236}">
                <a16:creationId xmlns:a16="http://schemas.microsoft.com/office/drawing/2014/main" id="{75975ABD-AB55-49C0-98C2-F3CDECD009AF}"/>
              </a:ext>
            </a:extLst>
          </p:cNvPr>
          <p:cNvSpPr/>
          <p:nvPr/>
        </p:nvSpPr>
        <p:spPr>
          <a:xfrm>
            <a:off x="7846375" y="3907364"/>
            <a:ext cx="1397740" cy="612648"/>
          </a:xfrm>
          <a:prstGeom prst="wedgeRoundRectCallout">
            <a:avLst>
              <a:gd name="adj1" fmla="val -186719"/>
              <a:gd name="adj2" fmla="val -1466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not retained</a:t>
            </a:r>
          </a:p>
        </p:txBody>
      </p:sp>
      <p:sp>
        <p:nvSpPr>
          <p:cNvPr id="50" name="-(T2Delete2)">
            <a:extLst>
              <a:ext uri="{FF2B5EF4-FFF2-40B4-BE49-F238E27FC236}">
                <a16:creationId xmlns:a16="http://schemas.microsoft.com/office/drawing/2014/main" id="{78DC58C3-9C25-48F2-ABA3-C2C16508FE97}"/>
              </a:ext>
            </a:extLst>
          </p:cNvPr>
          <p:cNvSpPr/>
          <p:nvPr/>
        </p:nvSpPr>
        <p:spPr>
          <a:xfrm>
            <a:off x="3032857" y="3682870"/>
            <a:ext cx="1397740" cy="612648"/>
          </a:xfrm>
          <a:prstGeom prst="wedgeRoundRectCallout">
            <a:avLst>
              <a:gd name="adj1" fmla="val -75349"/>
              <a:gd name="adj2" fmla="val -136505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Topic2 not retained</a:t>
            </a:r>
          </a:p>
        </p:txBody>
      </p:sp>
      <p:cxnSp>
        <p:nvCxnSpPr>
          <p:cNvPr id="18" name="-&gt;2-B">
            <a:extLst>
              <a:ext uri="{FF2B5EF4-FFF2-40B4-BE49-F238E27FC236}">
                <a16:creationId xmlns:a16="http://schemas.microsoft.com/office/drawing/2014/main" id="{9D194332-2121-40A8-A9C1-DA64DA0963E1}"/>
              </a:ext>
            </a:extLst>
          </p:cNvPr>
          <p:cNvCxnSpPr/>
          <p:nvPr/>
        </p:nvCxnSpPr>
        <p:spPr>
          <a:xfrm>
            <a:off x="2808502" y="5127174"/>
            <a:ext cx="168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nect2">
            <a:extLst>
              <a:ext uri="{FF2B5EF4-FFF2-40B4-BE49-F238E27FC236}">
                <a16:creationId xmlns:a16="http://schemas.microsoft.com/office/drawing/2014/main" id="{D9FE278C-ABBA-4219-8FD5-AEBF3E91E25B}"/>
              </a:ext>
            </a:extLst>
          </p:cNvPr>
          <p:cNvSpPr txBox="1"/>
          <p:nvPr/>
        </p:nvSpPr>
        <p:spPr>
          <a:xfrm>
            <a:off x="3157688" y="4767944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Connect</a:t>
            </a:r>
          </a:p>
        </p:txBody>
      </p:sp>
      <p:sp>
        <p:nvSpPr>
          <p:cNvPr id="38" name="CL2">
            <a:extLst>
              <a:ext uri="{FF2B5EF4-FFF2-40B4-BE49-F238E27FC236}">
                <a16:creationId xmlns:a16="http://schemas.microsoft.com/office/drawing/2014/main" id="{FC37A298-BDEE-4056-83AA-DB3D20B7971D}"/>
              </a:ext>
            </a:extLst>
          </p:cNvPr>
          <p:cNvSpPr/>
          <p:nvPr/>
        </p:nvSpPr>
        <p:spPr>
          <a:xfrm>
            <a:off x="6069172" y="3134957"/>
            <a:ext cx="1564218" cy="3132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#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2-Sensor:30s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2-Topic4">
            <a:extLst>
              <a:ext uri="{FF2B5EF4-FFF2-40B4-BE49-F238E27FC236}">
                <a16:creationId xmlns:a16="http://schemas.microsoft.com/office/drawing/2014/main" id="{CAE6355A-6D1A-4356-9118-FFD268EA1EB4}"/>
              </a:ext>
            </a:extLst>
          </p:cNvPr>
          <p:cNvSpPr txBox="1"/>
          <p:nvPr/>
        </p:nvSpPr>
        <p:spPr>
          <a:xfrm>
            <a:off x="838199" y="5164489"/>
            <a:ext cx="197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Topic4 (data), R0</a:t>
            </a:r>
          </a:p>
        </p:txBody>
      </p:sp>
      <p:sp>
        <p:nvSpPr>
          <p:cNvPr id="10" name="2-Topic5">
            <a:extLst>
              <a:ext uri="{FF2B5EF4-FFF2-40B4-BE49-F238E27FC236}">
                <a16:creationId xmlns:a16="http://schemas.microsoft.com/office/drawing/2014/main" id="{6F437AF6-B89F-4653-BA65-F3ECE0C19949}"/>
              </a:ext>
            </a:extLst>
          </p:cNvPr>
          <p:cNvSpPr txBox="1"/>
          <p:nvPr/>
        </p:nvSpPr>
        <p:spPr>
          <a:xfrm>
            <a:off x="838195" y="5479205"/>
            <a:ext cx="1970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Topic5 (data), R0</a:t>
            </a:r>
          </a:p>
        </p:txBody>
      </p:sp>
      <p:sp>
        <p:nvSpPr>
          <p:cNvPr id="11" name="2-Topic6">
            <a:extLst>
              <a:ext uri="{FF2B5EF4-FFF2-40B4-BE49-F238E27FC236}">
                <a16:creationId xmlns:a16="http://schemas.microsoft.com/office/drawing/2014/main" id="{BB844F88-9871-4AC4-9292-F0E0FC75C479}"/>
              </a:ext>
            </a:extLst>
          </p:cNvPr>
          <p:cNvSpPr txBox="1"/>
          <p:nvPr/>
        </p:nvSpPr>
        <p:spPr>
          <a:xfrm>
            <a:off x="838192" y="5844659"/>
            <a:ext cx="197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Topic6 (data), R0</a:t>
            </a:r>
          </a:p>
        </p:txBody>
      </p:sp>
      <p:sp>
        <p:nvSpPr>
          <p:cNvPr id="29" name="-&gt;2-Pub">
            <a:extLst>
              <a:ext uri="{FF2B5EF4-FFF2-40B4-BE49-F238E27FC236}">
                <a16:creationId xmlns:a16="http://schemas.microsoft.com/office/drawing/2014/main" id="{7F1697B9-E593-4585-91D8-43A84CDA3549}"/>
              </a:ext>
            </a:extLst>
          </p:cNvPr>
          <p:cNvSpPr/>
          <p:nvPr/>
        </p:nvSpPr>
        <p:spPr>
          <a:xfrm>
            <a:off x="2808498" y="5343949"/>
            <a:ext cx="1682938" cy="485775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Publish</a:t>
            </a:r>
          </a:p>
        </p:txBody>
      </p:sp>
      <p:sp>
        <p:nvSpPr>
          <p:cNvPr id="44" name="T4">
            <a:extLst>
              <a:ext uri="{FF2B5EF4-FFF2-40B4-BE49-F238E27FC236}">
                <a16:creationId xmlns:a16="http://schemas.microsoft.com/office/drawing/2014/main" id="{F5FBC580-5B32-4C55-9B84-586ADEF32FED}"/>
              </a:ext>
            </a:extLst>
          </p:cNvPr>
          <p:cNvSpPr/>
          <p:nvPr/>
        </p:nvSpPr>
        <p:spPr>
          <a:xfrm>
            <a:off x="4491437" y="4428146"/>
            <a:ext cx="1577127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Topic4 (data)</a:t>
            </a:r>
          </a:p>
        </p:txBody>
      </p:sp>
      <p:sp>
        <p:nvSpPr>
          <p:cNvPr id="45" name="T5">
            <a:extLst>
              <a:ext uri="{FF2B5EF4-FFF2-40B4-BE49-F238E27FC236}">
                <a16:creationId xmlns:a16="http://schemas.microsoft.com/office/drawing/2014/main" id="{2CD7DB25-4B94-45BE-9C69-1EC7AE1F66AC}"/>
              </a:ext>
            </a:extLst>
          </p:cNvPr>
          <p:cNvSpPr/>
          <p:nvPr/>
        </p:nvSpPr>
        <p:spPr>
          <a:xfrm>
            <a:off x="4491438" y="4747495"/>
            <a:ext cx="156838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Topic5 (data)</a:t>
            </a:r>
          </a:p>
        </p:txBody>
      </p:sp>
      <p:sp>
        <p:nvSpPr>
          <p:cNvPr id="46" name="T6">
            <a:extLst>
              <a:ext uri="{FF2B5EF4-FFF2-40B4-BE49-F238E27FC236}">
                <a16:creationId xmlns:a16="http://schemas.microsoft.com/office/drawing/2014/main" id="{97B61F07-7D3E-46DE-9C20-FF654E57C5F4}"/>
              </a:ext>
            </a:extLst>
          </p:cNvPr>
          <p:cNvSpPr/>
          <p:nvPr/>
        </p:nvSpPr>
        <p:spPr>
          <a:xfrm>
            <a:off x="4491438" y="5060795"/>
            <a:ext cx="1549336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Topic6 (data)</a:t>
            </a:r>
          </a:p>
        </p:txBody>
      </p:sp>
      <p:sp>
        <p:nvSpPr>
          <p:cNvPr id="64" name="4-T6data">
            <a:extLst>
              <a:ext uri="{FF2B5EF4-FFF2-40B4-BE49-F238E27FC236}">
                <a16:creationId xmlns:a16="http://schemas.microsoft.com/office/drawing/2014/main" id="{ADFCA2EB-4748-426F-BFBD-617A9C288C7D}"/>
              </a:ext>
            </a:extLst>
          </p:cNvPr>
          <p:cNvSpPr/>
          <p:nvPr/>
        </p:nvSpPr>
        <p:spPr>
          <a:xfrm>
            <a:off x="10233022" y="5899105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65" name="3-T3data">
            <a:extLst>
              <a:ext uri="{FF2B5EF4-FFF2-40B4-BE49-F238E27FC236}">
                <a16:creationId xmlns:a16="http://schemas.microsoft.com/office/drawing/2014/main" id="{3A7FEFAF-57FF-433F-8FF2-61AEAD312EAD}"/>
              </a:ext>
            </a:extLst>
          </p:cNvPr>
          <p:cNvSpPr/>
          <p:nvPr/>
        </p:nvSpPr>
        <p:spPr>
          <a:xfrm>
            <a:off x="10233022" y="2888142"/>
            <a:ext cx="1240520" cy="31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66" name="-(3needsT6)">
            <a:extLst>
              <a:ext uri="{FF2B5EF4-FFF2-40B4-BE49-F238E27FC236}">
                <a16:creationId xmlns:a16="http://schemas.microsoft.com/office/drawing/2014/main" id="{3B814056-5E78-4080-A299-D37AA478AD19}"/>
              </a:ext>
            </a:extLst>
          </p:cNvPr>
          <p:cNvSpPr/>
          <p:nvPr/>
        </p:nvSpPr>
        <p:spPr>
          <a:xfrm>
            <a:off x="7730918" y="3099073"/>
            <a:ext cx="1469572" cy="644093"/>
          </a:xfrm>
          <a:prstGeom prst="wedgeRoundRectCallout">
            <a:avLst>
              <a:gd name="adj1" fmla="val -65277"/>
              <a:gd name="adj2" fmla="val 123343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Client#4 needs Topic6</a:t>
            </a:r>
          </a:p>
        </p:txBody>
      </p:sp>
      <p:sp>
        <p:nvSpPr>
          <p:cNvPr id="67" name="-(BsendsT6-4)">
            <a:extLst>
              <a:ext uri="{FF2B5EF4-FFF2-40B4-BE49-F238E27FC236}">
                <a16:creationId xmlns:a16="http://schemas.microsoft.com/office/drawing/2014/main" id="{96FF5BAB-24AA-486D-8EC9-AA5D978FD417}"/>
              </a:ext>
            </a:extLst>
          </p:cNvPr>
          <p:cNvSpPr/>
          <p:nvPr/>
        </p:nvSpPr>
        <p:spPr>
          <a:xfrm>
            <a:off x="10232273" y="4082436"/>
            <a:ext cx="1499511" cy="627413"/>
          </a:xfrm>
          <a:prstGeom prst="wedgeRoundRectCallout">
            <a:avLst>
              <a:gd name="adj1" fmla="val -31723"/>
              <a:gd name="adj2" fmla="val 251617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Broker sends Topic6 to #4</a:t>
            </a:r>
          </a:p>
        </p:txBody>
      </p:sp>
      <p:sp>
        <p:nvSpPr>
          <p:cNvPr id="68" name="-(T4-6not)">
            <a:extLst>
              <a:ext uri="{FF2B5EF4-FFF2-40B4-BE49-F238E27FC236}">
                <a16:creationId xmlns:a16="http://schemas.microsoft.com/office/drawing/2014/main" id="{C86A8822-6F07-4E58-9312-1840613954E2}"/>
              </a:ext>
            </a:extLst>
          </p:cNvPr>
          <p:cNvSpPr/>
          <p:nvPr/>
        </p:nvSpPr>
        <p:spPr>
          <a:xfrm>
            <a:off x="2980561" y="5692743"/>
            <a:ext cx="1892437" cy="673395"/>
          </a:xfrm>
          <a:prstGeom prst="wedgeRoundRectCallout">
            <a:avLst>
              <a:gd name="adj1" fmla="val -68001"/>
              <a:gd name="adj2" fmla="val -49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Topic4, 5 &amp; 6 not retained</a:t>
            </a:r>
          </a:p>
        </p:txBody>
      </p:sp>
      <p:sp>
        <p:nvSpPr>
          <p:cNvPr id="69" name="-(C1disconnect)">
            <a:extLst>
              <a:ext uri="{FF2B5EF4-FFF2-40B4-BE49-F238E27FC236}">
                <a16:creationId xmlns:a16="http://schemas.microsoft.com/office/drawing/2014/main" id="{52870E09-DD21-4097-9549-F72849AF4E47}"/>
              </a:ext>
            </a:extLst>
          </p:cNvPr>
          <p:cNvSpPr/>
          <p:nvPr/>
        </p:nvSpPr>
        <p:spPr>
          <a:xfrm>
            <a:off x="2553631" y="3109254"/>
            <a:ext cx="1859377" cy="535636"/>
          </a:xfrm>
          <a:prstGeom prst="wedgeRoundRectCallout">
            <a:avLst>
              <a:gd name="adj1" fmla="val 18242"/>
              <a:gd name="adj2" fmla="val -18627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Client #1 is abruptly cut off!</a:t>
            </a:r>
          </a:p>
        </p:txBody>
      </p:sp>
      <p:sp>
        <p:nvSpPr>
          <p:cNvPr id="70" name="-(LWTsent)">
            <a:extLst>
              <a:ext uri="{FF2B5EF4-FFF2-40B4-BE49-F238E27FC236}">
                <a16:creationId xmlns:a16="http://schemas.microsoft.com/office/drawing/2014/main" id="{85040EF9-72B9-4141-A157-49CC2F95EFB4}"/>
              </a:ext>
            </a:extLst>
          </p:cNvPr>
          <p:cNvSpPr/>
          <p:nvPr/>
        </p:nvSpPr>
        <p:spPr>
          <a:xfrm>
            <a:off x="9446474" y="1298126"/>
            <a:ext cx="1406808" cy="612649"/>
          </a:xfrm>
          <a:prstGeom prst="wedgeRoundRectCallout">
            <a:avLst>
              <a:gd name="adj1" fmla="val 21733"/>
              <a:gd name="adj2" fmla="val 23176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LWT sent to Client #3</a:t>
            </a:r>
          </a:p>
        </p:txBody>
      </p:sp>
      <p:sp>
        <p:nvSpPr>
          <p:cNvPr id="71" name="-(T3retained)">
            <a:extLst>
              <a:ext uri="{FF2B5EF4-FFF2-40B4-BE49-F238E27FC236}">
                <a16:creationId xmlns:a16="http://schemas.microsoft.com/office/drawing/2014/main" id="{A8C7BA5F-2986-438F-85D2-55932F512738}"/>
              </a:ext>
            </a:extLst>
          </p:cNvPr>
          <p:cNvSpPr/>
          <p:nvPr/>
        </p:nvSpPr>
        <p:spPr>
          <a:xfrm>
            <a:off x="4761068" y="4995665"/>
            <a:ext cx="1225050" cy="598107"/>
          </a:xfrm>
          <a:prstGeom prst="wedgeRoundRectCallout">
            <a:avLst>
              <a:gd name="adj1" fmla="val -19944"/>
              <a:gd name="adj2" fmla="val 12256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is retained</a:t>
            </a:r>
          </a:p>
        </p:txBody>
      </p:sp>
      <p:sp>
        <p:nvSpPr>
          <p:cNvPr id="72" name="-(T3retained2)">
            <a:extLst>
              <a:ext uri="{FF2B5EF4-FFF2-40B4-BE49-F238E27FC236}">
                <a16:creationId xmlns:a16="http://schemas.microsoft.com/office/drawing/2014/main" id="{40A54712-A3B7-44B5-B3CB-07ECD6EF2459}"/>
              </a:ext>
            </a:extLst>
          </p:cNvPr>
          <p:cNvSpPr/>
          <p:nvPr/>
        </p:nvSpPr>
        <p:spPr>
          <a:xfrm>
            <a:off x="2812950" y="3035152"/>
            <a:ext cx="1225050" cy="598107"/>
          </a:xfrm>
          <a:prstGeom prst="wedgeRoundRectCallout">
            <a:avLst>
              <a:gd name="adj1" fmla="val -67039"/>
              <a:gd name="adj2" fmla="val 6250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Topic3 is retained</a:t>
            </a:r>
          </a:p>
        </p:txBody>
      </p:sp>
      <p:sp>
        <p:nvSpPr>
          <p:cNvPr id="73" name="NOTE">
            <a:extLst>
              <a:ext uri="{FF2B5EF4-FFF2-40B4-BE49-F238E27FC236}">
                <a16:creationId xmlns:a16="http://schemas.microsoft.com/office/drawing/2014/main" id="{A7770EC8-9DA8-44E7-B534-3724259949BE}"/>
              </a:ext>
            </a:extLst>
          </p:cNvPr>
          <p:cNvSpPr txBox="1"/>
          <p:nvPr/>
        </p:nvSpPr>
        <p:spPr>
          <a:xfrm>
            <a:off x="3192491" y="3390008"/>
            <a:ext cx="6283504" cy="120032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effectLst>
            <a:outerShdw blurRad="76200" dist="76200" dir="2700000" algn="ctr" rotWithShape="0">
              <a:schemeClr val="bg1">
                <a:lumMod val="50000"/>
              </a:schemeClr>
            </a:outerShdw>
          </a:effectLst>
        </p:spPr>
        <p:txBody>
          <a:bodyPr wrap="square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If Client #1 had disconnected in a normal way: 1. Broker deletes LWT (Topic3)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2. Broker does not send Topic3 to anyone</a:t>
            </a:r>
          </a:p>
        </p:txBody>
      </p:sp>
      <p:sp>
        <p:nvSpPr>
          <p:cNvPr id="74" name="-&gt;(data1)">
            <a:extLst>
              <a:ext uri="{FF2B5EF4-FFF2-40B4-BE49-F238E27FC236}">
                <a16:creationId xmlns:a16="http://schemas.microsoft.com/office/drawing/2014/main" id="{A9AEEF2A-3F04-490F-9E38-6BCCF46ACD2C}"/>
              </a:ext>
            </a:extLst>
          </p:cNvPr>
          <p:cNvSpPr/>
          <p:nvPr/>
        </p:nvSpPr>
        <p:spPr>
          <a:xfrm>
            <a:off x="7673148" y="2525315"/>
            <a:ext cx="1827006" cy="485775"/>
          </a:xfrm>
          <a:prstGeom prst="rightArrow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  <p:sp>
        <p:nvSpPr>
          <p:cNvPr id="75" name="-&gt;(data2)">
            <a:extLst>
              <a:ext uri="{FF2B5EF4-FFF2-40B4-BE49-F238E27FC236}">
                <a16:creationId xmlns:a16="http://schemas.microsoft.com/office/drawing/2014/main" id="{A0360F02-D198-4F45-B5A7-A66F85EC1D06}"/>
              </a:ext>
            </a:extLst>
          </p:cNvPr>
          <p:cNvSpPr/>
          <p:nvPr/>
        </p:nvSpPr>
        <p:spPr>
          <a:xfrm>
            <a:off x="7687342" y="5190789"/>
            <a:ext cx="1827006" cy="485775"/>
          </a:xfrm>
          <a:prstGeom prst="rightArrow">
            <a:avLst/>
          </a:prstGeom>
          <a:solidFill>
            <a:srgbClr val="1CAD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270042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500"/>
                            </p:stCondLst>
                            <p:childTnLst>
                              <p:par>
                                <p:cTn id="16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00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500"/>
                            </p:stCondLst>
                            <p:childTnLst>
                              <p:par>
                                <p:cTn id="24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1000"/>
                            </p:stCondLst>
                            <p:childTnLst>
                              <p:par>
                                <p:cTn id="2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1500"/>
                            </p:stCondLst>
                            <p:childTnLst>
                              <p:par>
                                <p:cTn id="298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500"/>
                            </p:stCondLst>
                            <p:childTnLst>
                              <p:par>
                                <p:cTn id="3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500"/>
                            </p:stCondLst>
                            <p:childTnLst>
                              <p:par>
                                <p:cTn id="3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1000"/>
                            </p:stCondLst>
                            <p:childTnLst>
                              <p:par>
                                <p:cTn id="3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500"/>
                            </p:stCondLst>
                            <p:childTnLst>
                              <p:par>
                                <p:cTn id="3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500"/>
                            </p:stCondLst>
                            <p:childTnLst>
                              <p:par>
                                <p:cTn id="3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500"/>
                            </p:stCondLst>
                            <p:childTnLst>
                              <p:par>
                                <p:cTn id="386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000"/>
                            </p:stCondLst>
                            <p:childTnLst>
                              <p:par>
                                <p:cTn id="3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500"/>
                            </p:stCondLst>
                            <p:childTnLst>
                              <p:par>
                                <p:cTn id="394" presetID="22" presetClass="exit" presetSubtype="8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00"/>
                            </p:stCondLst>
                            <p:childTnLst>
                              <p:par>
                                <p:cTn id="452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2" grpId="0" animBg="1"/>
      <p:bldP spid="13" grpId="0" animBg="1"/>
      <p:bldP spid="7" grpId="0"/>
      <p:bldP spid="8" grpId="0"/>
      <p:bldP spid="14" grpId="0"/>
      <p:bldP spid="17" grpId="0"/>
      <p:bldP spid="17" grpId="1"/>
      <p:bldP spid="25" grpId="0" animBg="1"/>
      <p:bldP spid="37" grpId="0" animBg="1"/>
      <p:bldP spid="26" grpId="0" animBg="1"/>
      <p:bldP spid="26" grpId="1" animBg="1"/>
      <p:bldP spid="26" grpId="2" animBg="1"/>
      <p:bldP spid="26" grpId="3" animBg="1"/>
      <p:bldP spid="27" grpId="0" animBg="1"/>
      <p:bldP spid="41" grpId="0" animBg="1"/>
      <p:bldP spid="42" grpId="0" animBg="1"/>
      <p:bldP spid="42" grpId="1" animBg="1"/>
      <p:bldP spid="42" grpId="2" animBg="1"/>
      <p:bldP spid="42" grpId="3" animBg="1"/>
      <p:bldP spid="28" grpId="0" animBg="1"/>
      <p:bldP spid="43" grpId="0" animBg="1"/>
      <p:bldP spid="47" grpId="0" animBg="1"/>
      <p:bldP spid="48" grpId="0" animBg="1"/>
      <p:bldP spid="48" grpId="1" animBg="1"/>
      <p:bldP spid="23" grpId="0"/>
      <p:bldP spid="39" grpId="0" animBg="1"/>
      <p:bldP spid="32" grpId="0"/>
      <p:bldP spid="34" grpId="0"/>
      <p:bldP spid="30" grpId="0" animBg="1"/>
      <p:bldP spid="30" grpId="1" animBg="1"/>
      <p:bldP spid="51" grpId="0" animBg="1"/>
      <p:bldP spid="52" grpId="0" animBg="1"/>
      <p:bldP spid="52" grpId="1" animBg="1"/>
      <p:bldP spid="52" grpId="2" animBg="1"/>
      <p:bldP spid="52" grpId="3" animBg="1"/>
      <p:bldP spid="53" grpId="0" animBg="1"/>
      <p:bldP spid="54" grpId="0" animBg="1"/>
      <p:bldP spid="54" grpId="1" animBg="1"/>
      <p:bldP spid="55" grpId="0" animBg="1"/>
      <p:bldP spid="55" grpId="1" animBg="1"/>
      <p:bldP spid="24" grpId="0"/>
      <p:bldP spid="33" grpId="0"/>
      <p:bldP spid="35" grpId="0"/>
      <p:bldP spid="36" grpId="0"/>
      <p:bldP spid="31" grpId="0" animBg="1"/>
      <p:bldP spid="31" grpId="1" animBg="1"/>
      <p:bldP spid="56" grpId="0" animBg="1"/>
      <p:bldP spid="58" grpId="0" animBg="1"/>
      <p:bldP spid="57" grpId="0" animBg="1"/>
      <p:bldP spid="57" grpId="1" animBg="1"/>
      <p:bldP spid="59" grpId="0" animBg="1"/>
      <p:bldP spid="59" grpId="1" animBg="1"/>
      <p:bldP spid="40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3" grpId="0" animBg="1"/>
      <p:bldP spid="63" grpId="1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19" grpId="0"/>
      <p:bldP spid="38" grpId="0" animBg="1"/>
      <p:bldP spid="9" grpId="0"/>
      <p:bldP spid="10" grpId="0"/>
      <p:bldP spid="11" grpId="0"/>
      <p:bldP spid="29" grpId="0" animBg="1"/>
      <p:bldP spid="29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64" grpId="0" animBg="1"/>
      <p:bldP spid="65" grpId="0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4" grpId="1" animBg="1"/>
      <p:bldP spid="74" grpId="2" animBg="1"/>
      <p:bldP spid="74" grpId="3" animBg="1"/>
      <p:bldP spid="75" grpId="0" animBg="1"/>
      <p:bldP spid="75" grpId="1" animBg="1"/>
      <p:bldP spid="75" grpId="2" animBg="1"/>
      <p:bldP spid="75" grpId="3" animBg="1"/>
      <p:bldP spid="75" grpId="4" animBg="1"/>
      <p:bldP spid="75" grpId="5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</TotalTime>
  <Words>1288</Words>
  <Application>Microsoft Office PowerPoint</Application>
  <PresentationFormat>Widescreen</PresentationFormat>
  <Paragraphs>274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Corbel</vt:lpstr>
      <vt:lpstr>Rockwell</vt:lpstr>
      <vt:lpstr>Office Theme</vt:lpstr>
      <vt:lpstr>IoT_ MQTT</vt:lpstr>
      <vt:lpstr>PowerPoint Presentation</vt:lpstr>
      <vt:lpstr>MQTT</vt:lpstr>
      <vt:lpstr>MQTT Fundamentals</vt:lpstr>
      <vt:lpstr>MQTT Terminology (1 of 2)</vt:lpstr>
      <vt:lpstr>MQTT Terminology (2 of 2)</vt:lpstr>
      <vt:lpstr>MQTT Data Exchange</vt:lpstr>
      <vt:lpstr>MQTT Quality of Service (QoS) </vt:lpstr>
      <vt:lpstr>Ex: MQTT Broker</vt:lpstr>
      <vt:lpstr>MQTT in BRX (Configuration)</vt:lpstr>
      <vt:lpstr>MQTT in BRX (Configuration)</vt:lpstr>
      <vt:lpstr>MQTTPUB “IoT Publish MQTT Topics”</vt:lpstr>
      <vt:lpstr>MQTTPUB “IoT Publish MQTT Topics”</vt:lpstr>
      <vt:lpstr>MQTTPUB “IoT Publish MQTT Topics”</vt:lpstr>
      <vt:lpstr>MQTTSUB “IoT Subscribe MQTT Topics”</vt:lpstr>
      <vt:lpstr>MQTTSUB “IoT Subscribe MQTT Topics”</vt:lpstr>
      <vt:lpstr>MQTTSUB “IoT Subscribe MQTT Topics”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(IoT)</dc:title>
  <dc:creator>pds</dc:creator>
  <cp:lastModifiedBy>Gde</cp:lastModifiedBy>
  <cp:revision>28</cp:revision>
  <dcterms:created xsi:type="dcterms:W3CDTF">2018-08-08T20:17:00Z</dcterms:created>
  <dcterms:modified xsi:type="dcterms:W3CDTF">2024-08-29T09:46:50Z</dcterms:modified>
</cp:coreProperties>
</file>