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removePersonalInfoOnSave="1" autoCompressPictures="0">
  <p:sldMasterIdLst>
    <p:sldMasterId id="2147483687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00" d="100"/>
          <a:sy n="100" d="100"/>
        </p:scale>
        <p:origin x="372" y="108"/>
      </p:cViewPr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36" y="102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E7554BE-3FCB-4F69-A327-C586C2A74082}" type="datetime1">
              <a:rPr lang="ko-KR" altLang="en-US"/>
              <a:pPr lvl="0">
                <a:defRPr/>
              </a:pPr>
              <a:t>2022-03-21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2596A43-096E-47B8-B368-9AB51FCC2E7C}" type="slidenum">
              <a:rPr lang="en-US" altLang="ko-KR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36B9961-C215-41F5-A0B5-7820D242AC6A}" type="datetime1">
              <a:rPr lang="ko-KR" altLang="en-US"/>
              <a:pPr lvl="0">
                <a:defRPr/>
              </a:pPr>
              <a:t>2022-03-21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5EAB2D40-96F8-42D1-BD55-6FBF34373352}" type="slidenum">
              <a:rPr lang="en-US" altLang="ko-KR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+mj-lt"/>
              </a:rPr>
              <a:t/>
            </a:r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EAB2D40-96F8-42D1-BD55-6FBF34373352}" type="slidenum">
              <a:rPr lang="en-US" altLang="ko-KR">
                <a:latin typeface="+mj-lt"/>
              </a:rPr>
              <a:pPr lvl="0">
                <a:defRPr/>
              </a:pPr>
              <a:t>1</a:t>
            </a:fld>
            <a:endParaRPr lang="ko-KR" altLang="en-US">
              <a:latin typeface="+mj-lt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+mj-lt"/>
              </a:rPr>
              <a:t/>
            </a:r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EAB2D40-96F8-42D1-BD55-6FBF34373352}" type="slidenum">
              <a:rPr lang="en-US" altLang="ko-KR">
                <a:latin typeface="+mj-lt"/>
              </a:rPr>
              <a:pPr lvl="0">
                <a:defRPr/>
              </a:pPr>
              <a:t>2</a:t>
            </a:fld>
            <a:endParaRPr lang="ko-KR" altLang="en-US">
              <a:latin typeface="+mj-lt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+mj-lt"/>
              </a:rPr>
              <a:t/>
            </a:r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EAB2D40-96F8-42D1-BD55-6FBF34373352}" type="slidenum">
              <a:rPr lang="en-US" altLang="ko-KR">
                <a:latin typeface="+mj-lt"/>
              </a:rPr>
              <a:pPr lvl="0">
                <a:defRPr/>
              </a:pPr>
              <a:t>3</a:t>
            </a:fld>
            <a:endParaRPr lang="ko-KR" altLang="en-US">
              <a:latin typeface="+mj-lt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+mj-lt"/>
              </a:rPr>
              <a:t/>
            </a:r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EAB2D40-96F8-42D1-BD55-6FBF34373352}" type="slidenum">
              <a:rPr lang="en-US" altLang="ko-KR">
                <a:latin typeface="+mj-lt"/>
              </a:rPr>
              <a:pPr lvl="0">
                <a:defRPr/>
              </a:pPr>
              <a:t>4</a:t>
            </a:fld>
            <a:endParaRPr lang="ko-KR" altLang="en-US">
              <a:latin typeface="+mj-lt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+mj-lt"/>
              </a:rPr>
              <a:t/>
            </a:r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EAB2D40-96F8-42D1-BD55-6FBF34373352}" type="slidenum">
              <a:rPr lang="en-US" altLang="ko-KR">
                <a:latin typeface="+mj-lt"/>
              </a:rPr>
              <a:pPr lvl="0">
                <a:defRPr/>
              </a:pPr>
              <a:t>5</a:t>
            </a:fld>
            <a:endParaRPr lang="ko-KR" altLang="en-US">
              <a:latin typeface="+mj-lt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+mj-lt"/>
              </a:rPr>
              <a:t/>
            </a:r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EAB2D40-96F8-42D1-BD55-6FBF34373352}" type="slidenum">
              <a:rPr lang="en-US" altLang="ko-KR">
                <a:latin typeface="+mj-lt"/>
              </a:rPr>
              <a:pPr lvl="0">
                <a:defRPr/>
              </a:pPr>
              <a:t>6</a:t>
            </a:fld>
            <a:endParaRPr lang="ko-KR" altLang="en-US">
              <a:latin typeface="+mj-lt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+mj-lt"/>
              </a:rPr>
              <a:t/>
            </a:r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EAB2D40-96F8-42D1-BD55-6FBF34373352}" type="slidenum">
              <a:rPr lang="en-US" altLang="ko-KR">
                <a:latin typeface="+mj-lt"/>
              </a:rPr>
              <a:pPr lvl="0">
                <a:defRPr/>
              </a:pPr>
              <a:t>7</a:t>
            </a:fld>
            <a:endParaRPr lang="ko-KR" altLang="en-US">
              <a:latin typeface="+mj-lt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+mj-lt"/>
              </a:rPr>
              <a:t/>
            </a:r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EAB2D40-96F8-42D1-BD55-6FBF34373352}" type="slidenum">
              <a:rPr lang="en-US" altLang="ko-KR">
                <a:latin typeface="+mj-lt"/>
              </a:rPr>
              <a:pPr lvl="0">
                <a:defRPr/>
              </a:pPr>
              <a:t>9</a:t>
            </a:fld>
            <a:endParaRPr lang="en-US" altLang="ko-KR">
              <a:latin typeface="+mj-l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C44543-2BFD-4AE1-AE32-3659A5F0E5D9}" type="datetime1">
              <a:rPr lang="ko-KR" altLang="en-US" noProof="0" smtClean="0"/>
              <a:t>2022-03-21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00EF47-87EC-4523-B319-80FBE591EA04}" type="datetime1">
              <a:rPr lang="ko-KR" altLang="en-US" noProof="0" smtClean="0"/>
              <a:t>2022-03-21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FA57B83-0419-4AD5-B7E9-9BD8A99B09CE}" type="datetime1">
              <a:rPr lang="ko-KR" altLang="en-US" noProof="0" smtClean="0"/>
              <a:t>2022-03-21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A1194E-4288-47CB-8B4C-A21B2CB6B33B}" type="datetime1">
              <a:rPr lang="ko-KR" altLang="en-US" noProof="0" smtClean="0"/>
              <a:t>2022-03-21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7FF8FFD-7D68-4CDA-8308-797CB8372304}" type="datetime1">
              <a:rPr lang="ko-KR" altLang="en-US" noProof="0" smtClean="0"/>
              <a:t>2022-03-21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52FD10-54B3-4327-A3A7-68D22C5CF7F1}" type="datetime1">
              <a:rPr lang="ko-KR" altLang="en-US" noProof="0" smtClean="0"/>
              <a:t>2022-03-21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E918A7-6F27-4F25-B815-4436B3BA0638}" type="datetime1">
              <a:rPr lang="ko-KR" altLang="en-US" noProof="0" smtClean="0"/>
              <a:t>2022-03-21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4844B8-0E7B-4DB4-9FA1-58B91043B0AF}" type="datetime1">
              <a:rPr lang="ko-KR" altLang="en-US" noProof="0" smtClean="0"/>
              <a:t>2022-03-21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51DE3E-2E2D-4228-9B94-5ADBB8A70A38}" type="datetime1">
              <a:rPr lang="ko-KR" altLang="en-US" noProof="0" smtClean="0"/>
              <a:t>2022-03-21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BF0545D-E114-48BE-9158-00DCA097ACF9}" type="datetime1">
              <a:rPr lang="ko-KR" altLang="en-US" noProof="0" smtClean="0"/>
              <a:t>2022-03-21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DE3CF6-AD98-47B5-8C0D-CCA5CAD218C8}" type="datetime1">
              <a:rPr lang="ko-KR" altLang="en-US" noProof="0" smtClean="0"/>
              <a:t>2022-03-21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2C34546-2ADC-4A0F-87D3-01F3E1CDBD76}" type="datetime1">
              <a:rPr lang="ko-KR" altLang="en-US" noProof="0" smtClean="0"/>
              <a:t>2022-03-21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9" name="직사각형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직사각형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10" Type="http://schemas.openxmlformats.org/officeDocument/2006/relationships/slide" Target="slide6.xml"  /><Relationship Id="rId11" Type="http://schemas.openxmlformats.org/officeDocument/2006/relationships/slide" Target="slide6.xml"  /><Relationship Id="rId12" Type="http://schemas.openxmlformats.org/officeDocument/2006/relationships/slide" Target="slide7.xml"  /><Relationship Id="rId13" Type="http://schemas.openxmlformats.org/officeDocument/2006/relationships/slide" Target="slide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jpeg"  /><Relationship Id="rId4" Type="http://schemas.openxmlformats.org/officeDocument/2006/relationships/slide" Target="slide3.xml"  /><Relationship Id="rId5" Type="http://schemas.openxmlformats.org/officeDocument/2006/relationships/slide" Target="slide3.xml"  /><Relationship Id="rId6" Type="http://schemas.openxmlformats.org/officeDocument/2006/relationships/slide" Target="slide4.xml"  /><Relationship Id="rId7" Type="http://schemas.openxmlformats.org/officeDocument/2006/relationships/slide" Target="slide4.xml"  /><Relationship Id="rId8" Type="http://schemas.openxmlformats.org/officeDocument/2006/relationships/slide" Target="slide5.xml"  /><Relationship Id="rId9" Type="http://schemas.openxmlformats.org/officeDocument/2006/relationships/slide" Target="slide5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notesSlide" Target="../notesSlides/notesSlide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notesSlide" Target="../notesSlides/notesSlide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notesSlide" Target="../notesSlides/notesSlide5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notesSlide" Target="../notesSlides/notesSlide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notesSlide" Target="../notesSlides/notesSlide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joyrichard.tistory.com/72" TargetMode="External"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.xml"  /><Relationship Id="rId3" Type="http://schemas.openxmlformats.org/officeDocument/2006/relationships/slide" Target="slide2.xml"  /><Relationship Id="rId4" Type="http://schemas.openxmlformats.org/officeDocument/2006/relationships/image" Target="../media/image3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직사각형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pic>
        <p:nvPicPr>
          <p:cNvPr id="7" name="그림 6" descr="디지털 연결"/>
          <p:cNvPicPr>
            <a:picLocks noChangeAspect="1"/>
          </p:cNvPicPr>
          <p:nvPr/>
        </p:nvPicPr>
        <p:blipFill rotWithShape="1">
          <a:blip r:embed="rId3"/>
          <a:srcRect l="13270" t="9090" r="3500"/>
          <a:stretch>
            <a:fillRect/>
          </a:stretch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grpSp>
        <p:nvGrpSpPr>
          <p:cNvPr id="17" name="그룹 16"/>
          <p:cNvGrpSpPr>
            <a:grpSpLocks noGrp="1" noSelect="1" noChangeAspect="1" noMove="1" noResize="1"/>
          </p:cNvGrpSpPr>
          <p:nvPr/>
        </p:nvGrpSpPr>
        <p:grpSpPr>
          <a:xfrm rot="0"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직사각형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2" name="직사각형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6000">
                <a:solidFill>
                  <a:schemeClr val="bg1"/>
                </a:solidFill>
              </a:rPr>
              <a:t>딥러닝을 이용한 산업응용현황</a:t>
            </a:r>
            <a:endParaRPr lang="ko-KR" altLang="en-US" sz="600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7cebff"/>
                </a:solidFill>
              </a:rPr>
              <a:t>충북대 산업인공지능학과 </a:t>
            </a:r>
            <a:r>
              <a:rPr lang="en-US" altLang="ko-KR">
                <a:solidFill>
                  <a:srgbClr val="7cebff"/>
                </a:solidFill>
              </a:rPr>
              <a:t>2022254004 </a:t>
            </a:r>
            <a:r>
              <a:rPr lang="ko-KR" altLang="en-US">
                <a:solidFill>
                  <a:srgbClr val="7cebff"/>
                </a:solidFill>
              </a:rPr>
              <a:t>안성인</a:t>
            </a:r>
            <a:endParaRPr lang="ko-KR" altLang="en-US">
              <a:solidFill>
                <a:srgbClr val="7ceb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직사각형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pic>
        <p:nvPicPr>
          <p:cNvPr id="8" name="내용 개체 틀 4" descr="디지털 숫자"/>
          <p:cNvPicPr>
            <a:picLocks noChangeAspect="1"/>
          </p:cNvPicPr>
          <p:nvPr/>
        </p:nvPicPr>
        <p:blipFill rotWithShape="1">
          <a:blip r:embed="rId3"/>
          <a:srcRect t="10680" r="9090" b="1271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그룹 14"/>
          <p:cNvGrpSpPr>
            <a:grpSpLocks noGrp="1" noSelect="1" noChangeAspect="1" noMove="1" noResize="1"/>
          </p:cNvGrpSpPr>
          <p:nvPr/>
        </p:nvGrpSpPr>
        <p:grpSpPr>
          <a:xfrm rot="0"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직사각형 15"/>
            <p:cNvSpPr/>
            <p:nvPr/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 rtl="0">
              <a:defRPr/>
            </a:pPr>
            <a:r>
              <a:rPr lang="ko-KR" altLang="en-US"/>
              <a:t>분야별 딥 러닝 활용</a:t>
            </a:r>
            <a:endParaRPr lang="ko-KR" altLang="en-US"/>
          </a:p>
        </p:txBody>
      </p:sp>
      <p:grpSp>
        <p:nvGrpSpPr>
          <p:cNvPr id="16" name=""/>
          <p:cNvGrpSpPr/>
          <p:nvPr/>
        </p:nvGrpSpPr>
        <p:grpSpPr>
          <a:xfrm rot="0">
            <a:off x="-3309003" y="1579857"/>
            <a:ext cx="10835533" cy="4800732"/>
            <a:chOff x="-3309003" y="1579857"/>
            <a:chExt cx="10835533" cy="4800732"/>
          </a:xfrm>
        </p:grpSpPr>
        <p:sp>
          <p:nvSpPr>
            <p:cNvPr id="17" name=""/>
            <p:cNvSpPr/>
            <p:nvPr/>
          </p:nvSpPr>
          <p:spPr>
            <a:xfrm>
              <a:off x="-3309003" y="1579857"/>
              <a:ext cx="4800732" cy="4800732"/>
            </a:xfrm>
            <a:prstGeom prst="blockArc">
              <a:avLst>
                <a:gd name="adj1" fmla="val 18900000"/>
                <a:gd name="adj2" fmla="val 2700000"/>
                <a:gd name="adj3" fmla="val 450"/>
              </a:avLst>
            </a:prstGeom>
            <a:noFill/>
            <a:ln w="12700" cap="rnd" cmpd="sng" algn="ctr">
              <a:solidFill>
                <a:schemeClr val="accent2">
                  <a:shade val="60000"/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8" name="">
              <a:hlinkClick r:id="rId4" action="ppaction://hlinksldjump"/>
            </p:cNvPr>
            <p:cNvSpPr/>
            <p:nvPr/>
          </p:nvSpPr>
          <p:spPr>
            <a:xfrm>
              <a:off x="1057900" y="2420928"/>
              <a:ext cx="6468629" cy="445634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hueOff val="0"/>
                    <a:satOff val="0"/>
                    <a:lumOff val="0"/>
                    <a:alphaOff val="0"/>
                    <a:tint val="98000"/>
                    <a:lumMod val="110000"/>
                  </a:schemeClr>
                </a:gs>
                <a:gs pos="84000">
                  <a:schemeClr val="accent2">
                    <a:hueOff val="0"/>
                    <a:satOff val="0"/>
                    <a:lumOff val="0"/>
                    <a:alphaOff val="0"/>
                    <a:shade val="9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5000"/>
                </a:srgbClr>
              </a:outerShdw>
            </a:effectLst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19" name=""/>
            <p:cNvSpPr txBox="1"/>
            <p:nvPr/>
          </p:nvSpPr>
          <p:spPr>
            <a:xfrm>
              <a:off x="1057900" y="2420928"/>
              <a:ext cx="6468629" cy="445634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353723" tIns="40639" rIns="40639" bIns="40639" anchor="ctr" anchorCtr="0">
              <a:noAutofit/>
            </a:bodyPr>
            <a:lstStyle/>
            <a:p>
              <a:pPr lvl="0" algn="l" defTabSz="7112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1600" kern="1200">
                  <a:latin typeface="맑은 고딕"/>
                  <a:ea typeface="맑은 고딕"/>
                </a:rPr>
                <a:t>스마트폰 음성 인식</a:t>
              </a:r>
              <a:endParaRPr lang="ko-KR" altLang="en-US" sz="1600" kern="1200">
                <a:latin typeface="맑은 고딕"/>
                <a:ea typeface="맑은 고딕"/>
              </a:endParaRPr>
            </a:p>
          </p:txBody>
        </p:sp>
        <p:sp>
          <p:nvSpPr>
            <p:cNvPr id="20" name="">
              <a:hlinkClick r:id="rId5" action="ppaction://hlinksldjump"/>
            </p:cNvPr>
            <p:cNvSpPr/>
            <p:nvPr/>
          </p:nvSpPr>
          <p:spPr>
            <a:xfrm>
              <a:off x="779378" y="2365224"/>
              <a:ext cx="557043" cy="557043"/>
            </a:xfrm>
            <a:prstGeom prst="ellipse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 w="12700" cap="rnd" cmpd="sng" algn="ctr"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1" name="">
              <a:hlinkClick r:id="rId6" action="ppaction://hlinksldjump"/>
            </p:cNvPr>
            <p:cNvSpPr/>
            <p:nvPr/>
          </p:nvSpPr>
          <p:spPr>
            <a:xfrm>
              <a:off x="1377229" y="3089167"/>
              <a:ext cx="6149301" cy="445634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hueOff val="0"/>
                    <a:satOff val="0"/>
                    <a:lumOff val="0"/>
                    <a:alphaOff val="0"/>
                    <a:tint val="98000"/>
                    <a:lumMod val="110000"/>
                  </a:schemeClr>
                </a:gs>
                <a:gs pos="84000">
                  <a:schemeClr val="accent2">
                    <a:hueOff val="0"/>
                    <a:satOff val="0"/>
                    <a:lumOff val="0"/>
                    <a:alphaOff val="0"/>
                    <a:shade val="9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5000"/>
                </a:srgbClr>
              </a:outerShdw>
            </a:effectLst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22" name=""/>
            <p:cNvSpPr txBox="1"/>
            <p:nvPr/>
          </p:nvSpPr>
          <p:spPr>
            <a:xfrm>
              <a:off x="1377229" y="3089167"/>
              <a:ext cx="6149301" cy="445634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353723" tIns="40639" rIns="40639" bIns="40639" anchor="ctr" anchorCtr="0">
              <a:noAutofit/>
            </a:bodyPr>
            <a:lstStyle/>
            <a:p>
              <a:pPr lvl="0" algn="l" defTabSz="7112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1600" kern="1200">
                  <a:latin typeface="맑은 고딕"/>
                  <a:ea typeface="맑은 고딕"/>
                </a:rPr>
                <a:t>사물 인식 서비스</a:t>
              </a:r>
              <a:endParaRPr lang="ko-KR" altLang="en-US" sz="1600" kern="1200">
                <a:latin typeface="맑은 고딕"/>
                <a:ea typeface="맑은 고딕"/>
              </a:endParaRPr>
            </a:p>
          </p:txBody>
        </p:sp>
        <p:sp>
          <p:nvSpPr>
            <p:cNvPr id="23" name="">
              <a:hlinkClick r:id="rId7" action="ppaction://hlinksldjump"/>
            </p:cNvPr>
            <p:cNvSpPr/>
            <p:nvPr/>
          </p:nvSpPr>
          <p:spPr>
            <a:xfrm>
              <a:off x="1098707" y="3033462"/>
              <a:ext cx="557043" cy="557043"/>
            </a:xfrm>
            <a:prstGeom prst="ellipse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 w="12700" cap="rnd" cmpd="sng" algn="ctr"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4" name="">
              <a:hlinkClick r:id="rId8" action="ppaction://hlinksldjump"/>
            </p:cNvPr>
            <p:cNvSpPr/>
            <p:nvPr/>
          </p:nvSpPr>
          <p:spPr>
            <a:xfrm>
              <a:off x="1475237" y="3757405"/>
              <a:ext cx="6051292" cy="445634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hueOff val="0"/>
                    <a:satOff val="0"/>
                    <a:lumOff val="0"/>
                    <a:alphaOff val="0"/>
                    <a:tint val="98000"/>
                    <a:lumMod val="110000"/>
                  </a:schemeClr>
                </a:gs>
                <a:gs pos="84000">
                  <a:schemeClr val="accent2">
                    <a:hueOff val="0"/>
                    <a:satOff val="0"/>
                    <a:lumOff val="0"/>
                    <a:alphaOff val="0"/>
                    <a:shade val="9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5000"/>
                </a:srgbClr>
              </a:outerShdw>
            </a:effectLst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25" name=""/>
            <p:cNvSpPr txBox="1"/>
            <p:nvPr/>
          </p:nvSpPr>
          <p:spPr>
            <a:xfrm>
              <a:off x="1475237" y="3757405"/>
              <a:ext cx="6051292" cy="445634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353723" tIns="40639" rIns="40639" bIns="40639" anchor="ctr" anchorCtr="0">
              <a:noAutofit/>
            </a:bodyPr>
            <a:lstStyle/>
            <a:p>
              <a:pPr lvl="0" algn="l" defTabSz="7112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1600" kern="1200">
                  <a:latin typeface="맑은 고딕"/>
                  <a:ea typeface="맑은 고딕"/>
                </a:rPr>
                <a:t>번역기</a:t>
              </a:r>
              <a:endParaRPr lang="ko-KR" altLang="en-US" sz="1600" kern="1200">
                <a:latin typeface="맑은 고딕"/>
                <a:ea typeface="맑은 고딕"/>
              </a:endParaRPr>
            </a:p>
          </p:txBody>
        </p:sp>
        <p:sp>
          <p:nvSpPr>
            <p:cNvPr id="26" name="">
              <a:hlinkClick r:id="rId9" action="ppaction://hlinksldjump"/>
            </p:cNvPr>
            <p:cNvSpPr/>
            <p:nvPr/>
          </p:nvSpPr>
          <p:spPr>
            <a:xfrm>
              <a:off x="1196715" y="3701701"/>
              <a:ext cx="557043" cy="557043"/>
            </a:xfrm>
            <a:prstGeom prst="ellipse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 w="12700" cap="rnd" cmpd="sng" algn="ctr"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7" name="">
              <a:hlinkClick r:id="rId10" action="ppaction://hlinksldjump"/>
            </p:cNvPr>
            <p:cNvSpPr/>
            <p:nvPr/>
          </p:nvSpPr>
          <p:spPr>
            <a:xfrm>
              <a:off x="1377229" y="4425643"/>
              <a:ext cx="6149301" cy="445634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hueOff val="0"/>
                    <a:satOff val="0"/>
                    <a:lumOff val="0"/>
                    <a:alphaOff val="0"/>
                    <a:tint val="98000"/>
                    <a:lumMod val="110000"/>
                  </a:schemeClr>
                </a:gs>
                <a:gs pos="84000">
                  <a:schemeClr val="accent2">
                    <a:hueOff val="0"/>
                    <a:satOff val="0"/>
                    <a:lumOff val="0"/>
                    <a:alphaOff val="0"/>
                    <a:shade val="9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5000"/>
                </a:srgbClr>
              </a:outerShdw>
            </a:effectLst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28" name=""/>
            <p:cNvSpPr txBox="1"/>
            <p:nvPr/>
          </p:nvSpPr>
          <p:spPr>
            <a:xfrm>
              <a:off x="1377229" y="4425643"/>
              <a:ext cx="6149301" cy="445634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353723" tIns="40639" rIns="40639" bIns="40639" anchor="ctr" anchorCtr="0">
              <a:noAutofit/>
            </a:bodyPr>
            <a:lstStyle/>
            <a:p>
              <a:pPr lvl="0" algn="l" defTabSz="7112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1600" kern="1200">
                  <a:latin typeface="맑은 고딕"/>
                  <a:ea typeface="맑은 고딕"/>
                </a:rPr>
                <a:t>자율 주행</a:t>
              </a:r>
              <a:endParaRPr lang="ko-KR" altLang="en-US" sz="1600" kern="1200">
                <a:latin typeface="맑은 고딕"/>
                <a:ea typeface="맑은 고딕"/>
              </a:endParaRPr>
            </a:p>
          </p:txBody>
        </p:sp>
        <p:sp>
          <p:nvSpPr>
            <p:cNvPr id="29" name="">
              <a:hlinkClick r:id="rId11" action="ppaction://hlinksldjump"/>
            </p:cNvPr>
            <p:cNvSpPr/>
            <p:nvPr/>
          </p:nvSpPr>
          <p:spPr>
            <a:xfrm>
              <a:off x="1098707" y="4369939"/>
              <a:ext cx="557043" cy="557043"/>
            </a:xfrm>
            <a:prstGeom prst="ellipse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 w="12700" cap="rnd" cmpd="sng" algn="ctr"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0" name="">
              <a:hlinkClick r:id="rId12" action="ppaction://hlinksldjump"/>
            </p:cNvPr>
            <p:cNvSpPr/>
            <p:nvPr/>
          </p:nvSpPr>
          <p:spPr>
            <a:xfrm>
              <a:off x="1057900" y="5093882"/>
              <a:ext cx="6468629" cy="445634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hueOff val="0"/>
                    <a:satOff val="0"/>
                    <a:lumOff val="0"/>
                    <a:alphaOff val="0"/>
                    <a:tint val="98000"/>
                    <a:lumMod val="110000"/>
                  </a:schemeClr>
                </a:gs>
                <a:gs pos="84000">
                  <a:schemeClr val="accent2">
                    <a:hueOff val="0"/>
                    <a:satOff val="0"/>
                    <a:lumOff val="0"/>
                    <a:alphaOff val="0"/>
                    <a:shade val="9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5000"/>
                </a:srgbClr>
              </a:outerShdw>
            </a:effectLst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31" name=""/>
            <p:cNvSpPr txBox="1"/>
            <p:nvPr/>
          </p:nvSpPr>
          <p:spPr>
            <a:xfrm>
              <a:off x="1057900" y="5093882"/>
              <a:ext cx="6468629" cy="445634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353723" tIns="40639" rIns="40639" bIns="40639" anchor="ctr" anchorCtr="0">
              <a:noAutofit/>
            </a:bodyPr>
            <a:lstStyle/>
            <a:p>
              <a:pPr lvl="0" algn="l" defTabSz="7112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1600" kern="1200">
                  <a:latin typeface="맑은 고딕"/>
                  <a:ea typeface="맑은 고딕"/>
                </a:rPr>
                <a:t>의료 산업</a:t>
              </a:r>
              <a:endParaRPr lang="ko-KR" altLang="en-US" sz="1600" kern="1200">
                <a:latin typeface="맑은 고딕"/>
                <a:ea typeface="맑은 고딕"/>
              </a:endParaRPr>
            </a:p>
          </p:txBody>
        </p:sp>
        <p:sp>
          <p:nvSpPr>
            <p:cNvPr id="32" name="">
              <a:hlinkClick r:id="rId13" action="ppaction://hlinksldjump"/>
            </p:cNvPr>
            <p:cNvSpPr/>
            <p:nvPr/>
          </p:nvSpPr>
          <p:spPr>
            <a:xfrm>
              <a:off x="779378" y="5038177"/>
              <a:ext cx="557043" cy="557043"/>
            </a:xfrm>
            <a:prstGeom prst="ellipse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 w="12700" cap="rnd" cmpd="sng" algn="ctr"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스마트폰 음성 인식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581193" y="1920240"/>
            <a:ext cx="11029615" cy="4189615"/>
          </a:xfrm>
          <a:noFill/>
        </p:spPr>
        <p:txBody>
          <a:bodyPr>
            <a:noAutofit/>
          </a:bodyPr>
          <a:lstStyle/>
          <a:p>
            <a:pPr marL="360000" lvl="3" fontAlgn="base">
              <a:lnSpc>
                <a:spcPct val="130000"/>
              </a:lnSpc>
            </a:pPr>
            <a:r>
              <a:rPr lang="ko-KR" altLang="en-US" sz="1600" dirty="0" smtClean="0"/>
              <a:t>딥 러닝을 </a:t>
            </a:r>
            <a:r>
              <a:rPr lang="ko-KR" altLang="en-US" sz="1600" dirty="0"/>
              <a:t>활용한 스마트폰 음성인식은 우리 일상생활에서 가장 쉽게 접할 수 있는 </a:t>
            </a:r>
            <a:r>
              <a:rPr lang="ko-KR" altLang="en-US" sz="1600" dirty="0" smtClean="0"/>
              <a:t>딥 러닝 </a:t>
            </a:r>
            <a:r>
              <a:rPr lang="ko-KR" altLang="en-US" sz="1600" dirty="0"/>
              <a:t>활용의 한 사례라 할 수 있습니다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ko-KR" altLang="en-US" sz="1600" dirty="0" smtClean="0"/>
              <a:t>인간이 </a:t>
            </a:r>
            <a:r>
              <a:rPr lang="ko-KR" altLang="en-US" sz="1600" dirty="0"/>
              <a:t>내는 음성은 가장 오래된 의사 소통의 하나로 사용되어 오고 있습니다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>21</a:t>
            </a:r>
            <a:r>
              <a:rPr lang="ko-KR" altLang="en-US" sz="1600" dirty="0"/>
              <a:t>세기 인공지능의 시대로 넘어가면서 사람의 음성은 다양한 스마트 디바이스</a:t>
            </a:r>
            <a:r>
              <a:rPr lang="en-US" altLang="ko-KR" sz="1600" dirty="0"/>
              <a:t>, </a:t>
            </a:r>
            <a:r>
              <a:rPr lang="ko-KR" altLang="en-US" sz="1600" dirty="0"/>
              <a:t>빅데이터</a:t>
            </a:r>
            <a:r>
              <a:rPr lang="en-US" altLang="ko-KR" sz="1600" dirty="0"/>
              <a:t>, </a:t>
            </a:r>
            <a:r>
              <a:rPr lang="ko-KR" altLang="en-US" sz="1600" dirty="0"/>
              <a:t>인공지능 </a:t>
            </a:r>
            <a:r>
              <a:rPr lang="ko-KR" altLang="en-US" sz="1600" dirty="0" smtClean="0"/>
              <a:t>기술이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접목되어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음성인식 서비스로 활용도가 </a:t>
            </a:r>
            <a:r>
              <a:rPr lang="ko-KR" altLang="en-US" sz="1600" dirty="0"/>
              <a:t>점차 높아지고 있습니다</a:t>
            </a:r>
            <a:r>
              <a:rPr lang="en-US" altLang="ko-KR" sz="1600" dirty="0" smtClean="0"/>
              <a:t>.</a:t>
            </a:r>
          </a:p>
          <a:p>
            <a:pPr marL="360000" lvl="3" fontAlgn="base">
              <a:lnSpc>
                <a:spcPct val="130000"/>
              </a:lnSpc>
            </a:pPr>
            <a:r>
              <a:rPr lang="ko-KR" altLang="en-US" sz="1600" dirty="0" smtClean="0"/>
              <a:t>이렇게 </a:t>
            </a:r>
            <a:r>
              <a:rPr lang="ko-KR" altLang="en-US" sz="1600" dirty="0"/>
              <a:t>사람의 음성 인식 기술에 대한 관심이 높아지는 이유는 음성이 사용에 편리할 뿐만 아니라 </a:t>
            </a:r>
            <a:r>
              <a:rPr lang="ko-KR" altLang="en-US" sz="1600" dirty="0" smtClean="0"/>
              <a:t>자연적인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측면에서도 </a:t>
            </a:r>
            <a:r>
              <a:rPr lang="ko-KR" altLang="en-US" sz="1600" dirty="0"/>
              <a:t>다른 어떤 인터페이스에 비해서 뛰어나기 때문입니다</a:t>
            </a:r>
            <a:r>
              <a:rPr lang="en-US" altLang="ko-KR" sz="1600" dirty="0" smtClean="0"/>
              <a:t>.</a:t>
            </a:r>
          </a:p>
          <a:p>
            <a:pPr marL="360000" lvl="3" fontAlgn="base">
              <a:lnSpc>
                <a:spcPct val="130000"/>
              </a:lnSpc>
            </a:pPr>
            <a:r>
              <a:rPr lang="ko-KR" altLang="en-US" sz="1600" dirty="0" smtClean="0"/>
              <a:t>이러한 음성 인식 </a:t>
            </a:r>
            <a:r>
              <a:rPr lang="ko-KR" altLang="en-US" sz="1600" dirty="0"/>
              <a:t>서비스가 가장 많이 활용되고 있는 영역이 스마트폰 </a:t>
            </a:r>
            <a:r>
              <a:rPr lang="ko-KR" altLang="en-US" sz="1600" dirty="0" smtClean="0"/>
              <a:t>음성인식 </a:t>
            </a:r>
            <a:r>
              <a:rPr lang="ko-KR" altLang="en-US" sz="1600" dirty="0"/>
              <a:t>서비스를 이용한 </a:t>
            </a:r>
            <a:r>
              <a:rPr lang="en-US" altLang="ko-KR" sz="1600" dirty="0"/>
              <a:t>"</a:t>
            </a:r>
            <a:r>
              <a:rPr lang="ko-KR" altLang="en-US" sz="1600" dirty="0"/>
              <a:t>인공지능 </a:t>
            </a:r>
            <a:r>
              <a:rPr lang="ko-KR" altLang="en-US" sz="1600" dirty="0" smtClean="0"/>
              <a:t>음성인식 </a:t>
            </a:r>
            <a:r>
              <a:rPr lang="ko-KR" altLang="en-US" sz="1600" dirty="0"/>
              <a:t>개인비서 서비스</a:t>
            </a:r>
            <a:r>
              <a:rPr lang="en-US" altLang="ko-KR" sz="1600" dirty="0"/>
              <a:t>"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 </a:t>
            </a:r>
            <a:r>
              <a:rPr lang="ko-KR" altLang="en-US" sz="1600" dirty="0" smtClean="0"/>
              <a:t>빅 </a:t>
            </a:r>
            <a:r>
              <a:rPr lang="ko-KR" altLang="en-US" sz="1600" dirty="0" err="1"/>
              <a:t>테크</a:t>
            </a:r>
            <a:r>
              <a:rPr lang="ko-KR" altLang="en-US" sz="1600" dirty="0"/>
              <a:t> 기업인 </a:t>
            </a:r>
            <a:r>
              <a:rPr lang="en-US" altLang="ko-KR" sz="1600" dirty="0"/>
              <a:t>MS, Google, Samsung, Apple </a:t>
            </a:r>
            <a:r>
              <a:rPr lang="ko-KR" altLang="en-US" sz="1600" dirty="0"/>
              <a:t>등은 음성 인식 플랫폼 개발 및 성능 향상에 많은 역량을 쏟고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이러한 이유는 앞으로 기술 발달 및 인터넷과의 연결을 통해서 마우스나 손가락과 같은 터치가 아니라 음성으로 기계를 통제할 수 있도록 하기 위해서입니다</a:t>
            </a:r>
            <a:r>
              <a:rPr lang="en-US" altLang="ko-KR" sz="1600" dirty="0"/>
              <a:t>. 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1581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 smtClean="0"/>
              <a:t>사물 인식 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581193" y="1920240"/>
            <a:ext cx="11029615" cy="4189615"/>
          </a:xfrm>
          <a:noFill/>
        </p:spPr>
        <p:txBody>
          <a:bodyPr>
            <a:noAutofit/>
          </a:bodyPr>
          <a:lstStyle/>
          <a:p>
            <a:pPr marL="360000" lvl="3" fontAlgn="base">
              <a:lnSpc>
                <a:spcPct val="130000"/>
              </a:lnSpc>
            </a:pPr>
            <a:r>
              <a:rPr lang="ko-KR" altLang="en-US" sz="1600" dirty="0" smtClean="0"/>
              <a:t>딥 러닝에 </a:t>
            </a:r>
            <a:r>
              <a:rPr lang="ko-KR" altLang="en-US" sz="1600" dirty="0"/>
              <a:t>있어서 </a:t>
            </a:r>
            <a:r>
              <a:rPr lang="ko-KR" altLang="en-US" sz="1600" dirty="0" smtClean="0"/>
              <a:t>사물 인식은 </a:t>
            </a:r>
            <a:r>
              <a:rPr lang="ko-KR" altLang="en-US" sz="1600" dirty="0"/>
              <a:t>사진</a:t>
            </a:r>
            <a:r>
              <a:rPr lang="en-US" altLang="ko-KR" sz="1600" dirty="0"/>
              <a:t>, </a:t>
            </a:r>
            <a:r>
              <a:rPr lang="ko-KR" altLang="en-US" sz="1600" dirty="0"/>
              <a:t>소셜미디어의 얼굴인식</a:t>
            </a:r>
            <a:r>
              <a:rPr lang="en-US" altLang="ko-KR" sz="1600" dirty="0"/>
              <a:t>, </a:t>
            </a:r>
            <a:r>
              <a:rPr lang="ko-KR" altLang="en-US" sz="1600" dirty="0"/>
              <a:t>구글 포토의 얼굴</a:t>
            </a:r>
            <a:r>
              <a:rPr lang="en-US" altLang="ko-KR" sz="1600" dirty="0"/>
              <a:t>, </a:t>
            </a:r>
            <a:r>
              <a:rPr lang="ko-KR" altLang="en-US" sz="1600" dirty="0"/>
              <a:t>사물 인식</a:t>
            </a:r>
            <a:r>
              <a:rPr lang="en-US" altLang="ko-KR" sz="1600" dirty="0"/>
              <a:t>, </a:t>
            </a:r>
            <a:r>
              <a:rPr lang="ko-KR" altLang="en-US" sz="1600" dirty="0"/>
              <a:t>자동차 번호판 인식 등 여러 방면에 다양하게 활용되고 있습니다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ko-KR" altLang="en-US" sz="1600" dirty="0" smtClean="0"/>
              <a:t>예를 </a:t>
            </a:r>
            <a:r>
              <a:rPr lang="ko-KR" altLang="en-US" sz="1600" dirty="0"/>
              <a:t>들어 구글은 사진의 이미지를 분석하여 사진의 전체적인 모습을 읽어내고 사진을 하나의 문장으로 표현할 수 있는 </a:t>
            </a:r>
            <a:r>
              <a:rPr lang="ko-KR" altLang="en-US" sz="1600" dirty="0" smtClean="0"/>
              <a:t>딥 러닝 </a:t>
            </a:r>
            <a:r>
              <a:rPr lang="ko-KR" altLang="en-US" sz="1600" dirty="0"/>
              <a:t>기반 소프트웨어를 개발하였습니다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여러 신경망들이 이미지</a:t>
            </a:r>
            <a:r>
              <a:rPr lang="en-US" altLang="ko-KR" sz="1600" dirty="0"/>
              <a:t>, </a:t>
            </a:r>
            <a:r>
              <a:rPr lang="ko-KR" altLang="en-US" sz="1600" dirty="0"/>
              <a:t>선</a:t>
            </a:r>
            <a:r>
              <a:rPr lang="en-US" altLang="ko-KR" sz="1600" dirty="0"/>
              <a:t>, </a:t>
            </a:r>
            <a:r>
              <a:rPr lang="ko-KR" altLang="en-US" sz="1600" dirty="0"/>
              <a:t>색깔을 조합하여 많은 정보를 만들어 내는 기술과 자동 번역 기술을 통합함으로써 사람처럼 이미지를 인식하고 해석하고 표현할 수 있는 능력을 갖추게 되었습니다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이처럼 구글 포토는 </a:t>
            </a:r>
            <a:r>
              <a:rPr lang="ko-KR" altLang="en-US" sz="1600" dirty="0" smtClean="0"/>
              <a:t>딥 러닝 </a:t>
            </a:r>
            <a:r>
              <a:rPr lang="ko-KR" altLang="en-US" sz="1600" dirty="0"/>
              <a:t>알고리즘을 기반으로 등록된 사진의 모습</a:t>
            </a:r>
            <a:r>
              <a:rPr lang="en-US" altLang="ko-KR" sz="1600" dirty="0"/>
              <a:t>, </a:t>
            </a:r>
            <a:r>
              <a:rPr lang="ko-KR" altLang="en-US" sz="1600" dirty="0"/>
              <a:t>장소 등 여러 특징을 자체적으로 자동으로 분석하고 분류하면서 이미지를 설명해주는 기능을 제공하고 있습니다</a:t>
            </a:r>
            <a:r>
              <a:rPr lang="en-US" altLang="ko-KR" sz="1600" dirty="0"/>
              <a:t>. 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12454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 smtClean="0"/>
              <a:t>번역기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581193" y="1920240"/>
            <a:ext cx="11029615" cy="4189615"/>
          </a:xfrm>
          <a:noFill/>
        </p:spPr>
        <p:txBody>
          <a:bodyPr>
            <a:noAutofit/>
          </a:bodyPr>
          <a:lstStyle/>
          <a:p>
            <a:pPr marL="360000" lvl="3" fontAlgn="base">
              <a:lnSpc>
                <a:spcPct val="130000"/>
              </a:lnSpc>
            </a:pPr>
            <a:r>
              <a:rPr lang="ko-KR" altLang="en-US" sz="1600" dirty="0" smtClean="0"/>
              <a:t>딥 러닝 </a:t>
            </a:r>
            <a:r>
              <a:rPr lang="ko-KR" altLang="en-US" sz="1600" dirty="0"/>
              <a:t>기반으로 맥락을 이해하고 번역하는 기술에 관심을 보이는 회사들이 많이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여러 기업들 중 특히 </a:t>
            </a:r>
            <a:r>
              <a:rPr lang="en-US" altLang="ko-KR" sz="1600" dirty="0"/>
              <a:t>Google, Facebook(Meta), </a:t>
            </a:r>
            <a:r>
              <a:rPr lang="en-US" altLang="ko-KR" sz="1600" dirty="0" err="1"/>
              <a:t>Naver</a:t>
            </a:r>
            <a:r>
              <a:rPr lang="en-US" altLang="ko-KR" sz="1600" dirty="0"/>
              <a:t> </a:t>
            </a:r>
            <a:r>
              <a:rPr lang="ko-KR" altLang="en-US" sz="1600" dirty="0"/>
              <a:t>등이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인공지능에 기반한 신경망 기계 번역은 스스로 학습하는 방식으로 품사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격식체</a:t>
            </a:r>
            <a:r>
              <a:rPr lang="ko-KR" altLang="en-US" sz="1600" dirty="0"/>
              <a:t> 및 </a:t>
            </a:r>
            <a:r>
              <a:rPr lang="ko-KR" altLang="en-US" sz="1600" dirty="0" err="1" smtClean="0"/>
              <a:t>비격식체와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같은 언어의 </a:t>
            </a:r>
            <a:r>
              <a:rPr lang="ko-KR" altLang="en-US" sz="1600" dirty="0" smtClean="0"/>
              <a:t>사용 역 </a:t>
            </a:r>
            <a:r>
              <a:rPr lang="ko-KR" altLang="en-US" sz="1600" dirty="0"/>
              <a:t>등을 반영해 사람과 아주 비슷한 수준으로 번역을 할 수 있는 단계에 도달했습니다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일각에서는 조만간 </a:t>
            </a:r>
            <a:r>
              <a:rPr lang="ko-KR" altLang="en-US" sz="1600" dirty="0" smtClean="0"/>
              <a:t>기계 번역이 </a:t>
            </a:r>
            <a:r>
              <a:rPr lang="ko-KR" altLang="en-US" sz="1600" dirty="0"/>
              <a:t>인간의 </a:t>
            </a:r>
            <a:r>
              <a:rPr lang="ko-KR" altLang="en-US" sz="1600" dirty="0" smtClean="0"/>
              <a:t>번역 능력을 </a:t>
            </a:r>
            <a:r>
              <a:rPr lang="ko-KR" altLang="en-US" sz="1600" dirty="0"/>
              <a:t>완전히 대체할 수 있을 것이라 전망하고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구글은 </a:t>
            </a:r>
            <a:r>
              <a:rPr lang="ko-KR" altLang="en-US" sz="1600" dirty="0" smtClean="0"/>
              <a:t>딥 러닝 </a:t>
            </a:r>
            <a:r>
              <a:rPr lang="ko-KR" altLang="en-US" sz="1600" dirty="0"/>
              <a:t>기술을 활용하여 기존에 문구 기반 기계번역에서 단어 단위로 분할 번역한 후 다시 전체 문맥에 맞추어 내용을 재구성하는 구글 신경 기계 번역 시스템을 도입하여 정확도를 높이고 섬세한 번역이 이루어질 수 있도록 하고 있습니다</a:t>
            </a:r>
            <a:r>
              <a:rPr lang="en-US" altLang="ko-KR" sz="1600" dirty="0"/>
              <a:t>. 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34409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 smtClean="0"/>
              <a:t>자율 주행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581193" y="1920240"/>
            <a:ext cx="11029615" cy="4189615"/>
          </a:xfrm>
          <a:noFill/>
        </p:spPr>
        <p:txBody>
          <a:bodyPr>
            <a:no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딥 러닝 </a:t>
            </a:r>
            <a:r>
              <a:rPr lang="ko-KR" altLang="en-US" dirty="0"/>
              <a:t>기술을 활용하는 산업 중의 대표적인 영역 중의 하나가 바로 자율 주행입니다</a:t>
            </a:r>
            <a:r>
              <a:rPr lang="en-US" altLang="ko-KR" dirty="0"/>
              <a:t>. </a:t>
            </a:r>
            <a:r>
              <a:rPr lang="ko-KR" altLang="en-US" dirty="0"/>
              <a:t>자율 주행 기술 구현을 위해 많은 기업들이 준비 중에 있는데 대표적으로 구글</a:t>
            </a:r>
            <a:r>
              <a:rPr lang="en-US" altLang="ko-KR" dirty="0"/>
              <a:t>, </a:t>
            </a:r>
            <a:r>
              <a:rPr lang="ko-KR" altLang="en-US" dirty="0" err="1"/>
              <a:t>테슬라</a:t>
            </a:r>
            <a:r>
              <a:rPr lang="en-US" altLang="ko-KR" dirty="0"/>
              <a:t>, </a:t>
            </a:r>
            <a:r>
              <a:rPr lang="ko-KR" altLang="en-US" dirty="0" err="1"/>
              <a:t>우버</a:t>
            </a:r>
            <a:r>
              <a:rPr lang="en-US" altLang="ko-KR" dirty="0"/>
              <a:t>, </a:t>
            </a:r>
            <a:r>
              <a:rPr lang="ko-KR" altLang="en-US" dirty="0" err="1" smtClean="0"/>
              <a:t>바이두</a:t>
            </a:r>
            <a:r>
              <a:rPr lang="en-US" altLang="ko-KR" dirty="0" smtClean="0"/>
              <a:t> </a:t>
            </a:r>
            <a:r>
              <a:rPr lang="ko-KR" altLang="en-US" dirty="0"/>
              <a:t>등이 있습니다</a:t>
            </a:r>
            <a:r>
              <a:rPr lang="en-US" altLang="ko-KR" dirty="0"/>
              <a:t>. </a:t>
            </a:r>
            <a:r>
              <a:rPr lang="ko-KR" altLang="en-US" dirty="0"/>
              <a:t>이들 기업은 과거 자동차 전문가들에 의해 규칙 기반으로 진행되었다면 현재는 </a:t>
            </a:r>
            <a:r>
              <a:rPr lang="ko-KR" altLang="en-US" dirty="0" smtClean="0"/>
              <a:t>딥 러닝을 </a:t>
            </a:r>
            <a:r>
              <a:rPr lang="ko-KR" altLang="en-US" dirty="0"/>
              <a:t>통한 자기 학습을 통해 자율 주행 기술을 구현하고 있습니다</a:t>
            </a:r>
            <a:r>
              <a:rPr lang="en-US" altLang="ko-KR" dirty="0"/>
              <a:t>. </a:t>
            </a:r>
            <a:r>
              <a:rPr lang="ko-KR" altLang="en-US" dirty="0"/>
              <a:t>자율 주행 자동차가 온전하기 위해서는 인지</a:t>
            </a:r>
            <a:r>
              <a:rPr lang="en-US" altLang="ko-KR" dirty="0"/>
              <a:t>, </a:t>
            </a:r>
            <a:r>
              <a:rPr lang="ko-KR" altLang="en-US" dirty="0"/>
              <a:t>판단</a:t>
            </a:r>
            <a:r>
              <a:rPr lang="en-US" altLang="ko-KR" dirty="0"/>
              <a:t>, </a:t>
            </a:r>
            <a:r>
              <a:rPr lang="ko-KR" altLang="en-US" dirty="0"/>
              <a:t>제어 등 세 가지 기능을 필요로 합니다</a:t>
            </a:r>
            <a:r>
              <a:rPr lang="en-US" altLang="ko-KR" dirty="0"/>
              <a:t>. </a:t>
            </a:r>
            <a:r>
              <a:rPr lang="ko-KR" altLang="en-US" dirty="0"/>
              <a:t>인지 기능은 카메라</a:t>
            </a:r>
            <a:r>
              <a:rPr lang="en-US" altLang="ko-KR" dirty="0"/>
              <a:t>, </a:t>
            </a:r>
            <a:r>
              <a:rPr lang="ko-KR" altLang="en-US" dirty="0" smtClean="0"/>
              <a:t>레이더</a:t>
            </a:r>
            <a:r>
              <a:rPr lang="en-US" altLang="ko-KR" dirty="0" smtClean="0"/>
              <a:t>, </a:t>
            </a:r>
            <a:r>
              <a:rPr lang="ko-KR" altLang="en-US" dirty="0"/>
              <a:t>라이다 등 차체 내 센서 정보를 처리해 주변 환경 정보를 알아차리는 것이고</a:t>
            </a:r>
            <a:r>
              <a:rPr lang="en-US" altLang="ko-KR" dirty="0"/>
              <a:t>, </a:t>
            </a:r>
            <a:r>
              <a:rPr lang="ko-KR" altLang="en-US" dirty="0"/>
              <a:t>판단 기능은 인지된 정보를 이용하여 주행 중 발생할 일을 미리 예측하여 가장 안전하고 빠른 차량 궤적을 만들어 내는 것입니다</a:t>
            </a:r>
            <a:r>
              <a:rPr lang="en-US" altLang="ko-KR" dirty="0"/>
              <a:t>. </a:t>
            </a:r>
            <a:r>
              <a:rPr lang="ko-KR" altLang="en-US" dirty="0"/>
              <a:t>끝으로 제어 기능은 생성된 차량 궤적을 부드럽고 정확하게 따라갈 수 있도록 운전대</a:t>
            </a:r>
            <a:r>
              <a:rPr lang="en-US" altLang="ko-KR" dirty="0"/>
              <a:t>, </a:t>
            </a:r>
            <a:r>
              <a:rPr lang="ko-KR" altLang="en-US" dirty="0"/>
              <a:t>브레이크</a:t>
            </a:r>
            <a:r>
              <a:rPr lang="en-US" altLang="ko-KR" dirty="0"/>
              <a:t>, </a:t>
            </a:r>
            <a:r>
              <a:rPr lang="ko-KR" altLang="en-US" dirty="0" smtClean="0"/>
              <a:t>가속페달 </a:t>
            </a:r>
            <a:r>
              <a:rPr lang="ko-KR" altLang="en-US" dirty="0"/>
              <a:t>등을 적절하게 조작하는 것입니다</a:t>
            </a:r>
            <a:r>
              <a:rPr lang="en-US" altLang="ko-KR" dirty="0"/>
              <a:t>. </a:t>
            </a:r>
            <a:endParaRPr lang="ko-KR" altLang="en-US" dirty="0"/>
          </a:p>
          <a:p>
            <a:r>
              <a:rPr lang="ko-KR" altLang="en-US" dirty="0"/>
              <a:t>자동차는 도로를 주행하며 다양한 센서를 동원하여 빅데이터를 형성할 것입니다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데이터는 </a:t>
            </a:r>
            <a:r>
              <a:rPr lang="ko-KR" altLang="en-US" dirty="0" err="1"/>
              <a:t>클라우드로</a:t>
            </a:r>
            <a:r>
              <a:rPr lang="ko-KR" altLang="en-US" dirty="0"/>
              <a:t> 공유된 후 자율 주행 자동차의 </a:t>
            </a:r>
            <a:r>
              <a:rPr lang="ko-KR" altLang="en-US" dirty="0" smtClean="0"/>
              <a:t>딥 러닝 </a:t>
            </a:r>
            <a:r>
              <a:rPr lang="ko-KR" altLang="en-US" dirty="0"/>
              <a:t>알고리즘 </a:t>
            </a:r>
            <a:r>
              <a:rPr lang="ko-KR" altLang="en-US" dirty="0"/>
              <a:t>학</a:t>
            </a:r>
            <a:r>
              <a:rPr lang="ko-KR" altLang="en-US" dirty="0" smtClean="0"/>
              <a:t>습에 </a:t>
            </a:r>
            <a:r>
              <a:rPr lang="ko-KR" altLang="en-US" dirty="0"/>
              <a:t>활용될 것입니다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빅데이터를 </a:t>
            </a:r>
            <a:r>
              <a:rPr lang="ko-KR" altLang="en-US" dirty="0"/>
              <a:t>통한 </a:t>
            </a:r>
            <a:r>
              <a:rPr lang="ko-KR" altLang="en-US" dirty="0" smtClean="0"/>
              <a:t>딥 러닝 </a:t>
            </a:r>
            <a:r>
              <a:rPr lang="ko-KR" altLang="en-US" dirty="0"/>
              <a:t>학습은 한층 발전된 자율 주행을 가능케 할 것이며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자율 </a:t>
            </a:r>
            <a:r>
              <a:rPr lang="ko-KR" altLang="en-US" dirty="0"/>
              <a:t>주행으로 생성된 빅데이터는 다시 공유</a:t>
            </a:r>
            <a:r>
              <a:rPr lang="en-US" altLang="ko-KR" dirty="0"/>
              <a:t>, </a:t>
            </a:r>
            <a:r>
              <a:rPr lang="ko-KR" altLang="en-US" dirty="0"/>
              <a:t>학습될 것입니다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데이터와 </a:t>
            </a:r>
            <a:r>
              <a:rPr lang="ko-KR" altLang="en-US" dirty="0"/>
              <a:t>학습이 선순환 구조를 일으키며 자율 주행 자동차를 더 안전하게 만들 것이라 생각합니다</a:t>
            </a:r>
            <a:r>
              <a:rPr lang="en-US" altLang="ko-KR" dirty="0"/>
              <a:t>. </a:t>
            </a:r>
            <a:r>
              <a:rPr lang="en-US" altLang="ko-KR" sz="1600" dirty="0"/>
              <a:t> 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38920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 smtClean="0"/>
              <a:t>의료 산업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581193" y="1920240"/>
            <a:ext cx="11029615" cy="4189615"/>
          </a:xfrm>
          <a:noFill/>
        </p:spPr>
        <p:txBody>
          <a:bodyPr>
            <a:noAutofit/>
          </a:bodyPr>
          <a:lstStyle/>
          <a:p>
            <a:pPr marL="360000" lvl="3" fontAlgn="base">
              <a:lnSpc>
                <a:spcPct val="130000"/>
              </a:lnSpc>
            </a:pPr>
            <a:r>
              <a:rPr lang="ko-KR" altLang="en-US" sz="1600" dirty="0"/>
              <a:t>의료 산업은 </a:t>
            </a:r>
            <a:r>
              <a:rPr lang="en-US" altLang="ko-KR" sz="1600" dirty="0"/>
              <a:t>4</a:t>
            </a:r>
            <a:r>
              <a:rPr lang="ko-KR" altLang="en-US" sz="1600" dirty="0"/>
              <a:t>차 산업혁명 기술 중 하나인 </a:t>
            </a:r>
            <a:r>
              <a:rPr lang="ko-KR" altLang="en-US" sz="1600" dirty="0" smtClean="0"/>
              <a:t>딥 러닝 </a:t>
            </a:r>
            <a:r>
              <a:rPr lang="ko-KR" altLang="en-US" sz="1600" dirty="0"/>
              <a:t>적용이 가능한 분야로 기대가 되고 있습니다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ko-KR" altLang="en-US" sz="1600" dirty="0" smtClean="0"/>
              <a:t>의료분야에서 </a:t>
            </a:r>
            <a:r>
              <a:rPr lang="ko-KR" altLang="en-US" sz="1600" dirty="0"/>
              <a:t>전염병이나 환자의 </a:t>
            </a:r>
            <a:r>
              <a:rPr lang="ko-KR" altLang="en-US" sz="1600" dirty="0" smtClean="0"/>
              <a:t>임상 정보 </a:t>
            </a:r>
            <a:r>
              <a:rPr lang="ko-KR" altLang="en-US" sz="1600" dirty="0"/>
              <a:t>등 다양한 빅데이터를 분석 및 </a:t>
            </a:r>
            <a:r>
              <a:rPr lang="ko-KR" altLang="en-US" sz="1600" dirty="0" smtClean="0"/>
              <a:t>활용하고 </a:t>
            </a:r>
            <a:r>
              <a:rPr lang="ko-KR" altLang="en-US" sz="1600" dirty="0"/>
              <a:t>있습니다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ko-KR" altLang="en-US" sz="1600" dirty="0" smtClean="0"/>
              <a:t>또한 </a:t>
            </a:r>
            <a:r>
              <a:rPr lang="ko-KR" altLang="en-US" sz="1600" dirty="0"/>
              <a:t>제약회사들은 </a:t>
            </a:r>
            <a:r>
              <a:rPr lang="en-US" altLang="ko-KR" sz="1600" dirty="0"/>
              <a:t>AI</a:t>
            </a:r>
            <a:r>
              <a:rPr lang="ko-KR" altLang="en-US" sz="1600" dirty="0"/>
              <a:t>를 통해 진환과 유전자</a:t>
            </a:r>
            <a:r>
              <a:rPr lang="en-US" altLang="ko-KR" sz="1600" dirty="0"/>
              <a:t>, </a:t>
            </a:r>
            <a:r>
              <a:rPr lang="ko-KR" altLang="en-US" sz="1600" dirty="0"/>
              <a:t>대사</a:t>
            </a:r>
            <a:r>
              <a:rPr lang="en-US" altLang="ko-KR" sz="1600" dirty="0"/>
              <a:t>. </a:t>
            </a:r>
            <a:r>
              <a:rPr lang="ko-KR" altLang="en-US" sz="1600" dirty="0"/>
              <a:t>독성 예측</a:t>
            </a:r>
            <a:r>
              <a:rPr lang="en-US" altLang="ko-KR" sz="1600" dirty="0"/>
              <a:t>, </a:t>
            </a:r>
            <a:r>
              <a:rPr lang="ko-KR" altLang="en-US" sz="1600" dirty="0"/>
              <a:t>분자 모델링</a:t>
            </a:r>
            <a:r>
              <a:rPr lang="en-US" altLang="ko-KR" sz="1600" dirty="0"/>
              <a:t>, </a:t>
            </a:r>
            <a:r>
              <a:rPr lang="ko-KR" altLang="en-US" sz="1600" dirty="0"/>
              <a:t>신규 후보물질 발굴 등을 </a:t>
            </a:r>
            <a:r>
              <a:rPr lang="ko-KR" altLang="en-US" sz="1600" dirty="0" smtClean="0"/>
              <a:t>할 수 </a:t>
            </a:r>
            <a:r>
              <a:rPr lang="ko-KR" altLang="en-US" sz="1600" dirty="0"/>
              <a:t>있도록 준비 중에 </a:t>
            </a:r>
            <a:r>
              <a:rPr lang="ko-KR" altLang="en-US" sz="1600" dirty="0" smtClean="0"/>
              <a:t>있습니다</a:t>
            </a:r>
            <a:r>
              <a:rPr lang="en-US" altLang="ko-KR" sz="1600" dirty="0" smtClean="0"/>
              <a:t>.</a:t>
            </a:r>
          </a:p>
          <a:p>
            <a:pPr marL="360000" lvl="3" fontAlgn="base">
              <a:lnSpc>
                <a:spcPct val="130000"/>
              </a:lnSpc>
            </a:pPr>
            <a:r>
              <a:rPr lang="en-US" altLang="ko-KR" sz="1600" dirty="0" smtClean="0"/>
              <a:t>X-Ray</a:t>
            </a:r>
            <a:r>
              <a:rPr lang="en-US" altLang="ko-KR" sz="1600" dirty="0"/>
              <a:t>, MRI, CT</a:t>
            </a:r>
            <a:r>
              <a:rPr lang="ko-KR" altLang="en-US" sz="1600" dirty="0"/>
              <a:t>촬영 사진을 분석하여 증세를 초기에 짚어낼 수 있어 질병의 초기 발견 확률을 높일 수 있으며</a:t>
            </a:r>
            <a:r>
              <a:rPr lang="en-US" altLang="ko-KR" sz="1600" dirty="0" smtClean="0"/>
              <a:t>,</a:t>
            </a:r>
          </a:p>
          <a:p>
            <a:pPr marL="360000" lvl="3" fontAlgn="base">
              <a:lnSpc>
                <a:spcPct val="130000"/>
              </a:lnSpc>
            </a:pPr>
            <a:r>
              <a:rPr lang="ko-KR" altLang="en-US" sz="1600" dirty="0" smtClean="0"/>
              <a:t>병원이 </a:t>
            </a:r>
            <a:r>
              <a:rPr lang="ko-KR" altLang="en-US" sz="1600" dirty="0"/>
              <a:t>보유한 </a:t>
            </a:r>
            <a:r>
              <a:rPr lang="en-US" altLang="ko-KR" sz="1600" dirty="0"/>
              <a:t>X-Ray</a:t>
            </a:r>
            <a:r>
              <a:rPr lang="ko-KR" altLang="en-US" sz="1600" dirty="0"/>
              <a:t>영상을 </a:t>
            </a:r>
            <a:r>
              <a:rPr lang="ko-KR" altLang="en-US" sz="1600" dirty="0" smtClean="0"/>
              <a:t>딥 러닝 </a:t>
            </a:r>
            <a:r>
              <a:rPr lang="ko-KR" altLang="en-US" sz="1600" dirty="0"/>
              <a:t>기술을 접목</a:t>
            </a:r>
            <a:r>
              <a:rPr lang="en-US" altLang="ko-KR" sz="1600" dirty="0"/>
              <a:t>, </a:t>
            </a:r>
            <a:r>
              <a:rPr lang="ko-KR" altLang="en-US" sz="1600" dirty="0"/>
              <a:t>사람의 뼈 나이를 자동으로 알려 줄 </a:t>
            </a:r>
            <a:r>
              <a:rPr lang="ko-KR" altLang="en-US" sz="1600" dirty="0" smtClean="0"/>
              <a:t>수도 있습니다</a:t>
            </a:r>
            <a:r>
              <a:rPr lang="en-US" altLang="ko-KR" sz="1600" dirty="0"/>
              <a:t>. 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51000667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참고문헌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hlinkClick r:id="rId2"/>
              </a:rPr>
              <a:t>딥러닝 활용 사례</a:t>
            </a:r>
            <a:r>
              <a:rPr lang="en-US" altLang="ko-KR">
                <a:hlinkClick r:id="rId2"/>
              </a:rPr>
              <a:t>_5</a:t>
            </a:r>
            <a:r>
              <a:rPr lang="ko-KR" altLang="en-US">
                <a:hlinkClick r:id="rId2"/>
              </a:rPr>
              <a:t>가지 분야 </a:t>
            </a:r>
            <a:r>
              <a:rPr lang="en-US" altLang="ko-KR">
                <a:hlinkClick r:id="rId2"/>
              </a:rPr>
              <a:t>-</a:t>
            </a:r>
            <a:r>
              <a:rPr lang="ko-KR" altLang="en-US">
                <a:hlinkClick r:id="rId2"/>
              </a:rPr>
              <a:t> 자기성장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직사각형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pic>
        <p:nvPicPr>
          <p:cNvPr id="5" name="그림 4" descr="디지털 숫자">
            <a:hlinkClick r:id="rId3" action="ppaction://hlinksldjump"/>
          </p:cNvPr>
          <p:cNvPicPr>
            <a:picLocks noChangeAspect="1"/>
          </p:cNvPicPr>
          <p:nvPr/>
        </p:nvPicPr>
        <p:blipFill rotWithShape="1">
          <a:blip r:embed="rId4"/>
          <a:srcRect l="2190" r="9640"/>
          <a:stretch>
            <a:fillRect/>
          </a:stretch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직사각형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pPr rtl="0">
              <a:defRPr/>
            </a:pPr>
            <a:r>
              <a:rPr lang="ko-KR" altLang="en-US">
                <a:solidFill>
                  <a:srgbClr val="ffffff"/>
                </a:solidFill>
              </a:rPr>
              <a:t>감사합니다</a:t>
            </a:r>
            <a:r>
              <a:rPr lang="en-US" altLang="ko-KR">
                <a:solidFill>
                  <a:srgbClr val="ffffff"/>
                </a:solidFill>
              </a:rPr>
              <a:t>!</a:t>
            </a:r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>
              <a:spcBef>
                <a:spcPts val="384"/>
              </a:spcBef>
              <a:defRPr/>
            </a:pPr>
            <a:r>
              <a:rPr lang="ko-KR" altLang="en-US" cap="none">
                <a:solidFill>
                  <a:schemeClr val="bg2"/>
                </a:solidFill>
              </a:rPr>
              <a:t>충북대 산업인공지능학과</a:t>
            </a:r>
            <a:endParaRPr lang="ko-KR" altLang="en-US" cap="none">
              <a:solidFill>
                <a:schemeClr val="bg2"/>
              </a:solidFill>
            </a:endParaRPr>
          </a:p>
          <a:p>
            <a:pPr>
              <a:spcBef>
                <a:spcPts val="384"/>
              </a:spcBef>
              <a:defRPr/>
            </a:pPr>
            <a:r>
              <a:rPr lang="en-US" altLang="ko-KR" cap="none">
                <a:solidFill>
                  <a:schemeClr val="bg2"/>
                </a:solidFill>
              </a:rPr>
              <a:t>2022254004</a:t>
            </a:r>
            <a:endParaRPr lang="en-US" altLang="ko-KR" cap="none">
              <a:solidFill>
                <a:schemeClr val="bg2"/>
              </a:solidFill>
            </a:endParaRPr>
          </a:p>
          <a:p>
            <a:pPr>
              <a:spcBef>
                <a:spcPts val="384"/>
              </a:spcBef>
              <a:defRPr/>
            </a:pPr>
            <a:r>
              <a:rPr lang="ko-KR" altLang="en-US" cap="none">
                <a:solidFill>
                  <a:schemeClr val="bg2"/>
                </a:solidFill>
              </a:rPr>
              <a:t>안성인</a:t>
            </a:r>
            <a:endParaRPr lang="ko-KR" altLang="en-US" cap="none">
              <a:solidFill>
                <a:schemeClr val="bg2"/>
              </a:solidFill>
            </a:endParaRPr>
          </a:p>
          <a:p>
            <a:pPr>
              <a:spcBef>
                <a:spcPts val="384"/>
              </a:spcBef>
              <a:defRPr/>
            </a:pPr>
            <a:r>
              <a:rPr lang="en-US" altLang="ko-KR" cap="none">
                <a:solidFill>
                  <a:schemeClr val="bg2"/>
                </a:solidFill>
              </a:rPr>
              <a:t>siahn0919@gmail.com</a:t>
            </a:r>
            <a:endParaRPr lang="en-US" altLang="ko-KR" cap="none">
              <a:solidFill>
                <a:schemeClr val="bg2"/>
              </a:solidFill>
            </a:endParaRPr>
          </a:p>
        </p:txBody>
      </p:sp>
      <p:grpSp>
        <p:nvGrpSpPr>
          <p:cNvPr id="14" name="그룹 13"/>
          <p:cNvGrpSpPr>
            <a:grpSpLocks noGrp="1" noSelect="1" noChangeAspect="1" noMove="1" noResize="1"/>
          </p:cNvGrpSpPr>
          <p:nvPr/>
        </p:nvGrpSpPr>
        <p:grpSpPr>
          <a:xfrm rot="0"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직사각형 14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분할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Microsoft JhengHei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Microsoft JhengHei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597</ep:Words>
  <ep:PresentationFormat>와이드스크린</ep:PresentationFormat>
  <ep:Paragraphs>29</ep:Paragraphs>
  <ep:Slides>9</ep:Slides>
  <ep:Notes>8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분할</vt:lpstr>
      <vt:lpstr>딥러닝을 이용한 산업응용현황</vt:lpstr>
      <vt:lpstr>분야별 딥 러닝 활용</vt:lpstr>
      <vt:lpstr>스마트폰 음성 인식</vt:lpstr>
      <vt:lpstr>사물 인식 서비스</vt:lpstr>
      <vt:lpstr>번역기</vt:lpstr>
      <vt:lpstr>자율 주행</vt:lpstr>
      <vt:lpstr>의료 산업</vt:lpstr>
      <vt:lpstr>참고문헌</vt:lpstr>
      <vt:lpstr>감사합니다!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2022-03-21T07:46:40.000</dcterms:created>
  <cp:lastModifiedBy>admin</cp:lastModifiedBy>
  <dcterms:modified xsi:type="dcterms:W3CDTF">2022-03-21T08:19:42.911</dcterms:modified>
  <cp:revision>6</cp:revision>
  <cp:version/>
</cp:coreProperties>
</file>