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9" r:id="rId6"/>
    <p:sldId id="258" r:id="rId7"/>
    <p:sldId id="262" r:id="rId8"/>
    <p:sldId id="263" r:id="rId9"/>
    <p:sldId id="264" r:id="rId10"/>
    <p:sldId id="265" r:id="rId11"/>
    <p:sldId id="260" r:id="rId12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ko-KR" altLang="en-US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국방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ko-KR" altLang="en-US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의료 및 헬스케어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ko-KR" altLang="en-US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생활</a:t>
          </a:r>
          <a:r>
            <a:rPr lang="en-US" altLang="ko-KR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,</a:t>
          </a:r>
          <a:r>
            <a:rPr lang="ko-KR" altLang="en-US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 교육 및 게임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2450CDEC-70B4-4BB3-9DB7-A72510B514F7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ko-KR" altLang="en-US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보안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331C9920-4B7A-4FAF-9BC8-02D7C32BC6C5}" type="parTrans" cxnId="{4294B0BF-FA59-4EE2-86B6-3D57E1546036}">
      <dgm:prSet/>
      <dgm:spPr/>
      <dgm:t>
        <a:bodyPr/>
        <a:lstStyle/>
        <a:p>
          <a:pPr latinLnBrk="1"/>
          <a:endParaRPr lang="ko-KR" altLang="en-US"/>
        </a:p>
      </dgm:t>
    </dgm:pt>
    <dgm:pt modelId="{1F8A6D59-5607-4BF8-BA3C-58CDA557E56B}" type="sibTrans" cxnId="{4294B0BF-FA59-4EE2-86B6-3D57E1546036}">
      <dgm:prSet/>
      <dgm:spPr/>
      <dgm:t>
        <a:bodyPr/>
        <a:lstStyle/>
        <a:p>
          <a:pPr latinLnBrk="1"/>
          <a:endParaRPr lang="ko-KR" alt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95DE6538-27BD-44AF-A1A8-CA8F6B10FDD2}" type="pres">
      <dgm:prSet presAssocID="{0BEF68B8-1228-47BB-83B5-7B9CD1E3F84E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4"/>
      <dgm:spPr/>
    </dgm:pt>
    <dgm:pt modelId="{E131CE4A-9776-44F4-BC03-867682E21374}" type="pres">
      <dgm:prSet presAssocID="{5605D28D-2CE6-4513-8566-952984E21E14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4"/>
      <dgm:spPr/>
    </dgm:pt>
    <dgm:pt modelId="{B6A60CAC-6504-44C6-A881-3534FFF854FA}" type="pres">
      <dgm:prSet presAssocID="{2450CDEC-70B4-4BB3-9DB7-A72510B514F7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878C13-54D9-4E04-8F20-B158AC126460}" type="pres">
      <dgm:prSet presAssocID="{2450CDEC-70B4-4BB3-9DB7-A72510B514F7}" presName="accent_4" presStyleCnt="0"/>
      <dgm:spPr/>
    </dgm:pt>
    <dgm:pt modelId="{03531F53-07FE-4490-BAAF-21E08F41D4B0}" type="pres">
      <dgm:prSet presAssocID="{2450CDEC-70B4-4BB3-9DB7-A72510B514F7}" presName="accentRepeatNode" presStyleLbl="solidFgAcc1" presStyleIdx="3" presStyleCnt="4"/>
      <dgm:spPr/>
    </dgm:pt>
  </dgm:ptLst>
  <dgm:cxnLst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4294B0BF-FA59-4EE2-86B6-3D57E1546036}" srcId="{7E5AA53B-3EEE-4DE4-BB81-9044890C2946}" destId="{2450CDEC-70B4-4BB3-9DB7-A72510B514F7}" srcOrd="3" destOrd="0" parTransId="{331C9920-4B7A-4FAF-9BC8-02D7C32BC6C5}" sibTransId="{1F8A6D59-5607-4BF8-BA3C-58CDA557E56B}"/>
    <dgm:cxn modelId="{ACB57B7A-BE0F-42EF-965A-F703A5C51AEF}" type="presOf" srcId="{2450CDEC-70B4-4BB3-9DB7-A72510B514F7}" destId="{B6A60CAC-6504-44C6-A881-3534FFF854FA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B3028933-2406-470B-B65A-6C9A437617F2}" type="presParOf" srcId="{90561C55-3C6E-4D53-85E1-2C50BCDDA392}" destId="{B6A60CAC-6504-44C6-A881-3534FFF854FA}" srcOrd="7" destOrd="0" presId="urn:microsoft.com/office/officeart/2008/layout/VerticalCurvedList"/>
    <dgm:cxn modelId="{C30DA986-DC1F-4125-9072-C47ED9E3F72E}" type="presParOf" srcId="{90561C55-3C6E-4D53-85E1-2C50BCDDA392}" destId="{30878C13-54D9-4E04-8F20-B158AC126460}" srcOrd="8" destOrd="0" presId="urn:microsoft.com/office/officeart/2008/layout/VerticalCurvedList"/>
    <dgm:cxn modelId="{967A7805-E751-4DF6-A20C-91B9BF182E0B}" type="presParOf" srcId="{30878C13-54D9-4E04-8F20-B158AC126460}" destId="{03531F53-07FE-4490-BAAF-21E08F41D4B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04618" y="273995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50800" rIns="50800" bIns="50800" numCol="1" spcCol="1270" rtlCol="0" anchor="ctr" anchorCtr="0">
          <a:noAutofit/>
        </a:bodyPr>
        <a:lstStyle/>
        <a:p>
          <a:pPr lvl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국방</a:t>
          </a:r>
          <a:endParaRPr lang="ko-KR" altLang="en-US" sz="20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404618" y="273995"/>
        <a:ext cx="6402340" cy="548276"/>
      </dsp:txXfrm>
    </dsp:sp>
    <dsp:sp modelId="{07CB3071-D555-47DA-A36A-69EB91531FD8}">
      <dsp:nvSpPr>
        <dsp:cNvPr id="0" name=""/>
        <dsp:cNvSpPr/>
      </dsp:nvSpPr>
      <dsp:spPr>
        <a:xfrm>
          <a:off x="61946" y="20546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18958" y="1096552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50800" rIns="50800" bIns="50800" numCol="1" spcCol="1270" rtlCol="0" anchor="ctr" anchorCtr="0">
          <a:noAutofit/>
        </a:bodyPr>
        <a:lstStyle/>
        <a:p>
          <a:pPr lvl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의료 및 헬스케어</a:t>
          </a:r>
          <a:endParaRPr lang="ko-KR" altLang="en-US" sz="20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718958" y="1096552"/>
        <a:ext cx="6088001" cy="548276"/>
      </dsp:txXfrm>
    </dsp:sp>
    <dsp:sp modelId="{3F8116AC-FAC3-4E95-9865-93CCFEB191B9}">
      <dsp:nvSpPr>
        <dsp:cNvPr id="0" name=""/>
        <dsp:cNvSpPr/>
      </dsp:nvSpPr>
      <dsp:spPr>
        <a:xfrm>
          <a:off x="376285" y="1028017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718958" y="1919109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50800" rIns="50800" bIns="50800" numCol="1" spcCol="1270" rtlCol="0" anchor="ctr" anchorCtr="0">
          <a:noAutofit/>
        </a:bodyPr>
        <a:lstStyle/>
        <a:p>
          <a:pPr lvl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생활</a:t>
          </a:r>
          <a:r>
            <a:rPr lang="en-US" altLang="ko-KR" sz="20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,</a:t>
          </a:r>
          <a:r>
            <a:rPr lang="ko-KR" altLang="en-US" sz="20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 교육 및 게임</a:t>
          </a:r>
          <a:endParaRPr lang="ko-KR" altLang="en-US" sz="20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718958" y="1919109"/>
        <a:ext cx="6088001" cy="548276"/>
      </dsp:txXfrm>
    </dsp:sp>
    <dsp:sp modelId="{A965097E-32F1-4AB8-8C4E-2814A7596B2F}">
      <dsp:nvSpPr>
        <dsp:cNvPr id="0" name=""/>
        <dsp:cNvSpPr/>
      </dsp:nvSpPr>
      <dsp:spPr>
        <a:xfrm>
          <a:off x="376285" y="1850574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60CAC-6504-44C6-A881-3534FFF854FA}">
      <dsp:nvSpPr>
        <dsp:cNvPr id="0" name=""/>
        <dsp:cNvSpPr/>
      </dsp:nvSpPr>
      <dsp:spPr>
        <a:xfrm>
          <a:off x="404618" y="2741666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50800" rIns="50800" bIns="50800" numCol="1" spcCol="1270" rtlCol="0" anchor="ctr" anchorCtr="0">
          <a:noAutofit/>
        </a:bodyPr>
        <a:lstStyle/>
        <a:p>
          <a:pPr lvl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보안</a:t>
          </a:r>
          <a:endParaRPr lang="ko-KR" altLang="en-US" sz="20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404618" y="2741666"/>
        <a:ext cx="6402340" cy="548276"/>
      </dsp:txXfrm>
    </dsp:sp>
    <dsp:sp modelId="{03531F53-07FE-4490-BAAF-21E08F41D4B0}">
      <dsp:nvSpPr>
        <dsp:cNvPr id="0" name=""/>
        <dsp:cNvSpPr/>
      </dsp:nvSpPr>
      <dsp:spPr>
        <a:xfrm>
          <a:off x="61946" y="267313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669E36E-728F-4B79-BBD6-A00C72EA8A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9115FF-53DF-4791-A127-8A6D32CD8E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554BE-3FCB-4F69-A327-C586C2A74082}" type="datetime1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C00E04-11B8-4819-BABD-0EB82B38F6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DD8B12-C8C8-4ECD-AD5A-280D228275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96A43-096E-47B8-B368-9AB51FCC2E7C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21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B9961-C215-41F5-A0B5-7820D242AC6A}" type="datetime1">
              <a:rPr lang="ko-KR" altLang="en-US" noProof="0" smtClean="0"/>
              <a:t>2022-03-21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B2D40-96F8-42D1-BD55-6FBF34373352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298339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1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4424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2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653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3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4604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4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3772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5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6481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6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9321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7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5165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8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692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C44543-2BFD-4AE1-AE32-3659A5F0E5D9}" type="datetime1">
              <a:rPr lang="ko-KR" altLang="en-US" noProof="0" smtClean="0"/>
              <a:t>2022-03-21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00EF47-87EC-4523-B319-80FBE591EA04}" type="datetime1">
              <a:rPr lang="ko-KR" altLang="en-US" noProof="0" smtClean="0"/>
              <a:t>2022-03-21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FA57B83-0419-4AD5-B7E9-9BD8A99B09CE}" type="datetime1">
              <a:rPr lang="ko-KR" altLang="en-US" noProof="0" smtClean="0"/>
              <a:t>2022-03-21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A1194E-4288-47CB-8B4C-A21B2CB6B33B}" type="datetime1">
              <a:rPr lang="ko-KR" altLang="en-US" noProof="0" smtClean="0"/>
              <a:t>2022-03-21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7FF8FFD-7D68-4CDA-8308-797CB8372304}" type="datetime1">
              <a:rPr lang="ko-KR" altLang="en-US" noProof="0" smtClean="0"/>
              <a:t>2022-03-21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52FD10-54B3-4327-A3A7-68D22C5CF7F1}" type="datetime1">
              <a:rPr lang="ko-KR" altLang="en-US" noProof="0" smtClean="0"/>
              <a:t>2022-03-21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918A7-6F27-4F25-B815-4436B3BA0638}" type="datetime1">
              <a:rPr lang="ko-KR" altLang="en-US" noProof="0" smtClean="0"/>
              <a:t>2022-03-21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4844B8-0E7B-4DB4-9FA1-58B91043B0AF}" type="datetime1">
              <a:rPr lang="ko-KR" altLang="en-US" noProof="0" smtClean="0"/>
              <a:t>2022-03-21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51DE3E-2E2D-4228-9B94-5ADBB8A70A38}" type="datetime1">
              <a:rPr lang="ko-KR" altLang="en-US" noProof="0" smtClean="0"/>
              <a:t>2022-03-21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BF0545D-E114-48BE-9158-00DCA097ACF9}" type="datetime1">
              <a:rPr lang="ko-KR" altLang="en-US" noProof="0" smtClean="0"/>
              <a:t>2022-03-21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DE3CF6-AD98-47B5-8C0D-CCA5CAD218C8}" type="datetime1">
              <a:rPr lang="ko-KR" altLang="en-US" noProof="0" smtClean="0"/>
              <a:t>2022-03-21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2C34546-2ADC-4A0F-87D3-01F3E1CDBD76}" type="datetime1">
              <a:rPr lang="ko-KR" altLang="en-US" noProof="0" smtClean="0"/>
              <a:t>2022-03-21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9" name="직사각형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직사각형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 descr="디지털 연결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딥러닝을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이용한 산업응용현황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 smtClean="0">
                <a:solidFill>
                  <a:srgbClr val="7CEBFF"/>
                </a:solidFill>
              </a:rPr>
              <a:t>충북대 산업인공지능학과 </a:t>
            </a:r>
            <a:r>
              <a:rPr lang="en-US" altLang="ko-KR" dirty="0" smtClean="0">
                <a:solidFill>
                  <a:srgbClr val="7CEBFF"/>
                </a:solidFill>
              </a:rPr>
              <a:t>2022254004 </a:t>
            </a:r>
            <a:r>
              <a:rPr lang="ko-KR" altLang="en-US" dirty="0" smtClean="0">
                <a:solidFill>
                  <a:srgbClr val="7CEBFF"/>
                </a:solidFill>
              </a:rPr>
              <a:t>안성인</a:t>
            </a:r>
            <a:endParaRPr lang="ko-KR" alt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직사각형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내용 개체 틀 4" descr="디지털 숫자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ko-KR" altLang="en-US" dirty="0" smtClean="0"/>
              <a:t>분야별 산업응용현황</a:t>
            </a:r>
            <a:endParaRPr lang="ko-KR" altLang="en-US" dirty="0"/>
          </a:p>
        </p:txBody>
      </p:sp>
      <p:graphicFrame>
        <p:nvGraphicFramePr>
          <p:cNvPr id="6" name="내용 개체 틀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92689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국방</a:t>
            </a:r>
            <a:endParaRPr lang="ko-KR" altLang="en-US" dirty="0"/>
          </a:p>
        </p:txBody>
      </p:sp>
      <p:pic>
        <p:nvPicPr>
          <p:cNvPr id="11" name="내용 개체 틀 4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868" y="1906106"/>
            <a:ext cx="5422900" cy="2197918"/>
          </a:xfrm>
        </p:spPr>
      </p:pic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90698" y="2477014"/>
            <a:ext cx="5901170" cy="3632841"/>
          </a:xfrm>
          <a:noFill/>
        </p:spPr>
        <p:txBody>
          <a:bodyPr>
            <a:noAutofit/>
          </a:bodyPr>
          <a:lstStyle/>
          <a:p>
            <a:pPr fontAlgn="base">
              <a:lnSpc>
                <a:spcPct val="130000"/>
              </a:lnSpc>
            </a:pPr>
            <a:r>
              <a:rPr lang="ko-KR" altLang="en-US" sz="1600" dirty="0"/>
              <a:t>국방부는 미래 전장 환경 변화에 능동적으로 대처하고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ko-KR" altLang="en-US" sz="1600" dirty="0" smtClean="0"/>
              <a:t>최근</a:t>
            </a:r>
            <a:r>
              <a:rPr lang="ko-KR" altLang="en-US" sz="1600" dirty="0"/>
              <a:t> 병력 자원 </a:t>
            </a:r>
            <a:r>
              <a:rPr lang="ko-KR" altLang="en-US" sz="1600" dirty="0" smtClean="0"/>
              <a:t>절벽 화에</a:t>
            </a:r>
            <a:r>
              <a:rPr lang="ko-KR" altLang="en-US" sz="1600" dirty="0"/>
              <a:t> 대비하고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ko-KR" altLang="en-US" sz="1600" dirty="0" smtClean="0"/>
              <a:t>무기체계를</a:t>
            </a:r>
            <a:r>
              <a:rPr lang="ko-KR" altLang="en-US" sz="1600" dirty="0"/>
              <a:t> 지능화하고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ko-KR" altLang="en-US" sz="1600" dirty="0" smtClean="0"/>
              <a:t>첨단</a:t>
            </a:r>
            <a:r>
              <a:rPr lang="ko-KR" altLang="en-US" sz="1600" dirty="0"/>
              <a:t> 기술을 활용할 </a:t>
            </a:r>
            <a:r>
              <a:rPr lang="ko-KR" altLang="en-US" sz="1600" dirty="0" smtClean="0"/>
              <a:t>훈련 체계를</a:t>
            </a:r>
            <a:r>
              <a:rPr lang="ko-KR" altLang="en-US" sz="1600" dirty="0"/>
              <a:t> 고도화하기 </a:t>
            </a:r>
            <a:r>
              <a:rPr lang="ko-KR" altLang="en-US" sz="1600" dirty="0" smtClean="0"/>
              <a:t>위해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인공</a:t>
            </a:r>
            <a:r>
              <a:rPr lang="ko-KR" altLang="en-US" sz="1600" dirty="0"/>
              <a:t> 지능을 활용한 시범사업을 진행하고 있으며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ko-KR" altLang="en-US" sz="1600" dirty="0" smtClean="0"/>
              <a:t>혁신적</a:t>
            </a:r>
            <a:r>
              <a:rPr lang="ko-KR" altLang="en-US" sz="1600" dirty="0"/>
              <a:t> 국방 가치를 지속적으로 창출하기 </a:t>
            </a:r>
            <a:r>
              <a:rPr lang="ko-KR" altLang="en-US" sz="1600" dirty="0" smtClean="0"/>
              <a:t>위해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창의성과</a:t>
            </a:r>
            <a:r>
              <a:rPr lang="ko-KR" altLang="en-US" sz="1600" dirty="0"/>
              <a:t> 과학기술을 융</a:t>
            </a:r>
            <a:r>
              <a:rPr lang="en-US" altLang="ko-KR" sz="1600" dirty="0"/>
              <a:t>·</a:t>
            </a:r>
            <a:r>
              <a:rPr lang="ko-KR" altLang="en-US" sz="1600" dirty="0"/>
              <a:t>복합하여 정보화 </a:t>
            </a:r>
            <a:r>
              <a:rPr lang="ko-KR" altLang="en-US" sz="1600" dirty="0" smtClean="0"/>
              <a:t>기반을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 smtClean="0"/>
              <a:t>구축하는</a:t>
            </a:r>
            <a:r>
              <a:rPr lang="ko-KR" altLang="en-US" sz="1600" dirty="0"/>
              <a:t> 데 역량을 집중하고 있다</a:t>
            </a:r>
            <a:r>
              <a:rPr lang="en-US" altLang="ko-KR" sz="1600" dirty="0" smtClean="0"/>
              <a:t>.</a:t>
            </a:r>
          </a:p>
          <a:p>
            <a:pPr fontAlgn="base">
              <a:lnSpc>
                <a:spcPct val="130000"/>
              </a:lnSpc>
            </a:pPr>
            <a:r>
              <a:rPr lang="ko-KR" altLang="en-US" sz="1600" dirty="0" smtClean="0"/>
              <a:t>특히</a:t>
            </a:r>
            <a:r>
              <a:rPr lang="en-US" altLang="ko-KR" sz="1600" dirty="0"/>
              <a:t>, </a:t>
            </a:r>
            <a:r>
              <a:rPr lang="ko-KR" altLang="en-US" sz="1600" dirty="0"/>
              <a:t>주변 </a:t>
            </a:r>
            <a:r>
              <a:rPr lang="ko-KR" altLang="en-US" sz="1600" dirty="0" smtClean="0"/>
              <a:t>강대국의 지능 정보전</a:t>
            </a:r>
            <a:r>
              <a:rPr lang="ko-KR" altLang="en-US" sz="1600" dirty="0"/>
              <a:t> 역량 강화로 인한 </a:t>
            </a:r>
            <a:r>
              <a:rPr lang="ko-KR" altLang="en-US" sz="1600" dirty="0" smtClean="0"/>
              <a:t>위협에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대응하기</a:t>
            </a:r>
            <a:r>
              <a:rPr lang="ko-KR" altLang="en-US" sz="1600" dirty="0"/>
              <a:t> </a:t>
            </a:r>
            <a:r>
              <a:rPr lang="ko-KR" altLang="en-US" sz="1600" dirty="0" smtClean="0"/>
              <a:t>위해 인공</a:t>
            </a:r>
            <a:r>
              <a:rPr lang="ko-KR" altLang="en-US" sz="1600" dirty="0"/>
              <a:t> 지능 역량을 확보하고</a:t>
            </a:r>
            <a:r>
              <a:rPr lang="en-US" altLang="ko-KR" sz="1600" dirty="0"/>
              <a:t>, </a:t>
            </a:r>
            <a:r>
              <a:rPr lang="ko-KR" altLang="en-US" sz="1600" dirty="0"/>
              <a:t>이를 전력 </a:t>
            </a:r>
            <a:r>
              <a:rPr lang="ko-KR" altLang="en-US" sz="1600" dirty="0" smtClean="0"/>
              <a:t>소요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창출과 핵심</a:t>
            </a:r>
            <a:r>
              <a:rPr lang="ko-KR" altLang="en-US" sz="1600" dirty="0"/>
              <a:t> 기술 개발을 촉진시키는 미래 </a:t>
            </a:r>
            <a:r>
              <a:rPr lang="ko-KR" altLang="en-US" sz="1600" dirty="0" smtClean="0"/>
              <a:t>군사 혁신의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동력으로</a:t>
            </a:r>
            <a:r>
              <a:rPr lang="ko-KR" altLang="en-US" sz="1600" dirty="0"/>
              <a:t> 활용하기 위해 노력 중이다</a:t>
            </a:r>
            <a:r>
              <a:rPr lang="en-US" altLang="ko-KR" sz="1600" dirty="0"/>
              <a:t>. </a:t>
            </a:r>
            <a:r>
              <a:rPr lang="ko-KR" altLang="en-US" sz="1600" dirty="0"/>
              <a:t>국방 </a:t>
            </a:r>
            <a:r>
              <a:rPr lang="ko-KR" altLang="en-US" sz="1600" dirty="0" smtClean="0"/>
              <a:t>분야에서는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첫번째 표에서</a:t>
            </a:r>
            <a:r>
              <a:rPr lang="ko-KR" altLang="en-US" sz="1600" dirty="0"/>
              <a:t> 보이는 것과 같이 무기체계</a:t>
            </a:r>
            <a:r>
              <a:rPr lang="en-US" altLang="ko-KR" sz="1600" dirty="0"/>
              <a:t>, </a:t>
            </a:r>
            <a:r>
              <a:rPr lang="ko-KR" altLang="en-US" sz="1600" dirty="0"/>
              <a:t>전력지원체계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ko-KR" altLang="en-US" sz="1600" dirty="0" smtClean="0"/>
              <a:t>운영</a:t>
            </a:r>
            <a:r>
              <a:rPr lang="ko-KR" altLang="en-US" sz="1600" dirty="0"/>
              <a:t> 유지 등 전 분야에서 적용 및 활용 가능한 </a:t>
            </a:r>
            <a:r>
              <a:rPr lang="ko-KR" altLang="en-US" sz="1600" dirty="0" smtClean="0"/>
              <a:t>것으로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판단하고</a:t>
            </a:r>
            <a:r>
              <a:rPr lang="ko-KR" altLang="en-US" sz="1600" dirty="0"/>
              <a:t> 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868" y="4361612"/>
            <a:ext cx="5422900" cy="193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의료 및 헬스케어</a:t>
            </a:r>
            <a:endParaRPr lang="ko-KR" altLang="en-US" dirty="0"/>
          </a:p>
        </p:txBody>
      </p:sp>
      <p:pic>
        <p:nvPicPr>
          <p:cNvPr id="11" name="내용 개체 틀 4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633" y="2477014"/>
            <a:ext cx="5442608" cy="3307966"/>
          </a:xfrm>
        </p:spPr>
      </p:pic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90698" y="2477014"/>
            <a:ext cx="5901170" cy="3632841"/>
          </a:xfrm>
          <a:noFill/>
        </p:spPr>
        <p:txBody>
          <a:bodyPr>
            <a:noAutofit/>
          </a:bodyPr>
          <a:lstStyle/>
          <a:p>
            <a:pPr fontAlgn="base"/>
            <a:r>
              <a:rPr lang="ko-KR" altLang="en-US" sz="1600" dirty="0"/>
              <a:t>최근 인공지능 기술을 이용하여 </a:t>
            </a:r>
            <a:r>
              <a:rPr lang="ko-KR" altLang="en-US" sz="1600" dirty="0" smtClean="0"/>
              <a:t>성 </a:t>
            </a:r>
            <a:r>
              <a:rPr lang="ko-KR" altLang="en-US" sz="1600" dirty="0" err="1" smtClean="0"/>
              <a:t>조숙증</a:t>
            </a:r>
            <a:r>
              <a:rPr lang="en-US" altLang="ko-KR" sz="1600" dirty="0"/>
              <a:t>, </a:t>
            </a:r>
            <a:r>
              <a:rPr lang="ko-KR" altLang="en-US" sz="1600" dirty="0"/>
              <a:t>폐암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ko-KR" altLang="en-US" sz="1600" dirty="0" smtClean="0"/>
              <a:t>폐질환</a:t>
            </a:r>
            <a:r>
              <a:rPr lang="en-US" altLang="ko-KR" sz="1600" dirty="0"/>
              <a:t>, </a:t>
            </a:r>
            <a:r>
              <a:rPr lang="ko-KR" altLang="en-US" sz="1600" dirty="0"/>
              <a:t>유방암</a:t>
            </a:r>
            <a:r>
              <a:rPr lang="en-US" altLang="ko-KR" sz="1600" dirty="0"/>
              <a:t>, </a:t>
            </a:r>
            <a:r>
              <a:rPr lang="ko-KR" altLang="en-US" sz="1600" dirty="0"/>
              <a:t>치매</a:t>
            </a:r>
            <a:r>
              <a:rPr lang="en-US" altLang="ko-KR" sz="1600" dirty="0"/>
              <a:t>, </a:t>
            </a:r>
            <a:r>
              <a:rPr lang="ko-KR" altLang="en-US" sz="1600" dirty="0"/>
              <a:t>물리치료 등 질환을 </a:t>
            </a:r>
            <a:r>
              <a:rPr lang="ko-KR" altLang="en-US" sz="1600" dirty="0" smtClean="0"/>
              <a:t>정확하고 </a:t>
            </a:r>
            <a:r>
              <a:rPr lang="ko-KR" altLang="en-US" sz="1600" dirty="0"/>
              <a:t>빠르게 진단하거나 효과적으로 치료가 가능한 보조 소프트웨어들이 속속 등장하고 있는데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ko-KR" altLang="en-US" sz="1600" dirty="0" smtClean="0"/>
              <a:t>이는 </a:t>
            </a:r>
            <a:r>
              <a:rPr lang="ko-KR" altLang="en-US" sz="1600" dirty="0"/>
              <a:t>인공지능이 </a:t>
            </a:r>
            <a:r>
              <a:rPr lang="ko-KR" altLang="en-US" sz="1600" dirty="0" smtClean="0"/>
              <a:t>최신 논문</a:t>
            </a:r>
            <a:r>
              <a:rPr lang="en-US" altLang="ko-KR" sz="1600" dirty="0"/>
              <a:t>, </a:t>
            </a:r>
            <a:r>
              <a:rPr lang="ko-KR" altLang="en-US" sz="1600" dirty="0"/>
              <a:t>과거 진료정보</a:t>
            </a:r>
            <a:r>
              <a:rPr lang="en-US" altLang="ko-KR" sz="1600" dirty="0"/>
              <a:t>, </a:t>
            </a:r>
            <a:r>
              <a:rPr lang="ko-KR" altLang="en-US" sz="1600" dirty="0"/>
              <a:t>학술지 등의 정보를 스스로 학습하여 의사가 최적의 처방을 내리도록 보조하는 역할을 수행할 수 있기 때문이다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이러한 인공지능 소프트웨어를 사용하면 </a:t>
            </a:r>
            <a:r>
              <a:rPr lang="ko-KR" altLang="en-US" sz="1600" dirty="0" smtClean="0"/>
              <a:t>정확도는 </a:t>
            </a:r>
            <a:r>
              <a:rPr lang="ko-KR" altLang="en-US" sz="1600" dirty="0"/>
              <a:t>높이면서 진단하는데 들어가는 시간과 </a:t>
            </a:r>
            <a:r>
              <a:rPr lang="ko-KR" altLang="en-US" sz="1600" dirty="0" smtClean="0"/>
              <a:t>비용은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현저히 </a:t>
            </a:r>
            <a:r>
              <a:rPr lang="ko-KR" altLang="en-US" sz="1600" dirty="0"/>
              <a:t>줄일 수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개인에 최적화된 </a:t>
            </a:r>
            <a:r>
              <a:rPr lang="ko-KR" altLang="en-US" sz="1600" dirty="0" smtClean="0"/>
              <a:t>맞춤형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케어를 </a:t>
            </a:r>
            <a:r>
              <a:rPr lang="ko-KR" altLang="en-US" sz="1600" dirty="0"/>
              <a:t>받을 수 있어 인공지능을 활용한 의료 </a:t>
            </a:r>
            <a:r>
              <a:rPr lang="ko-KR" altLang="en-US" sz="1600" dirty="0" smtClean="0"/>
              <a:t>및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헬스케어 </a:t>
            </a:r>
            <a:r>
              <a:rPr lang="ko-KR" altLang="en-US" sz="1600" dirty="0"/>
              <a:t>적용 가치는 점점 증대되고 </a:t>
            </a:r>
            <a:r>
              <a:rPr lang="ko-KR" altLang="en-US" sz="1600" dirty="0" smtClean="0"/>
              <a:t>있다</a:t>
            </a:r>
            <a:r>
              <a:rPr lang="en-US" altLang="ko-KR" sz="1600" dirty="0" smtClean="0"/>
              <a:t>.</a:t>
            </a:r>
          </a:p>
          <a:p>
            <a:pPr fontAlgn="base"/>
            <a:r>
              <a:rPr lang="ko-KR" altLang="en-US" sz="1600" dirty="0"/>
              <a:t>이처럼 인공지능 기술의 발달과 더불어 의료 및 헬스케어 산업에 혁신적이고 새로운 서비스가 보다 많이 창출될 것으로 예상되고 </a:t>
            </a:r>
            <a:r>
              <a:rPr lang="ko-KR" altLang="en-US" sz="1600" dirty="0" smtClean="0"/>
              <a:t>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26487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생활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교육 및 게임</a:t>
            </a:r>
            <a:endParaRPr lang="ko-KR" altLang="en-US" dirty="0"/>
          </a:p>
        </p:txBody>
      </p:sp>
      <p:pic>
        <p:nvPicPr>
          <p:cNvPr id="11" name="내용 개체 틀 4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170" y="2108719"/>
            <a:ext cx="5601740" cy="4329404"/>
          </a:xfrm>
        </p:spPr>
      </p:pic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90698" y="2477014"/>
            <a:ext cx="5901170" cy="3632841"/>
          </a:xfrm>
          <a:noFill/>
        </p:spPr>
        <p:txBody>
          <a:bodyPr>
            <a:noAutofit/>
          </a:bodyPr>
          <a:lstStyle/>
          <a:p>
            <a:pPr fontAlgn="base"/>
            <a:r>
              <a:rPr lang="en-US" altLang="ko-KR" sz="1600" dirty="0" smtClean="0"/>
              <a:t>CES </a:t>
            </a:r>
            <a:r>
              <a:rPr lang="en-US" altLang="ko-KR" sz="1600" dirty="0"/>
              <a:t>2019</a:t>
            </a:r>
            <a:r>
              <a:rPr lang="ko-KR" altLang="en-US" sz="1600" dirty="0"/>
              <a:t>에서는 “로봇 </a:t>
            </a:r>
            <a:r>
              <a:rPr lang="en-US" altLang="ko-KR" sz="1600" dirty="0"/>
              <a:t>&amp; </a:t>
            </a:r>
            <a:r>
              <a:rPr lang="ko-KR" altLang="en-US" sz="1600" dirty="0"/>
              <a:t>인공지능</a:t>
            </a:r>
            <a:r>
              <a:rPr lang="ko-KR" altLang="en-US" sz="1600" dirty="0" smtClean="0"/>
              <a:t>” 이라는 이름의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전시관을 </a:t>
            </a:r>
            <a:r>
              <a:rPr lang="ko-KR" altLang="en-US" sz="1600" dirty="0"/>
              <a:t>따로 </a:t>
            </a:r>
            <a:r>
              <a:rPr lang="ko-KR" altLang="en-US" sz="1600" dirty="0" smtClean="0"/>
              <a:t>마련하여 </a:t>
            </a:r>
            <a:r>
              <a:rPr lang="ko-KR" altLang="en-US" sz="1600" dirty="0"/>
              <a:t>기존의 인공지능이 </a:t>
            </a:r>
            <a:r>
              <a:rPr lang="ko-KR" altLang="en-US" sz="1600" dirty="0" smtClean="0"/>
              <a:t>보다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우리 </a:t>
            </a:r>
            <a:r>
              <a:rPr lang="ko-KR" altLang="en-US" sz="1600" dirty="0"/>
              <a:t>생활에 가까워졌음을 실감하게 했다</a:t>
            </a:r>
            <a:r>
              <a:rPr lang="en-US" altLang="ko-KR" sz="1600" dirty="0"/>
              <a:t>. </a:t>
            </a:r>
            <a:r>
              <a:rPr lang="ko-KR" altLang="en-US" sz="1600" dirty="0" smtClean="0"/>
              <a:t>국내외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글로벌 </a:t>
            </a:r>
            <a:r>
              <a:rPr lang="ko-KR" altLang="en-US" sz="1600" dirty="0"/>
              <a:t>업체들은 각각 의 전시관을 열어 </a:t>
            </a:r>
            <a:r>
              <a:rPr lang="ko-KR" altLang="en-US" sz="1600" dirty="0" smtClean="0"/>
              <a:t>인공지능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기술 </a:t>
            </a:r>
            <a:r>
              <a:rPr lang="ko-KR" altLang="en-US" sz="1600" dirty="0"/>
              <a:t>자체가 아니라 자사의 어떤 제품에 인공지능이 </a:t>
            </a:r>
            <a:r>
              <a:rPr lang="ko-KR" altLang="en-US" sz="1600" dirty="0" smtClean="0"/>
              <a:t>탑재 되었는지에 </a:t>
            </a:r>
            <a:r>
              <a:rPr lang="ko-KR" altLang="en-US" sz="1600" dirty="0"/>
              <a:t>대해 많은 홍보를 하였다</a:t>
            </a:r>
            <a:r>
              <a:rPr lang="en-US" altLang="ko-KR" sz="1600" dirty="0"/>
              <a:t>. </a:t>
            </a:r>
            <a:r>
              <a:rPr lang="ko-KR" altLang="en-US" sz="1600" dirty="0" smtClean="0"/>
              <a:t>이제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“</a:t>
            </a:r>
            <a:r>
              <a:rPr lang="ko-KR" altLang="en-US" sz="1600" dirty="0"/>
              <a:t>인공지능이 적용됐다</a:t>
            </a:r>
            <a:r>
              <a:rPr lang="ko-KR" altLang="en-US" sz="1600" dirty="0" smtClean="0"/>
              <a:t>” 라는 </a:t>
            </a:r>
            <a:r>
              <a:rPr lang="ko-KR" altLang="en-US" sz="1600" dirty="0"/>
              <a:t>것은 우리에게 </a:t>
            </a:r>
            <a:r>
              <a:rPr lang="ko-KR" altLang="en-US" sz="1600" dirty="0" smtClean="0"/>
              <a:t>그리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새로운 </a:t>
            </a:r>
            <a:r>
              <a:rPr lang="ko-KR" altLang="en-US" sz="1600" dirty="0"/>
              <a:t>일이 아니게 되었다</a:t>
            </a:r>
            <a:r>
              <a:rPr lang="en-US" altLang="ko-KR" sz="1600" dirty="0"/>
              <a:t>. </a:t>
            </a:r>
            <a:r>
              <a:rPr lang="ko-KR" altLang="en-US" sz="1600" dirty="0"/>
              <a:t>어느새 </a:t>
            </a:r>
            <a:r>
              <a:rPr lang="ko-KR" altLang="en-US" sz="1600" dirty="0" smtClean="0"/>
              <a:t>인공지능은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너무도 </a:t>
            </a:r>
            <a:r>
              <a:rPr lang="ko-KR" altLang="en-US" sz="1600" dirty="0"/>
              <a:t>당연하게 우리 생활에 깊숙이 파고들고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이와 같이 인공지능 과 관련한 글로벌 </a:t>
            </a:r>
            <a:r>
              <a:rPr lang="ko-KR" altLang="en-US" sz="1600" dirty="0" smtClean="0"/>
              <a:t>시장이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확대됨에 </a:t>
            </a:r>
            <a:r>
              <a:rPr lang="ko-KR" altLang="en-US" sz="1600" dirty="0"/>
              <a:t>따라 각 국가 및 기업들은 인공지능 산업에 대해 집중적인 투자를 강화하고 있다</a:t>
            </a:r>
            <a:r>
              <a:rPr lang="en-US" altLang="ko-KR" sz="1600" dirty="0"/>
              <a:t>. </a:t>
            </a:r>
            <a:r>
              <a:rPr lang="ko-KR" altLang="en-US" sz="1600" dirty="0"/>
              <a:t>특히</a:t>
            </a:r>
            <a:r>
              <a:rPr lang="en-US" altLang="ko-KR" sz="1600" dirty="0"/>
              <a:t>, </a:t>
            </a:r>
            <a:r>
              <a:rPr lang="ko-KR" altLang="en-US" sz="1600" dirty="0"/>
              <a:t>구글</a:t>
            </a:r>
            <a:r>
              <a:rPr lang="en-US" altLang="ko-KR" sz="1600" dirty="0"/>
              <a:t>, IBM </a:t>
            </a:r>
            <a:r>
              <a:rPr lang="ko-KR" altLang="en-US" sz="1600" dirty="0"/>
              <a:t>등과 같은 글로벌 </a:t>
            </a:r>
            <a:r>
              <a:rPr lang="en-US" altLang="ko-KR" sz="1600" dirty="0"/>
              <a:t>IT </a:t>
            </a:r>
            <a:r>
              <a:rPr lang="ko-KR" altLang="en-US" sz="1600" dirty="0"/>
              <a:t>업체들은 장기간 </a:t>
            </a:r>
            <a:r>
              <a:rPr lang="ko-KR" altLang="en-US" sz="1600" dirty="0" smtClean="0"/>
              <a:t>확보한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빅데이터와 패턴 학습 </a:t>
            </a:r>
            <a:r>
              <a:rPr lang="ko-KR" altLang="en-US" sz="1600" dirty="0"/>
              <a:t>기술을 접목하여 생활</a:t>
            </a:r>
            <a:r>
              <a:rPr lang="en-US" altLang="ko-KR" sz="1600" dirty="0"/>
              <a:t>, </a:t>
            </a:r>
            <a:r>
              <a:rPr lang="ko-KR" altLang="en-US" sz="1600" dirty="0"/>
              <a:t>교육 및 게임 분야에서의 인공지능 기술의 상용화에 박차를 가하고 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7997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보안</a:t>
            </a:r>
            <a:endParaRPr lang="ko-KR" altLang="en-US" dirty="0"/>
          </a:p>
        </p:txBody>
      </p:sp>
      <p:pic>
        <p:nvPicPr>
          <p:cNvPr id="11" name="내용 개체 틀 4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225" y="1931437"/>
            <a:ext cx="4940728" cy="4357396"/>
          </a:xfrm>
        </p:spPr>
      </p:pic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429208" y="1931437"/>
            <a:ext cx="6412017" cy="4357396"/>
          </a:xfrm>
          <a:noFill/>
        </p:spPr>
        <p:txBody>
          <a:bodyPr>
            <a:noAutofit/>
          </a:bodyPr>
          <a:lstStyle/>
          <a:p>
            <a:pPr fontAlgn="base"/>
            <a:r>
              <a:rPr lang="ko-KR" altLang="en-US" sz="1600" dirty="0"/>
              <a:t>최근 사이버 공격은 신종 </a:t>
            </a:r>
            <a:r>
              <a:rPr lang="ko-KR" altLang="en-US" sz="1600" dirty="0" err="1" smtClean="0"/>
              <a:t>랜섬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웨어</a:t>
            </a:r>
            <a:r>
              <a:rPr lang="en-US" altLang="ko-KR" sz="1600" dirty="0"/>
              <a:t>, APT </a:t>
            </a:r>
            <a:r>
              <a:rPr lang="ko-KR" altLang="en-US" sz="1600" dirty="0"/>
              <a:t>공격 </a:t>
            </a:r>
            <a:r>
              <a:rPr lang="ko-KR" altLang="en-US" sz="1600" dirty="0" smtClean="0"/>
              <a:t>등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사이버테러로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불릴 만큼 공격 방법이 </a:t>
            </a:r>
            <a:r>
              <a:rPr lang="ko-KR" altLang="en-US" sz="1600" dirty="0"/>
              <a:t>고도화 </a:t>
            </a:r>
            <a:r>
              <a:rPr lang="ko-KR" altLang="en-US" sz="1600" dirty="0" smtClean="0"/>
              <a:t>되고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특히 </a:t>
            </a:r>
            <a:r>
              <a:rPr lang="ko-KR" altLang="en-US" sz="1600" dirty="0" smtClean="0"/>
              <a:t>인공지능을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접목한 </a:t>
            </a:r>
            <a:r>
              <a:rPr lang="ko-KR" altLang="en-US" sz="1600" dirty="0"/>
              <a:t>지능형 </a:t>
            </a:r>
            <a:r>
              <a:rPr lang="ko-KR" altLang="en-US" sz="1600" dirty="0" smtClean="0"/>
              <a:t>공격도 증가하면서 </a:t>
            </a:r>
            <a:r>
              <a:rPr lang="ko-KR" altLang="en-US" sz="1600" dirty="0"/>
              <a:t>피해 규모도 증가하고 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과거의 해킹 공격의 </a:t>
            </a:r>
            <a:r>
              <a:rPr lang="ko-KR" altLang="en-US" sz="1600" dirty="0"/>
              <a:t>경우 자신의 능력을 과시하기 </a:t>
            </a:r>
            <a:r>
              <a:rPr lang="ko-KR" altLang="en-US" sz="1600" dirty="0" smtClean="0"/>
              <a:t>위한 사이버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공격이 </a:t>
            </a:r>
            <a:r>
              <a:rPr lang="ko-KR" altLang="en-US" sz="1600" dirty="0"/>
              <a:t>많았으나 산업의 발전과 함께 이제는 돈을 </a:t>
            </a:r>
            <a:r>
              <a:rPr lang="ko-KR" altLang="en-US" sz="1600" dirty="0" smtClean="0"/>
              <a:t>노리고 기업과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개인을 </a:t>
            </a:r>
            <a:r>
              <a:rPr lang="ko-KR" altLang="en-US" sz="1600" dirty="0"/>
              <a:t>대상으로 한 </a:t>
            </a:r>
            <a:r>
              <a:rPr lang="ko-KR" altLang="en-US" sz="1600" dirty="0" smtClean="0"/>
              <a:t>악의적인 사이버공격이 주를 이루고 </a:t>
            </a:r>
            <a:r>
              <a:rPr lang="ko-KR" altLang="en-US" sz="1600" dirty="0"/>
              <a:t>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4</a:t>
            </a:r>
            <a:r>
              <a:rPr lang="ko-KR" altLang="en-US" sz="1600" dirty="0"/>
              <a:t>차 </a:t>
            </a:r>
            <a:r>
              <a:rPr lang="ko-KR" altLang="en-US" sz="1600" dirty="0" smtClean="0"/>
              <a:t>산업혁명시대</a:t>
            </a:r>
            <a:r>
              <a:rPr lang="en-US" altLang="ko-KR" sz="1600" dirty="0"/>
              <a:t>, 5G</a:t>
            </a:r>
            <a:r>
              <a:rPr lang="ko-KR" altLang="en-US" sz="1600" dirty="0"/>
              <a:t>시대의 개막과 산업 변화의 흐름을 </a:t>
            </a:r>
            <a:r>
              <a:rPr lang="ko-KR" altLang="en-US" sz="1600" dirty="0" smtClean="0"/>
              <a:t>고려할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때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다각화되고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빠르게 변화하는 보안 </a:t>
            </a:r>
            <a:r>
              <a:rPr lang="ko-KR" altLang="en-US" sz="1600" dirty="0" smtClean="0"/>
              <a:t>위협에 대처하기 </a:t>
            </a:r>
            <a:r>
              <a:rPr lang="ko-KR" altLang="en-US" sz="1600" dirty="0"/>
              <a:t>위해서는 </a:t>
            </a:r>
            <a:r>
              <a:rPr lang="ko-KR" altLang="en-US" sz="1600" dirty="0" err="1"/>
              <a:t>머신러닝과</a:t>
            </a:r>
            <a:r>
              <a:rPr lang="ko-KR" altLang="en-US" sz="1600" dirty="0"/>
              <a:t> 같은 인공지능을 </a:t>
            </a:r>
            <a:r>
              <a:rPr lang="ko-KR" altLang="en-US" sz="1600" dirty="0" smtClean="0"/>
              <a:t>이용한 방어가 </a:t>
            </a:r>
            <a:r>
              <a:rPr lang="ko-KR" altLang="en-US" sz="1600" dirty="0"/>
              <a:t>필수적이라고 볼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이를 위해 </a:t>
            </a:r>
            <a:r>
              <a:rPr lang="ko-KR" altLang="en-US" sz="1600" dirty="0" smtClean="0"/>
              <a:t>정보보안 관련 업체 중심으로 우측 표와 같이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구글의 </a:t>
            </a:r>
            <a:r>
              <a:rPr lang="ko-KR" altLang="en-US" sz="1600" dirty="0" err="1"/>
              <a:t>딥마인드</a:t>
            </a:r>
            <a:r>
              <a:rPr lang="en-US" altLang="ko-KR" sz="1600" dirty="0"/>
              <a:t>, IBM</a:t>
            </a:r>
            <a:r>
              <a:rPr lang="ko-KR" altLang="en-US" sz="1600" dirty="0"/>
              <a:t>의 왓슨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오픈소스 </a:t>
            </a:r>
            <a:r>
              <a:rPr lang="ko-KR" altLang="en-US" sz="1600" dirty="0"/>
              <a:t>인공지능 기술을 </a:t>
            </a:r>
            <a:r>
              <a:rPr lang="ko-KR" altLang="en-US" sz="1600" dirty="0" smtClean="0"/>
              <a:t>활용한 악성코드 </a:t>
            </a:r>
            <a:r>
              <a:rPr lang="ko-KR" altLang="en-US" sz="1600" dirty="0"/>
              <a:t>분석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위협 탐지 </a:t>
            </a:r>
            <a:r>
              <a:rPr lang="ko-KR" altLang="en-US" sz="1600" dirty="0"/>
              <a:t>및 예방</a:t>
            </a:r>
            <a:r>
              <a:rPr lang="en-US" altLang="ko-KR" sz="1600" dirty="0"/>
              <a:t>, </a:t>
            </a:r>
            <a:r>
              <a:rPr lang="ko-KR" altLang="en-US" sz="1600" dirty="0"/>
              <a:t>취약점 분석 등이 </a:t>
            </a:r>
            <a:r>
              <a:rPr lang="ko-KR" altLang="en-US" sz="1600" dirty="0" smtClean="0"/>
              <a:t>활발히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진행되고 </a:t>
            </a:r>
            <a:r>
              <a:rPr lang="ko-KR" altLang="en-US" sz="1600" dirty="0"/>
              <a:t>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국내외 보안 </a:t>
            </a:r>
            <a:r>
              <a:rPr lang="ko-KR" altLang="en-US" sz="1600" dirty="0" smtClean="0"/>
              <a:t>업체들은 인공지능 </a:t>
            </a:r>
            <a:r>
              <a:rPr lang="ko-KR" altLang="en-US" sz="1600" dirty="0"/>
              <a:t>보안 </a:t>
            </a:r>
            <a:r>
              <a:rPr lang="ko-KR" altLang="en-US" sz="1600" dirty="0" smtClean="0"/>
              <a:t>솔루션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개발을 </a:t>
            </a:r>
            <a:r>
              <a:rPr lang="ko-KR" altLang="en-US" sz="1600" dirty="0"/>
              <a:t>위해 많은 </a:t>
            </a:r>
            <a:r>
              <a:rPr lang="ko-KR" altLang="en-US" sz="1600" dirty="0" smtClean="0"/>
              <a:t>노력을 기울이고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3761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참고문헌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인공지능 기술 및 산업 분야별 적용 사례 </a:t>
            </a:r>
            <a:r>
              <a:rPr lang="en-US" altLang="ko-KR" dirty="0"/>
              <a:t>- </a:t>
            </a:r>
            <a:r>
              <a:rPr lang="en-US" altLang="ko-KR" dirty="0" smtClean="0"/>
              <a:t>ITFIND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5498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직사각형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디지털 숫자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solidFill>
                  <a:srgbClr val="FFFFFF"/>
                </a:solidFill>
              </a:rPr>
              <a:t>감사합니다</a:t>
            </a:r>
            <a:r>
              <a:rPr lang="en-US" altLang="ko-KR" dirty="0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cap="none" dirty="0" smtClean="0">
                <a:solidFill>
                  <a:schemeClr val="bg2"/>
                </a:solidFill>
              </a:rPr>
              <a:t>siahn0919</a:t>
            </a:r>
            <a:r>
              <a:rPr lang="en-US" altLang="ko-KR" cap="none" dirty="0" smtClean="0">
                <a:solidFill>
                  <a:schemeClr val="bg2"/>
                </a:solidFill>
              </a:rPr>
              <a:t>@gmail.com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기술 분할 디자인</Template>
  <TotalTime>0</TotalTime>
  <Words>73</Words>
  <Application>Microsoft Office PowerPoint</Application>
  <PresentationFormat>와이드스크린</PresentationFormat>
  <Paragraphs>29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Malgun Gothic</vt:lpstr>
      <vt:lpstr>Malgun Gothic</vt:lpstr>
      <vt:lpstr>Wingdings 2</vt:lpstr>
      <vt:lpstr>분할</vt:lpstr>
      <vt:lpstr>딥러닝을 이용한 산업응용현황</vt:lpstr>
      <vt:lpstr>분야별 산업응용현황</vt:lpstr>
      <vt:lpstr>국방</vt:lpstr>
      <vt:lpstr>의료 및 헬스케어</vt:lpstr>
      <vt:lpstr>생활, 교육 및 게임</vt:lpstr>
      <vt:lpstr>보안</vt:lpstr>
      <vt:lpstr>참고문헌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2022-03-21T06:12:51Z</dcterms:created>
  <dcterms:modified xsi:type="dcterms:W3CDTF">2022-03-21T07:46:23Z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