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49" r:id="rId6"/>
    <p:sldId id="331" r:id="rId7"/>
    <p:sldId id="357" r:id="rId8"/>
    <p:sldId id="352" r:id="rId9"/>
    <p:sldId id="354" r:id="rId10"/>
    <p:sldId id="355" r:id="rId11"/>
    <p:sldId id="359" r:id="rId12"/>
    <p:sldId id="358" r:id="rId13"/>
    <p:sldId id="268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5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3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157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4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1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5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8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2023.  5.  24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2022254004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안성인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주제발표 </a:t>
              </a:r>
              <a:r>
                <a:rPr lang="en-US" altLang="ko-KR" sz="44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</a:t>
              </a:r>
              <a:r>
                <a:rPr lang="ko-KR" altLang="en-US" sz="44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평가지표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980728"/>
            <a:ext cx="8784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 </a:t>
            </a:r>
            <a:r>
              <a:rPr lang="ko-KR" altLang="en-US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모델 평가란</a:t>
            </a:r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  <a:p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</a:t>
            </a:r>
            <a:r>
              <a:rPr lang="ko-KR" altLang="en-US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예측 모델 성능 평가</a:t>
            </a:r>
            <a:endParaRPr lang="en-US" altLang="ko-KR" sz="24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1) MSE(Mean Squared Error: </a:t>
            </a:r>
            <a:r>
              <a:rPr lang="ko-KR" altLang="en-US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평균 제곱 오차</a:t>
            </a:r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2) RMSE(Root Mean </a:t>
            </a:r>
            <a:r>
              <a:rPr lang="en-US" altLang="ko-KR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Squared Error: </a:t>
            </a:r>
            <a:r>
              <a:rPr lang="ko-KR" altLang="en-US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평균 </a:t>
            </a:r>
            <a:r>
              <a:rPr lang="ko-KR" altLang="en-US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제곱</a:t>
            </a:r>
            <a:r>
              <a:rPr lang="ko-KR" altLang="en-US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근</a:t>
            </a:r>
            <a:r>
              <a:rPr lang="ko-KR" altLang="en-US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오차</a:t>
            </a:r>
            <a:r>
              <a:rPr lang="en-US" altLang="ko-KR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3) MAE(Mean Absolute Error: </a:t>
            </a:r>
            <a:r>
              <a:rPr lang="ko-KR" altLang="en-US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평균 절대 오차</a:t>
            </a:r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4) MAPE(Mean Absolute Percentage Error</a:t>
            </a:r>
            <a:b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      : </a:t>
            </a:r>
            <a:r>
              <a:rPr lang="ko-KR" altLang="en-US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평균 </a:t>
            </a:r>
            <a:r>
              <a:rPr lang="ko-KR" altLang="en-US" sz="24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절대비율</a:t>
            </a:r>
            <a:r>
              <a:rPr lang="ko-KR" altLang="en-US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오차</a:t>
            </a:r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3. </a:t>
            </a:r>
            <a:r>
              <a:rPr lang="ko-KR" altLang="en-US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분류 모델 성능 평가</a:t>
            </a:r>
            <a:endParaRPr lang="en-US" altLang="ko-KR" sz="24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1) </a:t>
            </a:r>
            <a:r>
              <a:rPr lang="ko-KR" altLang="en-US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혼동 행렬</a:t>
            </a:r>
            <a:r>
              <a:rPr lang="en-US" altLang="ko-KR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(Confusion Matrix</a:t>
            </a:r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2)</a:t>
            </a:r>
            <a:r>
              <a:rPr lang="ko-KR" altLang="en-US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 정확도</a:t>
            </a:r>
            <a:r>
              <a:rPr lang="en-US" altLang="ko-KR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en-US" altLang="ko-KR" sz="24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Accuarcy</a:t>
            </a:r>
            <a:r>
              <a:rPr lang="en-US" altLang="ko-KR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endParaRPr lang="en-US" altLang="ko-KR" sz="24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3) </a:t>
            </a:r>
            <a:r>
              <a:rPr lang="ko-KR" altLang="en-US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정밀도</a:t>
            </a:r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(Precision)</a:t>
            </a:r>
          </a:p>
          <a:p>
            <a:r>
              <a:rPr lang="en-US" altLang="ko-KR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4) </a:t>
            </a:r>
            <a:r>
              <a:rPr lang="ko-KR" altLang="en-US" sz="24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재현율</a:t>
            </a:r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(Recall)</a:t>
            </a:r>
          </a:p>
          <a:p>
            <a:r>
              <a:rPr lang="en-US" altLang="ko-KR" sz="24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5) F1-score</a:t>
            </a:r>
            <a:endParaRPr lang="ko-KR" altLang="en-US" sz="24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4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평가란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514342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모델 성능 평가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실제값과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모델에 의해 예측된 값을 비교하여 두 값의 차이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오차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를 구하는 것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모델 평가를 하는 목적은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과적합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(Overfitting)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을 방지하고 최적의 모델을 찾기 위해 실시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결과변수가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있어야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잘한건지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아닌지 확인할 수 있기 때문에 지도학습에서만 사용 가능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Training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과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Validation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값이 거의 일치해야 좋은 모델이다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만약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Training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데이터로는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성능이 좋게 나왔는데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Validation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데이터를 사용했을 때 성능이 확연히 떨어진다면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모델이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과적합된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상태인 것이다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5214"/>
              </p:ext>
            </p:extLst>
          </p:nvPr>
        </p:nvGraphicFramePr>
        <p:xfrm>
          <a:off x="191780" y="3645024"/>
          <a:ext cx="87007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407365639"/>
                    </a:ext>
                  </a:extLst>
                </a:gridCol>
                <a:gridCol w="2252860">
                  <a:extLst>
                    <a:ext uri="{9D8B030D-6E8A-4147-A177-3AD203B41FA5}">
                      <a16:colId xmlns:a16="http://schemas.microsoft.com/office/drawing/2014/main" val="625320901"/>
                    </a:ext>
                  </a:extLst>
                </a:gridCol>
                <a:gridCol w="2019805">
                  <a:extLst>
                    <a:ext uri="{9D8B030D-6E8A-4147-A177-3AD203B41FA5}">
                      <a16:colId xmlns:a16="http://schemas.microsoft.com/office/drawing/2014/main" val="2537296953"/>
                    </a:ext>
                  </a:extLst>
                </a:gridCol>
                <a:gridCol w="2641284">
                  <a:extLst>
                    <a:ext uri="{9D8B030D-6E8A-4147-A177-3AD203B41FA5}">
                      <a16:colId xmlns:a16="http://schemas.microsoft.com/office/drawing/2014/main" val="2264017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모델링의 목적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변수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관련 모델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0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예측 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baseline="0" dirty="0" smtClean="0"/>
                        <a:t> 회귀</a:t>
                      </a:r>
                      <a:r>
                        <a:rPr lang="en-US" altLang="ko-KR" baseline="0" dirty="0" smtClean="0"/>
                        <a:t/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(Prediction)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연속형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선형 회귀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MSE,</a:t>
                      </a:r>
                      <a:r>
                        <a:rPr lang="en-US" altLang="ko-KR" baseline="0" dirty="0" smtClean="0"/>
                        <a:t> RMSE, MAE, MAPE </a:t>
                      </a:r>
                      <a:r>
                        <a:rPr lang="ko-KR" altLang="en-US" baseline="0" dirty="0" smtClean="0"/>
                        <a:t>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47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(Classification)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범주형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err="1" smtClean="0"/>
                        <a:t>로지스틱</a:t>
                      </a:r>
                      <a:r>
                        <a:rPr lang="ko-KR" altLang="en-US" dirty="0" smtClean="0"/>
                        <a:t> 회귀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의사결정트리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err="1" smtClean="0"/>
                        <a:t>서포트벡터머신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정확도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정밀도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재현율</a:t>
                      </a:r>
                      <a:r>
                        <a:rPr lang="en-US" altLang="ko-KR" baseline="0" dirty="0" smtClean="0"/>
                        <a:t>, F1-score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10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예측 모델 성능 평가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39641"/>
            <a:ext cx="8706254" cy="97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회귀 모델의 평가 지표로는 </a:t>
            </a:r>
            <a:r>
              <a:rPr lang="en-US" altLang="ko-KR" sz="2000" b="1" dirty="0" smtClean="0">
                <a:latin typeface="+mn-ea"/>
              </a:rPr>
              <a:t>MSE, RMSE, MAE, MAPE </a:t>
            </a:r>
            <a:r>
              <a:rPr lang="ko-KR" altLang="en-US" sz="2000" b="1" dirty="0" smtClean="0">
                <a:latin typeface="+mn-ea"/>
              </a:rPr>
              <a:t>등이 있으며</a:t>
            </a:r>
            <a:r>
              <a:rPr lang="en-US" altLang="ko-KR" sz="2000" b="1" dirty="0" smtClean="0">
                <a:latin typeface="+mn-ea"/>
              </a:rPr>
              <a:t>,</a:t>
            </a:r>
            <a:br>
              <a:rPr lang="en-US" altLang="ko-KR" sz="2000" b="1" dirty="0" smtClean="0">
                <a:latin typeface="+mn-ea"/>
              </a:rPr>
            </a:br>
            <a:r>
              <a:rPr lang="ko-KR" altLang="en-US" sz="2000" b="1" dirty="0" smtClean="0">
                <a:latin typeface="+mn-ea"/>
              </a:rPr>
              <a:t>이러한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값들은 오차</a:t>
            </a:r>
            <a:r>
              <a:rPr lang="en-US" altLang="ko-KR" sz="2000" b="1" dirty="0" smtClean="0">
                <a:latin typeface="+mn-ea"/>
              </a:rPr>
              <a:t>(Error)</a:t>
            </a:r>
            <a:r>
              <a:rPr lang="ko-KR" altLang="en-US" sz="2000" b="1" dirty="0" smtClean="0">
                <a:latin typeface="+mn-ea"/>
              </a:rPr>
              <a:t>이기 때문에 그 값이 작을수록 모델의 성능이</a:t>
            </a:r>
            <a:r>
              <a:rPr lang="en-US" altLang="ko-KR" sz="2000" b="1" dirty="0" smtClean="0">
                <a:latin typeface="+mn-ea"/>
              </a:rPr>
              <a:t/>
            </a:r>
            <a:br>
              <a:rPr lang="en-US" altLang="ko-KR" sz="2000" b="1" dirty="0" smtClean="0">
                <a:latin typeface="+mn-ea"/>
              </a:rPr>
            </a:br>
            <a:r>
              <a:rPr lang="ko-KR" altLang="en-US" sz="2000" b="1" dirty="0" smtClean="0">
                <a:latin typeface="+mn-ea"/>
              </a:rPr>
              <a:t>좋다는 것을 의미한다</a:t>
            </a:r>
            <a:r>
              <a:rPr lang="en-US" altLang="ko-KR" sz="2000" b="1" dirty="0" smtClean="0">
                <a:latin typeface="+mn-ea"/>
              </a:rPr>
              <a:t>.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1952750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- MSE(Mean Squared Error: </a:t>
            </a:r>
            <a:r>
              <a:rPr lang="ko-KR" altLang="en-US" sz="2000" b="1" dirty="0" smtClean="0">
                <a:latin typeface="+mn-ea"/>
              </a:rPr>
              <a:t>평균 제곱 오차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실제값과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예측값의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차이를 제곱해 평균을 낸 것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51390" y="2548318"/>
                <a:ext cx="5024866" cy="1384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90" y="2548318"/>
                <a:ext cx="5024866" cy="1384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3933056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- RMSE(Root Mean Squared Error: </a:t>
            </a:r>
            <a:r>
              <a:rPr lang="ko-KR" altLang="en-US" sz="2000" b="1" dirty="0" smtClean="0">
                <a:latin typeface="+mn-ea"/>
              </a:rPr>
              <a:t>평균 제곱근 오차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MSE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값은 오류의 제곱을 구하므로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실제 오류의 평균보다 값이 더 커지는 특성이 있으므로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</a:t>
            </a:r>
            <a:br>
              <a:rPr lang="en-US" altLang="ko-KR" sz="16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 MSE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에 루트를 씌운 것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1390" y="4797152"/>
                <a:ext cx="5024866" cy="1915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3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90" y="4797152"/>
                <a:ext cx="5024866" cy="1915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9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예측 모델 성능 평가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- MAE(Mean Absolute Error: </a:t>
            </a:r>
            <a:r>
              <a:rPr lang="ko-KR" altLang="en-US" sz="2000" b="1" dirty="0" smtClean="0">
                <a:latin typeface="+mn-ea"/>
              </a:rPr>
              <a:t>평균 절대 오차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실제값과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예측값의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차이를 절대값으로 변환해 평균을 낸 것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1390" y="1612214"/>
                <a:ext cx="5024866" cy="1384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90" y="1612214"/>
                <a:ext cx="5024866" cy="1384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3304316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- MAPE(Mean Absolute Percentage Error: </a:t>
            </a:r>
            <a:r>
              <a:rPr lang="ko-KR" altLang="en-US" sz="2000" b="1" dirty="0" smtClean="0">
                <a:latin typeface="+mn-ea"/>
              </a:rPr>
              <a:t>평균 </a:t>
            </a:r>
            <a:r>
              <a:rPr lang="ko-KR" altLang="en-US" sz="2000" b="1" dirty="0" err="1" smtClean="0">
                <a:latin typeface="+mn-ea"/>
              </a:rPr>
              <a:t>절대비율</a:t>
            </a:r>
            <a:r>
              <a:rPr lang="ko-KR" altLang="en-US" sz="2000" b="1" dirty="0" smtClean="0">
                <a:latin typeface="+mn-ea"/>
              </a:rPr>
              <a:t> 오차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MSE, RMSE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의 단점을 보완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63688" y="4149080"/>
                <a:ext cx="5616624" cy="1384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149080"/>
                <a:ext cx="5616624" cy="1384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1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49227"/>
            <a:ext cx="71818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 모델 성능 평가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분류 모델의 성능 평가를 위해 다음과 같</a:t>
            </a:r>
            <a:r>
              <a:rPr lang="ko-KR" altLang="en-US" sz="2000" b="1" dirty="0">
                <a:latin typeface="+mn-ea"/>
              </a:rPr>
              <a:t>이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case</a:t>
            </a:r>
            <a:r>
              <a:rPr lang="ko-KR" altLang="en-US" sz="2000" b="1" dirty="0" smtClean="0">
                <a:latin typeface="+mn-ea"/>
              </a:rPr>
              <a:t>를 나눌 수 있다</a:t>
            </a:r>
            <a:r>
              <a:rPr lang="en-US" altLang="ko-KR" sz="2000" b="1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True Positive (TP) :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실제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인 정답을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라고 예측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정답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False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Positive (FP) :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실제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인 정답을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라고 예측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오답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False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Negative (FN) :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실제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인 정답을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라고 예측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오답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True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Negative (TN) :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실제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인 정답을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라고 예측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정답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 모델 성능 평가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혼동 행렬</a:t>
            </a:r>
            <a:r>
              <a:rPr lang="en-US" altLang="ko-KR" sz="2000" b="1" dirty="0" smtClean="0">
                <a:latin typeface="+mn-ea"/>
              </a:rPr>
              <a:t>(Confusion Matrix)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혼동 행렬은 분류의 예측 범주와 실제 데이터의 분류 범주를 교차 표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(Cross Table)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형태로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정리한 행렬이다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뿐만 아니라 이진 분류의 예측 오류가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얼마인지와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더불어 어떠한 유형의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예측 오류가 발생하고 있는지를 함께 나타낸다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473709"/>
              </p:ext>
            </p:extLst>
          </p:nvPr>
        </p:nvGraphicFramePr>
        <p:xfrm>
          <a:off x="41694" y="1916832"/>
          <a:ext cx="9078705" cy="2494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676">
                  <a:extLst>
                    <a:ext uri="{9D8B030D-6E8A-4147-A177-3AD203B41FA5}">
                      <a16:colId xmlns:a16="http://schemas.microsoft.com/office/drawing/2014/main" val="2784671627"/>
                    </a:ext>
                  </a:extLst>
                </a:gridCol>
                <a:gridCol w="2548662">
                  <a:extLst>
                    <a:ext uri="{9D8B030D-6E8A-4147-A177-3AD203B41FA5}">
                      <a16:colId xmlns:a16="http://schemas.microsoft.com/office/drawing/2014/main" val="170076972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263955476"/>
                    </a:ext>
                  </a:extLst>
                </a:gridCol>
                <a:gridCol w="2244143">
                  <a:extLst>
                    <a:ext uri="{9D8B030D-6E8A-4147-A177-3AD203B41FA5}">
                      <a16:colId xmlns:a16="http://schemas.microsoft.com/office/drawing/2014/main" val="4189323922"/>
                    </a:ext>
                  </a:extLst>
                </a:gridCol>
              </a:tblGrid>
              <a:tr h="623743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예측 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110967"/>
                  </a:ext>
                </a:extLst>
              </a:tr>
              <a:tr h="62374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Positive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Predicted Negative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48394"/>
                  </a:ext>
                </a:extLst>
              </a:tr>
              <a:tr h="6237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실제 값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Actual Positive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True Positive(TP)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False Negative(FN)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331337"/>
                  </a:ext>
                </a:extLst>
              </a:tr>
              <a:tr h="6237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Actual Negative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False Positive(FP)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True Negative(TN)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9223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4725144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정확도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Accuarcy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정확도는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전체 데이터 중에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정확하게 예측한 데이터의 수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’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라고 할 수 있다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  <a:br>
              <a:rPr lang="en-US" altLang="ko-KR" sz="16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하지만 정확도를 분류 모델의 평가 지표로 사용할 때는 주의해야 하는데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</a:t>
            </a:r>
            <a:br>
              <a:rPr lang="en-US" altLang="ko-KR" sz="16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특히 불균형한 데이터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(imbalanced data)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의 경우에 정확도는 적합한 평가지표가 아니다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87824" y="6110285"/>
                <a:ext cx="315644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정확도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6110285"/>
                <a:ext cx="3156442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4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 모델 성능 평가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1988840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err="1" smtClean="0">
                <a:latin typeface="+mn-ea"/>
              </a:rPr>
              <a:t>재현율</a:t>
            </a:r>
            <a:r>
              <a:rPr lang="en-US" altLang="ko-KR" sz="2000" b="1" dirty="0" smtClean="0">
                <a:latin typeface="+mn-ea"/>
              </a:rPr>
              <a:t>(Recall) = </a:t>
            </a:r>
            <a:r>
              <a:rPr lang="ko-KR" altLang="en-US" sz="2000" b="1" dirty="0" smtClean="0">
                <a:latin typeface="+mn-ea"/>
              </a:rPr>
              <a:t>민감도</a:t>
            </a:r>
            <a:r>
              <a:rPr lang="en-US" altLang="ko-KR" sz="2000" b="1" dirty="0" smtClean="0">
                <a:latin typeface="+mn-ea"/>
              </a:rPr>
              <a:t>(Sensitivity)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재현율은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진짜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Positive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인 것들 중에서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올바르게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Positive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로 판단한 비율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＇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이다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 Positive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결과를 정확히 예측하는 능력으로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모델의 완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전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성을 평가하는 지표로 사용된다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87824" y="2924944"/>
                <a:ext cx="2003817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재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현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율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924944"/>
                <a:ext cx="2003817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07504" y="836712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정</a:t>
            </a:r>
            <a:r>
              <a:rPr lang="ko-KR" altLang="en-US" sz="2000" b="1" dirty="0">
                <a:latin typeface="+mn-ea"/>
              </a:rPr>
              <a:t>밀</a:t>
            </a:r>
            <a:r>
              <a:rPr lang="ko-KR" altLang="en-US" sz="2000" b="1" dirty="0" smtClean="0">
                <a:latin typeface="+mn-ea"/>
              </a:rPr>
              <a:t>도</a:t>
            </a:r>
            <a:r>
              <a:rPr lang="en-US" altLang="ko-KR" sz="2000" b="1" dirty="0" smtClean="0">
                <a:latin typeface="+mn-ea"/>
              </a:rPr>
              <a:t>(Precision)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정밀도는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‘Positive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로 판단한 것 중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진짜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Positive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의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비율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’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이다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53871" y="1484784"/>
                <a:ext cx="197816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정밀도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871" y="1484784"/>
                <a:ext cx="1978169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79512" y="3501008"/>
            <a:ext cx="8706254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정밀도와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재현율은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Positive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데이터 세트의 예측 성능에 좀 더 초점을 맞춘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평가지표이며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이진 분류 모델의 업무 특성에 따라 특정 평가지표가 더 중요한 지표로 간주될 수 있다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예를 들어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재현율은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실제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Positive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인 데이터 예측을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Negative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로 잘못 판단하게 되면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업무 상 큰 영향이 발생하는 경우 더 중요한 지표로 간주되고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정밀도는 실제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Negative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인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데이터를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Positive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로 잘못 판단하게 되었을 때 큰 문제가 발생되는 경우 더 중요한 지표로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간주된다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재현율과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정밀도 모두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TP(True Positive)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를 높이는데 초점을 맞추지만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재현율은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FN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을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정밀도는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FP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를 낮추는데 초점을 맞춘다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이와 같은 특성때문에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재현율과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정밀도는 서로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보완적인 지표로 분류 성능을 평가하는데 사용되는데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이때 어느 한쪽을 강제로 높이면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다른 하나의 수치는 떨어지기 쉬워진다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이를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정밀도와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재현율은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Trade-off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관계에 있다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’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라고 한다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61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 모델 성능 평가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07504" y="1052736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- F1-Score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F1 Score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는 정밀도와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재현율을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결합하여 만든 지표이다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정밀도와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재현율이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어느 한쪽으로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치우치지 않는 수치를 나타낼 때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F1 Score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는 높은 값을 가지게 된다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55776" y="2204864"/>
                <a:ext cx="3733714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204864"/>
                <a:ext cx="3733714" cy="5305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07504" y="3063840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정확도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정밀도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</a:rPr>
              <a:t>재현율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F1-Scores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는 모두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0~1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사이의 값을 가지며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, 1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에 가까워질수록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성능이 좋다는 것을 의미한다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81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466D2A-EEC2-4088-8D7C-051937FAB0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df922d41-91bf-45f8-8b2c-e1591bc010d5"/>
    <ds:schemaRef ds:uri="ad4f9fb4-0e06-43e2-8892-d19b32436cc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9685</TotalTime>
  <Words>683</Words>
  <Application>Microsoft Office PowerPoint</Application>
  <PresentationFormat>화면 슬라이드 쇼(4:3)</PresentationFormat>
  <Paragraphs>114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HY견고딕</vt:lpstr>
      <vt:lpstr>HY궁서B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394</cp:revision>
  <cp:lastPrinted>2019-09-16T00:28:29Z</cp:lastPrinted>
  <dcterms:created xsi:type="dcterms:W3CDTF">2017-03-29T07:13:25Z</dcterms:created>
  <dcterms:modified xsi:type="dcterms:W3CDTF">2023-05-24T10:09:47Z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