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1" r:id="rId6"/>
    <p:sldId id="348" r:id="rId7"/>
    <p:sldId id="343" r:id="rId8"/>
    <p:sldId id="328" r:id="rId9"/>
    <p:sldId id="335" r:id="rId10"/>
    <p:sldId id="351" r:id="rId11"/>
    <p:sldId id="350" r:id="rId12"/>
    <p:sldId id="336" r:id="rId13"/>
    <p:sldId id="352" r:id="rId14"/>
    <p:sldId id="349" r:id="rId15"/>
    <p:sldId id="353" r:id="rId16"/>
    <p:sldId id="347" r:id="rId17"/>
    <p:sldId id="268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8FACB6"/>
    <a:srgbClr val="95918D"/>
    <a:srgbClr val="2B2B2B"/>
    <a:srgbClr val="C5C4BF"/>
    <a:srgbClr val="BB996C"/>
    <a:srgbClr val="0000FF"/>
    <a:srgbClr val="A5D6E3"/>
    <a:srgbClr val="76C0D4"/>
    <a:srgbClr val="8B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>
        <p:scale>
          <a:sx n="100" d="100"/>
          <a:sy n="100" d="100"/>
        </p:scale>
        <p:origin x="1176" y="3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57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3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0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[6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안성인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한병엽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검증 </a:t>
            </a:r>
            <a:r>
              <a:rPr lang="ko-KR" altLang="en-US" sz="2000" b="1" dirty="0" smtClean="0">
                <a:latin typeface="+mn-ea"/>
              </a:rPr>
              <a:t>결과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마스크 검출 모델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243030"/>
            <a:ext cx="4572000" cy="3429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7" y="3247609"/>
            <a:ext cx="4704020" cy="34244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5" y="1305744"/>
            <a:ext cx="8712252" cy="19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안전모 검출 모델 테스트 </a:t>
            </a:r>
            <a:r>
              <a:rPr lang="ko-KR" altLang="en-US" sz="2000" b="1" dirty="0">
                <a:latin typeface="+mn-ea"/>
              </a:rPr>
              <a:t>결과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정확도 및 속도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오분류</a:t>
            </a:r>
            <a:r>
              <a:rPr lang="ko-KR" altLang="en-US" sz="2000" b="1" dirty="0">
                <a:latin typeface="+mn-ea"/>
              </a:rPr>
              <a:t> 사례 및 </a:t>
            </a:r>
            <a:r>
              <a:rPr lang="ko-KR" altLang="en-US" sz="2000" b="1" dirty="0" smtClean="0">
                <a:latin typeface="+mn-ea"/>
              </a:rPr>
              <a:t>개선점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67913"/>
            <a:ext cx="8223107" cy="12327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8" y="2737743"/>
            <a:ext cx="3285299" cy="4752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5" y="3986495"/>
            <a:ext cx="4306435" cy="2725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2" y="3973345"/>
            <a:ext cx="4180513" cy="27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마스크 검출 모델 테스트 </a:t>
            </a:r>
            <a:r>
              <a:rPr lang="ko-KR" altLang="en-US" sz="2000" b="1" dirty="0">
                <a:latin typeface="+mn-ea"/>
              </a:rPr>
              <a:t>결과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정확도 및 속도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오분류</a:t>
            </a:r>
            <a:r>
              <a:rPr lang="ko-KR" altLang="en-US" sz="2000" b="1" dirty="0">
                <a:latin typeface="+mn-ea"/>
              </a:rPr>
              <a:t> 사례 및 </a:t>
            </a:r>
            <a:r>
              <a:rPr lang="ko-KR" altLang="en-US" sz="2000" b="1" dirty="0" smtClean="0">
                <a:latin typeface="+mn-ea"/>
              </a:rPr>
              <a:t>개선점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967681"/>
            <a:ext cx="4674972" cy="26296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0" y="3968447"/>
            <a:ext cx="3806196" cy="26289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0" y="1377536"/>
            <a:ext cx="7751247" cy="11873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0" y="2713702"/>
            <a:ext cx="3022024" cy="4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9267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ea typeface="맑은 고딕"/>
              </a:rPr>
              <a:t> - </a:t>
            </a:r>
            <a:r>
              <a:rPr lang="ko-KR" altLang="en-US" sz="1600" dirty="0" err="1">
                <a:ea typeface="맑은 고딕"/>
              </a:rPr>
              <a:t>데이터셋의</a:t>
            </a:r>
            <a:r>
              <a:rPr lang="ko-KR" altLang="en-US" sz="1600" dirty="0">
                <a:ea typeface="맑은 고딕"/>
              </a:rPr>
              <a:t> 중요성과 </a:t>
            </a:r>
            <a:r>
              <a:rPr lang="ko-KR" altLang="en-US" sz="1600" dirty="0" err="1">
                <a:ea typeface="맑은 고딕"/>
              </a:rPr>
              <a:t>라벨링의</a:t>
            </a:r>
            <a:r>
              <a:rPr lang="ko-KR" altLang="en-US" sz="1600" dirty="0">
                <a:ea typeface="맑은 고딕"/>
              </a:rPr>
              <a:t> 정교함이 정확도를 나타낸다고 생각함</a:t>
            </a:r>
            <a:r>
              <a:rPr lang="en-US" altLang="ko-KR" sz="1600" dirty="0" smtClean="0"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- </a:t>
            </a:r>
            <a:r>
              <a:rPr lang="ko-KR" altLang="en-US" sz="1600" dirty="0" smtClean="0">
                <a:latin typeface="맑은 고딕"/>
                <a:ea typeface="맑은 고딕"/>
              </a:rPr>
              <a:t>안전모 검출 모델과 마스크 검출 모델 두가지로 작업한 상황</a:t>
            </a: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  </a:t>
            </a:r>
            <a:r>
              <a:rPr lang="ko-KR" altLang="en-US" sz="1600" dirty="0" smtClean="0">
                <a:latin typeface="맑은 고딕"/>
                <a:ea typeface="맑은 고딕"/>
              </a:rPr>
              <a:t>→ 차후 두 모델을 통합하여 한번에 검출할 수 있도록 개선</a:t>
            </a:r>
            <a:endParaRPr lang="en-US" altLang="ko-KR" sz="1600" dirty="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700808"/>
            <a:ext cx="874914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서로 다른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그리고 먼 곳에 있는 관계로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카카오톡을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통한 소통을 통해 프로젝트 진행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540C5F69-C152-A441-5BE8-0C4BF453F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94836"/>
              </p:ext>
            </p:extLst>
          </p:nvPr>
        </p:nvGraphicFramePr>
        <p:xfrm>
          <a:off x="1095534" y="3280811"/>
          <a:ext cx="7004858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안성인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수집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처리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 </a:t>
                      </a:r>
                      <a:r>
                        <a:rPr lang="ko-KR" altLang="en-US" sz="1400" dirty="0" smtClean="0"/>
                        <a:t>학습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평가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발표자료 작성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한병엽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수집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처리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 학습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평가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우수성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차별성 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 smtClean="0">
                <a:latin typeface="+mn-ea"/>
              </a:rPr>
              <a:t>7,035</a:t>
            </a:r>
            <a:r>
              <a:rPr lang="ko-KR" altLang="en-US" sz="1600" dirty="0" smtClean="0">
                <a:latin typeface="+mn-ea"/>
              </a:rPr>
              <a:t>개의 이미지로 만든 안전모 </a:t>
            </a:r>
            <a:r>
              <a:rPr lang="ko-KR" altLang="en-US" sz="1600" dirty="0" smtClean="0">
                <a:latin typeface="+mn-ea"/>
              </a:rPr>
              <a:t>검출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데이터셋</a:t>
            </a:r>
            <a:r>
              <a:rPr lang="ko-KR" altLang="en-US" sz="1600" dirty="0" smtClean="0">
                <a:latin typeface="+mn-ea"/>
              </a:rPr>
              <a:t> 이용 </a:t>
            </a:r>
            <a:r>
              <a:rPr lang="ko-KR" altLang="en-US" sz="1600" dirty="0" smtClean="0">
                <a:latin typeface="+mn-ea"/>
              </a:rPr>
              <a:t>→ </a:t>
            </a:r>
            <a:r>
              <a:rPr lang="en-US" altLang="ko-KR" sz="1600" dirty="0" smtClean="0">
                <a:latin typeface="+mn-ea"/>
              </a:rPr>
              <a:t>[“Head”, “Helmet”]</a:t>
            </a:r>
            <a:r>
              <a:rPr lang="ko-KR" altLang="en-US" sz="1600" dirty="0" smtClean="0">
                <a:latin typeface="+mn-ea"/>
              </a:rPr>
              <a:t>으로 라벨 변환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- 2,290</a:t>
            </a:r>
            <a:r>
              <a:rPr lang="ko-KR" altLang="en-US" sz="1600" dirty="0" smtClean="0">
                <a:latin typeface="+mn-ea"/>
              </a:rPr>
              <a:t>개의 이미지로 만든 마스크 검출 </a:t>
            </a:r>
            <a:r>
              <a:rPr lang="ko-KR" altLang="en-US" sz="1600" dirty="0" err="1" smtClean="0">
                <a:latin typeface="+mn-ea"/>
              </a:rPr>
              <a:t>데이터셋</a:t>
            </a:r>
            <a:r>
              <a:rPr lang="ko-KR" altLang="en-US" sz="1600" dirty="0" smtClean="0">
                <a:latin typeface="+mn-ea"/>
              </a:rPr>
              <a:t> 이용 → </a:t>
            </a:r>
            <a:r>
              <a:rPr lang="en-US" altLang="ko-KR" sz="1600" dirty="0" smtClean="0">
                <a:latin typeface="+mn-ea"/>
              </a:rPr>
              <a:t>[“Face”, “Mask”]</a:t>
            </a:r>
            <a:r>
              <a:rPr lang="ko-KR" altLang="en-US" sz="1600" dirty="0" smtClean="0">
                <a:latin typeface="+mn-ea"/>
              </a:rPr>
              <a:t>로 라벨 변환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 err="1" smtClean="0">
                <a:latin typeface="+mn-ea"/>
              </a:rPr>
              <a:t>roboflow</a:t>
            </a:r>
            <a:r>
              <a:rPr lang="ko-KR" altLang="en-US" sz="1600" dirty="0" smtClean="0">
                <a:latin typeface="+mn-ea"/>
              </a:rPr>
              <a:t>를 이용해 데이터 </a:t>
            </a:r>
            <a:r>
              <a:rPr lang="ko-KR" altLang="en-US" sz="1600" dirty="0" smtClean="0">
                <a:latin typeface="+mn-ea"/>
              </a:rPr>
              <a:t>증량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2413932" y="2349137"/>
            <a:ext cx="30578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2354177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1836B3-6A71-14DA-4DC2-F808B9D68688}"/>
              </a:ext>
            </a:extLst>
          </p:cNvPr>
          <p:cNvSpPr/>
          <p:nvPr/>
        </p:nvSpPr>
        <p:spPr>
          <a:xfrm>
            <a:off x="299927" y="2354176"/>
            <a:ext cx="2114005" cy="649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2348880"/>
            <a:ext cx="1530493" cy="652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2384769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2403987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2423655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008503-4C81-5EB7-8F8E-13157CFF289B}"/>
              </a:ext>
            </a:extLst>
          </p:cNvPr>
          <p:cNvSpPr txBox="1"/>
          <p:nvPr/>
        </p:nvSpPr>
        <p:spPr>
          <a:xfrm>
            <a:off x="980310" y="31395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데이터수집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C3162-33B4-25C8-C0E7-D5DFD7FB43E4}"/>
              </a:ext>
            </a:extLst>
          </p:cNvPr>
          <p:cNvSpPr txBox="1"/>
          <p:nvPr/>
        </p:nvSpPr>
        <p:spPr>
          <a:xfrm>
            <a:off x="2516160" y="31409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주석변환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28894-CD15-021C-8F1F-DA9E9E15AFDF}"/>
              </a:ext>
            </a:extLst>
          </p:cNvPr>
          <p:cNvSpPr txBox="1"/>
          <p:nvPr/>
        </p:nvSpPr>
        <p:spPr>
          <a:xfrm>
            <a:off x="3480949" y="31409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레이블링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76C8-933D-B203-7ACF-95D2C74F91F6}"/>
              </a:ext>
            </a:extLst>
          </p:cNvPr>
          <p:cNvSpPr txBox="1"/>
          <p:nvPr/>
        </p:nvSpPr>
        <p:spPr>
          <a:xfrm>
            <a:off x="4436082" y="3140968"/>
            <a:ext cx="861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증량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A211B-C8FA-9D22-B46B-97848231BBFD}"/>
              </a:ext>
            </a:extLst>
          </p:cNvPr>
          <p:cNvSpPr txBox="1"/>
          <p:nvPr/>
        </p:nvSpPr>
        <p:spPr>
          <a:xfrm>
            <a:off x="5548309" y="31409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모델복잡도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137B04A-3F4C-15C9-529F-078D590B421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779912" y="5316648"/>
            <a:ext cx="747126" cy="401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C734DA7-E3F0-9598-CB04-1739B8AAFE74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779912" y="5717817"/>
            <a:ext cx="747126" cy="3547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5364088" y="5737373"/>
            <a:ext cx="778017" cy="335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805307" y="5527316"/>
            <a:ext cx="1008995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마스크 </a:t>
            </a:r>
            <a:r>
              <a:rPr lang="ko-KR" altLang="en-US" sz="825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(2,290)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2749285" y="5486353"/>
            <a:ext cx="1030627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마스크 </a:t>
            </a:r>
            <a:r>
              <a:rPr lang="ko-KR" altLang="en-US" sz="825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(2,290)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527038" y="5085184"/>
            <a:ext cx="837050" cy="462928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Face-Mask</a:t>
            </a:r>
            <a:endParaRPr lang="en-US" altLang="ko-KR" sz="788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</a:t>
            </a:r>
          </a:p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(5,478)</a:t>
            </a: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527038" y="5836144"/>
            <a:ext cx="837050" cy="47293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Face-Mask</a:t>
            </a:r>
            <a:endParaRPr lang="en-US" altLang="ko-KR" sz="788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Validation</a:t>
            </a:r>
          </a:p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(458)</a:t>
            </a: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42105" y="552546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Yolov5s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605011" y="5550576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EDB22-39D0-8491-1BC8-76962D4FF0B0}"/>
              </a:ext>
            </a:extLst>
          </p:cNvPr>
          <p:cNvSpPr txBox="1"/>
          <p:nvPr/>
        </p:nvSpPr>
        <p:spPr>
          <a:xfrm>
            <a:off x="7631738" y="3148808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69849CD-8917-181B-F6D0-ED56A23970C2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779912" y="5717817"/>
            <a:ext cx="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2384550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2357761"/>
            <a:ext cx="201693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수집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4606E72-1320-5943-D65D-599C74BB4649}"/>
              </a:ext>
            </a:extLst>
          </p:cNvPr>
          <p:cNvSpPr txBox="1"/>
          <p:nvPr/>
        </p:nvSpPr>
        <p:spPr>
          <a:xfrm>
            <a:off x="6660232" y="314096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인자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7035148" y="5737373"/>
            <a:ext cx="569863" cy="3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97182" y="4009828"/>
            <a:ext cx="1008995" cy="393576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안전모 </a:t>
            </a:r>
            <a:r>
              <a:rPr lang="ko-KR" altLang="en-US" sz="825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(7,035)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사각형: 둥근 모서리 59">
            <a:extLst>
              <a:ext uri="{FF2B5EF4-FFF2-40B4-BE49-F238E27FC236}">
                <a16:creationId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2749285" y="3974185"/>
            <a:ext cx="1030627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안전모 </a:t>
            </a:r>
            <a:r>
              <a:rPr lang="ko-KR" altLang="en-US" sz="825" dirty="0" err="1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(7,035)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58" name="연결선: 꺾임 48">
            <a:extLst>
              <a:ext uri="{FF2B5EF4-FFF2-40B4-BE49-F238E27FC236}">
                <a16:creationId xmlns:a16="http://schemas.microsoft.com/office/drawing/2014/main" id="{D137B04A-3F4C-15C9-529F-078D590B4212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 flipV="1">
            <a:off x="3779912" y="3835599"/>
            <a:ext cx="747126" cy="37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 flipV="1">
            <a:off x="5364088" y="4225205"/>
            <a:ext cx="778017" cy="335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1">
            <a:extLst>
              <a:ext uri="{FF2B5EF4-FFF2-40B4-BE49-F238E27FC236}">
                <a16:creationId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527038" y="3604135"/>
            <a:ext cx="837050" cy="462928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Head-Helmet</a:t>
            </a:r>
            <a:endParaRPr lang="en-US" altLang="ko-KR" sz="788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</a:t>
            </a:r>
          </a:p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(16,877)</a:t>
            </a: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7" name="사각형: 둥근 모서리 62">
            <a:extLst>
              <a:ext uri="{FF2B5EF4-FFF2-40B4-BE49-F238E27FC236}">
                <a16:creationId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527038" y="4324215"/>
            <a:ext cx="837050" cy="47293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Head-Helmet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Validation</a:t>
            </a:r>
          </a:p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(1,407)</a:t>
            </a: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9" name="연결선: 꺾임 48">
            <a:extLst>
              <a:ext uri="{FF2B5EF4-FFF2-40B4-BE49-F238E27FC236}">
                <a16:creationId xmlns:a16="http://schemas.microsoft.com/office/drawing/2014/main" id="{D137B04A-3F4C-15C9-529F-078D590B4212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3779912" y="4205649"/>
            <a:ext cx="747126" cy="355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42105" y="4013297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Yolov5s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1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69" idx="3"/>
            <a:endCxn id="80" idx="1"/>
          </p:cNvCxnSpPr>
          <p:nvPr/>
        </p:nvCxnSpPr>
        <p:spPr>
          <a:xfrm>
            <a:off x="5364088" y="3835599"/>
            <a:ext cx="778017" cy="389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5364088" y="5316648"/>
            <a:ext cx="778017" cy="420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631738" y="4034704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7035148" y="4225204"/>
            <a:ext cx="59659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65" idx="3"/>
            <a:endCxn id="48" idx="1"/>
          </p:cNvCxnSpPr>
          <p:nvPr/>
        </p:nvCxnSpPr>
        <p:spPr>
          <a:xfrm flipV="1">
            <a:off x="1806177" y="4205649"/>
            <a:ext cx="943108" cy="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1814302" y="5717816"/>
            <a:ext cx="9349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9"/>
            <a:ext cx="868328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Data </a:t>
            </a:r>
            <a:r>
              <a:rPr lang="ko-KR" altLang="en-US" sz="2000" b="1" dirty="0" err="1" smtClean="0">
                <a:latin typeface="+mn-ea"/>
              </a:rPr>
              <a:t>레이블링</a:t>
            </a:r>
            <a:r>
              <a:rPr lang="ko-KR" altLang="en-US" sz="2000" b="1" dirty="0" smtClean="0">
                <a:latin typeface="+mn-ea"/>
              </a:rPr>
              <a:t> 변환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190500" y="3068960"/>
            <a:ext cx="873462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추가</a:t>
            </a:r>
            <a:r>
              <a:rPr lang="en-US" altLang="ko-KR" sz="2000" b="1" dirty="0">
                <a:latin typeface="+mn-ea"/>
              </a:rPr>
              <a:t>/augmentation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9" y="1303106"/>
            <a:ext cx="8891997" cy="16406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67" y="3454894"/>
            <a:ext cx="3375625" cy="32864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372" y="3460625"/>
            <a:ext cx="3465100" cy="32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37897"/>
            <a:ext cx="888058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</a:t>
            </a:r>
            <a:r>
              <a:rPr lang="ko-KR" altLang="en-US" sz="2000" b="1" dirty="0" smtClean="0">
                <a:latin typeface="+mn-ea"/>
              </a:rPr>
              <a:t>환경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600" kern="0" spc="-5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Intel® Core™ </a:t>
            </a:r>
            <a:r>
              <a:rPr lang="en-US" altLang="ko-KR" sz="1600" kern="0" spc="-50" dirty="0">
                <a:latin typeface="맑은 고딕" panose="020B0503020000020004" pitchFamily="50" charset="-127"/>
              </a:rPr>
              <a:t>i7-12700H / 11th Gen Intel(R) Core(TM) i7-1165G7 @ 2.80GHz   2.80 GHz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RAM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pt-BR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GB / 16GB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GPU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</a:t>
            </a:r>
            <a:r>
              <a:rPr lang="en-US" altLang="ko-KR" sz="1600" kern="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RTX 3050 Laptop GPU </a:t>
            </a:r>
            <a:r>
              <a:rPr lang="en-US" altLang="ko-KR" sz="1600" kern="0" spc="-50" dirty="0" smtClean="0">
                <a:latin typeface="맑은 고딕" panose="020B0503020000020004" pitchFamily="50" charset="-127"/>
              </a:rPr>
              <a:t>12GB</a:t>
            </a:r>
          </a:p>
          <a:p>
            <a:pPr>
              <a:lnSpc>
                <a:spcPts val="2300"/>
              </a:lnSpc>
            </a:pPr>
            <a:r>
              <a:rPr lang="en-US" altLang="ko-KR" sz="1600" kern="0" spc="-50" dirty="0">
                <a:latin typeface="맑은 고딕" panose="020B0503020000020004" pitchFamily="50" charset="-127"/>
              </a:rPr>
              <a:t> </a:t>
            </a:r>
            <a:r>
              <a:rPr lang="en-US" altLang="ko-KR" sz="1600" kern="0" spc="-50" dirty="0" smtClean="0">
                <a:latin typeface="맑은 고딕" panose="020B0503020000020004" pitchFamily="50" charset="-127"/>
              </a:rPr>
              <a:t>      / </a:t>
            </a:r>
            <a:r>
              <a:rPr lang="en-US" altLang="ko-KR" sz="1600" kern="0" spc="-50" dirty="0">
                <a:latin typeface="맑은 고딕" panose="020B0503020000020004" pitchFamily="50" charset="-127"/>
              </a:rPr>
              <a:t>NVIDIA GeForce GTX 1650 </a:t>
            </a:r>
            <a:r>
              <a:rPr lang="en-US" altLang="ko-KR" sz="1600" kern="0" spc="-50" dirty="0" err="1">
                <a:latin typeface="맑은 고딕" panose="020B0503020000020004" pitchFamily="50" charset="-127"/>
              </a:rPr>
              <a:t>Ti</a:t>
            </a:r>
            <a:r>
              <a:rPr lang="en-US" altLang="ko-KR" sz="1600" kern="0" spc="-50" dirty="0">
                <a:latin typeface="맑은 고딕" panose="020B0503020000020004" pitchFamily="50" charset="-127"/>
              </a:rPr>
              <a:t> with Max-Q </a:t>
            </a:r>
            <a:r>
              <a:rPr lang="en-US" altLang="ko-KR" sz="1600" kern="0" spc="-50" dirty="0" err="1" smtClean="0">
                <a:latin typeface="맑은 고딕" panose="020B0503020000020004" pitchFamily="50" charset="-127"/>
              </a:rPr>
              <a:t>Dsign</a:t>
            </a:r>
            <a:r>
              <a:rPr lang="en-US" altLang="ko-KR" sz="1600" kern="0" spc="-50" dirty="0" smtClean="0">
                <a:latin typeface="맑은 고딕" panose="020B0503020000020004" pitchFamily="50" charset="-127"/>
              </a:rPr>
              <a:t> 4GB</a:t>
            </a:r>
            <a:endParaRPr lang="en-US" altLang="ko-KR" sz="1600" kern="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학습시간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안전모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30 </a:t>
            </a:r>
            <a:r>
              <a:rPr lang="en-US" altLang="ko-KR" sz="1600" dirty="0">
                <a:latin typeface="+mn-ea"/>
              </a:rPr>
              <a:t>epochs completed in 2.142 hours.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 학습시간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마스크</a:t>
            </a:r>
            <a:r>
              <a:rPr lang="en-US" altLang="ko-KR" sz="1600" dirty="0" smtClean="0">
                <a:latin typeface="+mn-ea"/>
              </a:rPr>
              <a:t>) : 30 </a:t>
            </a:r>
            <a:r>
              <a:rPr lang="en-US" altLang="ko-KR" sz="1600" dirty="0">
                <a:latin typeface="+mn-ea"/>
              </a:rPr>
              <a:t>epochs </a:t>
            </a:r>
            <a:r>
              <a:rPr lang="en-US" altLang="ko-KR" sz="1600" dirty="0" smtClean="0">
                <a:latin typeface="+mn-ea"/>
              </a:rPr>
              <a:t>completed in 0.679 </a:t>
            </a:r>
            <a:r>
              <a:rPr lang="en-US" altLang="ko-KR" sz="1600" dirty="0">
                <a:latin typeface="+mn-ea"/>
              </a:rPr>
              <a:t>hours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(SW)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, CUDA</a:t>
            </a:r>
            <a:r>
              <a:rPr lang="en-US" altLang="ko-KR" sz="1600" dirty="0" smtClean="0">
                <a:latin typeface="+mn-ea"/>
              </a:rPr>
              <a:t>…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0" y="5157192"/>
            <a:ext cx="8291208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0" y="3435298"/>
            <a:ext cx="8277069" cy="16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학습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모델은 </a:t>
            </a:r>
            <a:r>
              <a:rPr lang="en-US" altLang="ko-KR" sz="1600" dirty="0" smtClean="0">
                <a:latin typeface="+mn-ea"/>
              </a:rPr>
              <a:t>yolov5s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smtClean="0">
                <a:latin typeface="+mn-ea"/>
              </a:rPr>
              <a:t>epochs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30, </a:t>
            </a:r>
            <a:r>
              <a:rPr lang="en-US" altLang="ko-KR" sz="1600" dirty="0">
                <a:latin typeface="+mn-ea"/>
              </a:rPr>
              <a:t>batch </a:t>
            </a:r>
            <a:r>
              <a:rPr lang="en-US" altLang="ko-KR" sz="1600" dirty="0" smtClean="0">
                <a:latin typeface="+mn-ea"/>
              </a:rPr>
              <a:t>size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16</a:t>
            </a:r>
            <a:r>
              <a:rPr lang="ko-KR" altLang="en-US" sz="1600" dirty="0" smtClean="0">
                <a:latin typeface="+mn-ea"/>
              </a:rPr>
              <a:t>으로 설정하여 학습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학습 </a:t>
            </a:r>
            <a:r>
              <a:rPr lang="ko-KR" altLang="en-US" sz="1600" dirty="0" smtClean="0">
                <a:latin typeface="+mn-ea"/>
              </a:rPr>
              <a:t>명령어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◆ 안전모 검출 모델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python </a:t>
            </a:r>
            <a:r>
              <a:rPr lang="en-US" altLang="ko-KR" sz="1600" dirty="0">
                <a:latin typeface="+mn-ea"/>
              </a:rPr>
              <a:t>train.py --</a:t>
            </a:r>
            <a:r>
              <a:rPr lang="en-US" altLang="ko-KR" sz="1600" dirty="0" err="1">
                <a:latin typeface="+mn-ea"/>
              </a:rPr>
              <a:t>img</a:t>
            </a:r>
            <a:r>
              <a:rPr lang="en-US" altLang="ko-KR" sz="1600" dirty="0">
                <a:latin typeface="+mn-ea"/>
              </a:rPr>
              <a:t> 640 --batch 16 --epochs </a:t>
            </a:r>
            <a:r>
              <a:rPr lang="en-US" altLang="ko-KR" sz="1600" dirty="0" smtClean="0">
                <a:latin typeface="+mn-ea"/>
              </a:rPr>
              <a:t>30 </a:t>
            </a:r>
            <a:r>
              <a:rPr lang="en-US" altLang="ko-KR" sz="1600" dirty="0">
                <a:latin typeface="+mn-ea"/>
              </a:rPr>
              <a:t>--data ../</a:t>
            </a:r>
            <a:r>
              <a:rPr lang="en-US" altLang="ko-KR" sz="1600" dirty="0" smtClean="0">
                <a:latin typeface="+mn-ea"/>
              </a:rPr>
              <a:t>datasets/</a:t>
            </a:r>
            <a:r>
              <a:rPr lang="en-US" altLang="ko-KR" sz="1600" dirty="0" err="1" smtClean="0">
                <a:latin typeface="+mn-ea"/>
              </a:rPr>
              <a:t>head</a:t>
            </a:r>
            <a:r>
              <a:rPr lang="en-US" altLang="ko-KR" sz="1600" dirty="0" err="1" smtClean="0">
                <a:latin typeface="+mn-ea"/>
              </a:rPr>
              <a:t>Helmet_Detection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data.yaml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cfg</a:t>
            </a:r>
            <a:r>
              <a:rPr lang="en-US" altLang="ko-KR" sz="1600" dirty="0">
                <a:latin typeface="+mn-ea"/>
              </a:rPr>
              <a:t> ./models/yolov5s.yaml --weights yolov5s.pt --name </a:t>
            </a:r>
            <a:r>
              <a:rPr lang="en-US" altLang="ko-KR" sz="1600" dirty="0" smtClean="0">
                <a:latin typeface="+mn-ea"/>
              </a:rPr>
              <a:t>t6_headhelmet_640_yolov5s</a:t>
            </a:r>
          </a:p>
          <a:p>
            <a:pPr>
              <a:lnSpc>
                <a:spcPts val="2300"/>
              </a:lnSpc>
            </a:pPr>
            <a:r>
              <a:rPr lang="ko-KR" altLang="en-US" sz="1600" dirty="0" smtClean="0">
                <a:latin typeface="+mn-ea"/>
              </a:rPr>
              <a:t>◆ 마스크 검출 모델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python train.py --</a:t>
            </a:r>
            <a:r>
              <a:rPr lang="en-US" altLang="ko-KR" sz="1600" dirty="0" err="1">
                <a:latin typeface="+mn-ea"/>
              </a:rPr>
              <a:t>img</a:t>
            </a:r>
            <a:r>
              <a:rPr lang="en-US" altLang="ko-KR" sz="1600" dirty="0">
                <a:latin typeface="+mn-ea"/>
              </a:rPr>
              <a:t> 640 --batch 16 --epochs 30 --data ../</a:t>
            </a:r>
            <a:r>
              <a:rPr lang="en-US" altLang="ko-KR" sz="1600" dirty="0" smtClean="0">
                <a:latin typeface="+mn-ea"/>
              </a:rPr>
              <a:t>datasets/</a:t>
            </a:r>
            <a:r>
              <a:rPr lang="en-US" altLang="ko-KR" sz="1600" dirty="0" err="1" smtClean="0">
                <a:latin typeface="+mn-ea"/>
              </a:rPr>
              <a:t>mask_detection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data.yaml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cfg</a:t>
            </a:r>
            <a:r>
              <a:rPr lang="en-US" altLang="ko-KR" sz="1600" dirty="0">
                <a:latin typeface="+mn-ea"/>
              </a:rPr>
              <a:t> ./models/yolov5s.yaml --weights yolov5s.pt --name </a:t>
            </a:r>
            <a:r>
              <a:rPr lang="en-US" altLang="ko-KR" sz="1600" dirty="0" smtClean="0">
                <a:latin typeface="+mn-ea"/>
              </a:rPr>
              <a:t>t6_mask_640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10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출력 </a:t>
            </a:r>
            <a:r>
              <a:rPr lang="ko-KR" altLang="en-US" sz="2000" b="1" dirty="0" smtClean="0">
                <a:latin typeface="+mn-ea"/>
              </a:rPr>
              <a:t>결과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◆ 안전모 검출 모델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◆ </a:t>
            </a:r>
            <a:r>
              <a:rPr lang="ko-KR" altLang="en-US" sz="1600" dirty="0" smtClean="0">
                <a:latin typeface="+mn-ea"/>
              </a:rPr>
              <a:t>마스크 </a:t>
            </a:r>
            <a:r>
              <a:rPr lang="ko-KR" altLang="en-US" sz="1600" dirty="0">
                <a:latin typeface="+mn-ea"/>
              </a:rPr>
              <a:t>검출 모델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4" y="1679219"/>
            <a:ext cx="8712252" cy="1821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14" y="4065638"/>
            <a:ext cx="871225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개발의 차별성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정확도 향상 </a:t>
            </a:r>
            <a:r>
              <a:rPr lang="ko-KR" altLang="en-US" sz="2000" b="1" dirty="0" smtClean="0">
                <a:latin typeface="+mn-ea"/>
              </a:rPr>
              <a:t>방법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추론속도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향상 </a:t>
            </a:r>
            <a:r>
              <a:rPr lang="ko-KR" altLang="en-US" sz="2000" b="1" dirty="0" smtClean="0">
                <a:latin typeface="+mn-ea"/>
              </a:rPr>
              <a:t>방법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79" y="1250699"/>
            <a:ext cx="6103036" cy="17343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81" y="3985221"/>
            <a:ext cx="5979632" cy="277517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63" y="3396591"/>
            <a:ext cx="8747203" cy="608474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627784" y="3396591"/>
            <a:ext cx="432048" cy="617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40152" y="3390493"/>
            <a:ext cx="2088232" cy="617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검증 </a:t>
            </a:r>
            <a:r>
              <a:rPr lang="ko-KR" altLang="en-US" sz="2000" b="1" dirty="0" smtClean="0">
                <a:latin typeface="+mn-ea"/>
              </a:rPr>
              <a:t>결과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안전모 검출 모델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2480"/>
            <a:ext cx="4475989" cy="33569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39" y="3322480"/>
            <a:ext cx="4353127" cy="33569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1991"/>
            <a:ext cx="8712252" cy="18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10009</TotalTime>
  <Words>528</Words>
  <Application>Microsoft Office PowerPoint</Application>
  <PresentationFormat>화면 슬라이드 쇼(4:3)</PresentationFormat>
  <Paragraphs>165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HY헤드라인M</vt:lpstr>
      <vt:lpstr>KoPubWorld돋움체 Bold</vt:lpstr>
      <vt:lpstr>NEXON Lv1 Gothic OTF Light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409</cp:revision>
  <cp:lastPrinted>2022-06-08T09:54:10Z</cp:lastPrinted>
  <dcterms:created xsi:type="dcterms:W3CDTF">2017-03-29T07:13:25Z</dcterms:created>
  <dcterms:modified xsi:type="dcterms:W3CDTF">2023-06-14T08:03:56Z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