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449" r:id="rId5"/>
    <p:sldId id="470" r:id="rId6"/>
    <p:sldId id="1032" r:id="rId7"/>
    <p:sldId id="1059" r:id="rId8"/>
    <p:sldId id="1060" r:id="rId9"/>
    <p:sldId id="1061" r:id="rId10"/>
    <p:sldId id="1062" r:id="rId11"/>
    <p:sldId id="1058" r:id="rId12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9"/>
            <p14:sldId id="1060"/>
            <p14:sldId id="1061"/>
            <p14:sldId id="1062"/>
            <p14:sldId id="10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14" d="100"/>
          <a:sy n="114" d="100"/>
        </p:scale>
        <p:origin x="1716" y="102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2023.06.12.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268976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Project(final)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solidFill>
                  <a:srgbClr val="002060"/>
                </a:solidFill>
                <a:ea typeface="맑은 고딕" panose="020B0503020000020004" pitchFamily="50" charset="-127"/>
              </a:rPr>
              <a:t>안성인</a:t>
            </a:r>
            <a:r>
              <a:rPr lang="en-US" altLang="ko-KR" sz="1600" dirty="0" smtClean="0">
                <a:solidFill>
                  <a:srgbClr val="002060"/>
                </a:solidFill>
                <a:ea typeface="맑은 고딕" panose="020B0503020000020004" pitchFamily="50" charset="-127"/>
              </a:rPr>
              <a:t>(2022254004)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596223" y="2644170"/>
            <a:ext cx="623604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14.5 Course Ratings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15.4 Marketing to Frequent Fliers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14.5 Course Ratings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15.4 Marketing to Frequent Fliers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119796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Statistics.com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통계교육원에서는 학생들이 한 과목을 수료하는 즉시 수료한 과목에 대해 다양한 측면에서 평가하도록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교육원에서는 평가가 끝난 후 학생들에게 추가적인 과목을 추천하는 시스템을 고려하고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아래의 표에 나타난 학생들의 일부 온라인 강의 평가점수와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추가적으로 추천할지를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([CourseRating.csv]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E0A53-A37C-CAA2-4572-09F61B53F1EF}"/>
              </a:ext>
            </a:extLst>
          </p:cNvPr>
          <p:cNvSpPr txBox="1"/>
          <p:nvPr/>
        </p:nvSpPr>
        <p:spPr>
          <a:xfrm>
            <a:off x="2032683" y="2708992"/>
            <a:ext cx="5078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통계 강의 평가점수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4=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미수강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B3D34CE-E470-128A-A293-DC611638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5616"/>
              </p:ext>
            </p:extLst>
          </p:nvPr>
        </p:nvGraphicFramePr>
        <p:xfrm>
          <a:off x="1127027" y="3068996"/>
          <a:ext cx="6955012" cy="307848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2826366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8946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07132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982936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534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38838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83688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244459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9342032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3633005902"/>
                    </a:ext>
                  </a:extLst>
                </a:gridCol>
              </a:tblGrid>
              <a:tr h="191475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Spatial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PA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DM in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Prog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Hadoop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28419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L 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25605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260179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J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69176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 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7907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8277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1028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G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4341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51698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0752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13730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B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2922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4681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87057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K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75506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46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362799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사용자 기반 협업필터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(user-based CF)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고려해 보자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모든 학생들 간의 상관계수의 계산을 요구한다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학생들에 대해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가장 가까운 한 명의 학생을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하나의 과목을 추천해야 하겠는가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이유를 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scikit-learn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함수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sklearn.metrics.pairwise.cosine_similarity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이용하여 사용자 간 코사인 유사도를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코사인 유사도 상으로 가장 가까운 학생을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추천해야 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상관관계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(correlation)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사용하는 것과 코사인 유사도를 사용하는 것 간의 개념적 차이는 무엇인가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(hint.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경우에 있어서 행렬의 결측 값들이 어떻게 다루어 지는가</a:t>
              </a:r>
              <a:r>
                <a:rPr kumimoji="0"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  <a:endParaRPr kumimoji="0"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558206806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326799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대규모 데이터의 경우 사용자 기반의 추천을 실시간으로 계산하기 어려우며 대신 항목 기반의 접근방법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(item-based approach)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사용된다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이진 행렬이 아닌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평가점수 데이터를 활용하여 항목 기반의 접근방법을 적용해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과목을 추천하는 것이 여전히 목표라면 어떤 과목들 간의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간의 상관관계를 계산하지 않고 단순 데이터 만 보았을 때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기반의 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filtering)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추천하겠는가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추천과 관련된 과목 간의 상관계수를 계산하고 결과를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협업필터링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CF)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 데이터에 적용하고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결과를 기반으로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하나의 과목을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3062331458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9800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[EastWestAirlinesCluster.csv]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파일은 항공사의 자주 이용하는 고객 프로그램에 속해 있는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3999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승객정보를 포함하고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승객의 데이터에는 마일리지 기록 및 작년에 마일리지를 누적하거나 또는 사용한 다른 방법들에 대한 정보가 포함되어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목적은 승객들을 세분화하여 각각에 맞는 서로 다른 유형의 마일리지를 제공하기 위한 것으로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유사한 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특징을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갖는 승객들끼리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군집화하는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것이다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유클리드 거리와 워드 방법을 이용하여 계층적 군집화를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위해 먼저 데이터를 정규화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개의 군집이 나타나는가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데이터가 정규화 되지 않은 경우에 군집 결과는 어떻게 되는가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 중심점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(cluster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centroid)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서로 비교함으로써 서로 다른 군집의 특성을 파악하고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군집에 적절한 이름을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부여하시오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군집의 안정성을 확인하기 위해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무작위로 추출하여 제거하고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군집분석을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군집분석은 동일한 결과를 나타내는가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위에서 찾아낸 군집 수를 이용하여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결과는 위와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군집을 대상으로 마케팅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군집 내 고객들에게 어떤 유형의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9817" y="1088974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234227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lphaL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Python</a:t>
              </a:r>
              <a:b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‘EN’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학생과 가장 많은 수업을 같이 듣는 학생은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 ‘LN’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과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 ‘DS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’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입니다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두 학생 중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‘LN’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이 수강하지 않은 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과목은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Python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과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Forcast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인데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Python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의 성적이 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으로 </a:t>
              </a:r>
              <a:r>
                <a:rPr lang="en-US" altLang="ko-KR" sz="14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Forcast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보다 크므로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Python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을 추천함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.</a:t>
              </a:r>
              <a:endParaRPr lang="ko-KR" altLang="en-US" sz="1400" dirty="0"/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lphaLcPeriod"/>
                <a:defRPr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lphaLcPeriod"/>
                <a:defRPr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상관관계와 </a:t>
              </a:r>
              <a:r>
                <a:rPr lang="ko-KR" altLang="en-US" sz="1400" dirty="0">
                  <a:solidFill>
                    <a:schemeClr val="tx1"/>
                  </a:solidFill>
                </a:rPr>
                <a:t>코사인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유사도는</a:t>
              </a:r>
              <a:r>
                <a:rPr lang="ko-KR" altLang="en-US" sz="1400" dirty="0">
                  <a:solidFill>
                    <a:schemeClr val="tx1"/>
                  </a:solidFill>
                </a:rPr>
                <a:t> 둘 다 벡터 간의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유사도를</a:t>
              </a:r>
              <a:r>
                <a:rPr lang="ko-KR" altLang="en-US" sz="1400" dirty="0">
                  <a:solidFill>
                    <a:schemeClr val="tx1"/>
                  </a:solidFill>
                </a:rPr>
                <a:t> 측정하는 방법이지만 누락된 값을 다르게 처리합니다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누락된 값이 있으면 상관관계를 계산할 수 없습니다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따라서 사용자가 항목을 평가하지 않은 경우 해당 항목은 일반적으로 상관 관계 계산에서 생략됩니다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반면에 코사인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유사도는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누락된 값을 </a:t>
              </a:r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r>
                <a:rPr lang="ko-KR" altLang="en-US" sz="1400" dirty="0">
                  <a:solidFill>
                    <a:schemeClr val="tx1"/>
                  </a:solidFill>
                </a:rPr>
                <a:t>으로 취급하여 중립 등급을 의미합니다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lphaL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lphaL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3296274417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15.4 </a:t>
            </a:r>
            <a:r>
              <a:rPr lang="en-US" altLang="ko-KR" dirty="0"/>
              <a:t>Marketing to Frequent Fliers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항공사의 자주 이용하는 고객 마케팅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purl.org/dc/terms/"/>
    <ds:schemaRef ds:uri="http://schemas.microsoft.com/office/2006/metadata/properties"/>
    <ds:schemaRef ds:uri="http://www.w3.org/XML/1998/namespace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f922d41-91bf-45f8-8b2c-e1591bc010d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48008</TotalTime>
  <Words>731</Words>
  <Application>Microsoft Office PowerPoint</Application>
  <PresentationFormat>화면 슬라이드 쇼(4:3)</PresentationFormat>
  <Paragraphs>108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Cambria</vt:lpstr>
      <vt:lpstr>Corbel</vt:lpstr>
      <vt:lpstr>Wingdings</vt:lpstr>
      <vt:lpstr>1_Default Design</vt:lpstr>
      <vt:lpstr>PowerPoint 프레젠테이션</vt:lpstr>
      <vt:lpstr>Contents</vt:lpstr>
      <vt:lpstr>14.5 Course Ratings</vt:lpstr>
      <vt:lpstr>14.5 Course Ratings</vt:lpstr>
      <vt:lpstr>14.5 Course Ratings</vt:lpstr>
      <vt:lpstr>15.4 Marketing to Frequent Fliers</vt:lpstr>
      <vt:lpstr>14.5 Course Ratings</vt:lpstr>
      <vt:lpstr>15.4 Marketing to Frequent Fliers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user</cp:lastModifiedBy>
  <cp:revision>3217</cp:revision>
  <cp:lastPrinted>2006-07-05T10:01:35Z</cp:lastPrinted>
  <dcterms:created xsi:type="dcterms:W3CDTF">2004-08-18T11:28:05Z</dcterms:created>
  <dcterms:modified xsi:type="dcterms:W3CDTF">2023-06-18T11:47:36Z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