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449" r:id="rId5"/>
    <p:sldId id="1032" r:id="rId6"/>
    <p:sldId id="1057" r:id="rId7"/>
    <p:sldId id="1059" r:id="rId8"/>
    <p:sldId id="1063" r:id="rId9"/>
    <p:sldId id="1060" r:id="rId10"/>
    <p:sldId id="1061" r:id="rId11"/>
    <p:sldId id="1062" r:id="rId12"/>
    <p:sldId id="1064" r:id="rId13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9"/>
            <p14:sldId id="1063"/>
            <p14:sldId id="1060"/>
            <p14:sldId id="1061"/>
            <p14:sldId id="1062"/>
            <p14:sldId id="10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83" d="100"/>
          <a:sy n="83" d="100"/>
        </p:scale>
        <p:origin x="84" y="77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smtClean="0">
                <a:solidFill>
                  <a:srgbClr val="002060"/>
                </a:solidFill>
                <a:ea typeface="맑은 고딕" panose="020B0503020000020004" pitchFamily="50" charset="-127"/>
              </a:rPr>
              <a:t>안성인</a:t>
            </a:r>
            <a:r>
              <a:rPr lang="en-US" altLang="ko-KR" sz="1600" dirty="0" smtClean="0">
                <a:solidFill>
                  <a:srgbClr val="002060"/>
                </a:solidFill>
                <a:ea typeface="맑은 고딕" panose="020B0503020000020004" pitchFamily="50" charset="-127"/>
              </a:rPr>
              <a:t>(2022254004)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17" y="1898983"/>
            <a:ext cx="6862614" cy="35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b.   </a:t>
              </a:r>
              <a:r>
                <a:rPr lang="ko-KR" altLang="en-US" sz="14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(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13" y="2168986"/>
            <a:ext cx="2430027" cy="33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0425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c.    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endParaRPr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endParaRPr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구하시오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en-US" altLang="ko-KR" sz="1200" dirty="0">
                  <a:latin typeface="+mn-ea"/>
                </a:rPr>
                <a:t/>
              </a:r>
              <a:br>
                <a:rPr lang="en-US" altLang="ko-KR" sz="1200" dirty="0">
                  <a:latin typeface="+mn-ea"/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Spending = -7.06085161e+00 * US + 9.45671857e+01 *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Freq</a:t>
              </a:r>
              <a:r>
                <a:rPr lang="en-US" altLang="ko-KR" sz="1200" dirty="0">
                  <a:solidFill>
                    <a:schemeClr val="tx1"/>
                  </a:solidFill>
                </a:rPr>
                <a:t> - 7.67043568e-03 *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last_update_days_ago</a:t>
              </a:r>
              <a:r>
                <a:rPr lang="en-US" altLang="ko-KR" sz="1200" dirty="0">
                  <a:solidFill>
                    <a:schemeClr val="tx1"/>
                  </a:solidFill>
                </a:rPr>
                <a:t> + 1.50706809e+01 * Web order - 1.72138821e+00 * Gender=male - 8.49633418e+01 *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Address_is_res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lvl="1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63" y="2024129"/>
            <a:ext cx="473458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1162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c.    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 startAt="3"/>
                <a:defRPr/>
              </a:pP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</a:t>
              </a:r>
              <a:r>
                <a:rPr lang="ko-KR" altLang="en-US" sz="12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구매고객의</a:t>
              </a: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유형은 무엇인가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b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전년도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거래건수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Freq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가 가장 많은 고객 </a:t>
              </a: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유형</a:t>
              </a:r>
              <a:endParaRPr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 startAt="3"/>
                <a:defRPr/>
              </a:pP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</a:t>
              </a:r>
              <a:r>
                <a:rPr lang="ko-KR" altLang="en-US" sz="12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후진제거</a:t>
              </a: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방법을 사용한다면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</a:t>
              </a:r>
              <a:r>
                <a:rPr lang="ko-KR" altLang="en-US" sz="12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예측변수가</a:t>
              </a:r>
              <a:r>
                <a:rPr lang="ko-KR" altLang="en-US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모델로부터 가장 먼저 탈락되겠는가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b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Purchase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271357302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c.    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 startAt="5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검증 데이터의 첫 번째 구매 데이터를 이용하여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예측값과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예측오차가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 어떻게 계산되는지 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.</a:t>
              </a:r>
              <a:b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</a:b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endParaRPr>
            </a:p>
            <a:p>
              <a:pPr lvl="1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 smtClean="0">
                <a:latin typeface="+mn-ea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22" y="2144085"/>
            <a:ext cx="3244985" cy="41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65764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c.    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 startAt="6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모델의 예측 정확도에 대하여 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.</a:t>
              </a:r>
              <a:b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</a:b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71" y="2078986"/>
            <a:ext cx="3150035" cy="39796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2005" y="2438989"/>
            <a:ext cx="3398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평균제곱오차</a:t>
            </a:r>
            <a:r>
              <a:rPr lang="en-US" altLang="ko-KR" dirty="0" smtClean="0"/>
              <a:t>(MSE)</a:t>
            </a:r>
            <a:r>
              <a:rPr lang="ko-KR" altLang="en-US" dirty="0" smtClean="0"/>
              <a:t>값이 클수록 모델이 예측을 부정확하게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err="1" smtClean="0"/>
              <a:t>결정계수</a:t>
            </a:r>
            <a:r>
              <a:rPr lang="en-US" altLang="ko-KR" dirty="0" smtClean="0"/>
              <a:t>(R2)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 수록 모델이 데이터를 잘 설명함을 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939272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c.    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 startAt="7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 대한 히스토그램을 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정규분포를 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?</a:t>
              </a:r>
              <a:br>
                <a:rPr lang="en-US" altLang="ko-KR" sz="1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</a:b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2" y="2348988"/>
            <a:ext cx="4530312" cy="3002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8238" y="261899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모델의 예측 성능에 부정적 영향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350657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purl.org/dc/elements/1.1/"/>
    <ds:schemaRef ds:uri="http://purl.org/dc/terms/"/>
    <ds:schemaRef ds:uri="ad4f9fb4-0e06-43e2-8892-d19b32436ccd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f922d41-91bf-45f8-8b2c-e1591bc010d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43455</TotalTime>
  <Words>393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Calibri</vt:lpstr>
      <vt:lpstr>Cambria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user</cp:lastModifiedBy>
  <cp:revision>3209</cp:revision>
  <cp:lastPrinted>2006-07-05T10:01:35Z</cp:lastPrinted>
  <dcterms:created xsi:type="dcterms:W3CDTF">2004-08-18T11:28:05Z</dcterms:created>
  <dcterms:modified xsi:type="dcterms:W3CDTF">2023-04-17T08:43:09Z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