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300" r:id="rId6"/>
    <p:sldId id="302" r:id="rId7"/>
    <p:sldId id="304" r:id="rId8"/>
    <p:sldId id="314" r:id="rId9"/>
    <p:sldId id="313" r:id="rId10"/>
    <p:sldId id="305" r:id="rId11"/>
    <p:sldId id="303" r:id="rId1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BE5D6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73" d="100"/>
          <a:sy n="73" d="100"/>
        </p:scale>
        <p:origin x="60" y="720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2022. 12. 08.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692990" y="-635487"/>
            <a:ext cx="1226229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4005511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796571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2799797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2863746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3481307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 학습 모델을 </a:t>
            </a:r>
            <a:r>
              <a:rPr lang="ko-KR" altLang="en-US" sz="20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</a:t>
            </a:r>
            <a:r>
              <a:rPr lang="ko-KR" altLang="en-US" sz="2000" b="1" dirty="0" smtClean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한 주행 로봇의 이상 탐지</a:t>
            </a:r>
            <a:endParaRPr lang="ko-KR" altLang="en-US" sz="20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안성인</a:t>
            </a:r>
            <a:r>
              <a:rPr lang="en-US" altLang="ko-KR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(2022254004)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05431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</a:t>
            </a: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3066521"/>
            <a:ext cx="3969356" cy="3252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일정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34621"/>
            <a:ext cx="94079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한글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지도 학습 모델을 </a:t>
            </a:r>
            <a:r>
              <a:rPr lang="ko-KR" altLang="en-US" sz="1400" dirty="0">
                <a:latin typeface="+mn-ea"/>
              </a:rPr>
              <a:t>통</a:t>
            </a:r>
            <a:r>
              <a:rPr lang="ko-KR" altLang="en-US" sz="1400" dirty="0" smtClean="0">
                <a:latin typeface="+mn-ea"/>
              </a:rPr>
              <a:t>한 주행 로봇의 이상 탐지</a:t>
            </a:r>
            <a:endParaRPr lang="en-US" altLang="ko-KR" sz="1400" dirty="0" smtClean="0">
              <a:latin typeface="+mn-ea"/>
            </a:endParaRPr>
          </a:p>
          <a:p>
            <a:pPr marL="180000" lvl="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영문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ko-KR" sz="1400" dirty="0" err="1" smtClean="0">
                <a:latin typeface="+mn-ea"/>
              </a:rPr>
              <a:t>Anomaly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d</a:t>
            </a:r>
            <a:r>
              <a:rPr lang="ko-KR" altLang="ko-KR" sz="1400" dirty="0" err="1" smtClean="0">
                <a:latin typeface="+mn-ea"/>
              </a:rPr>
              <a:t>etection</a:t>
            </a:r>
            <a:r>
              <a:rPr lang="ko-KR" altLang="ko-KR" sz="1400" dirty="0" smtClean="0">
                <a:latin typeface="+mn-ea"/>
              </a:rPr>
              <a:t> of </a:t>
            </a:r>
            <a:r>
              <a:rPr lang="en-US" altLang="ko-KR" sz="1400" dirty="0" smtClean="0">
                <a:latin typeface="+mn-ea"/>
              </a:rPr>
              <a:t>d</a:t>
            </a:r>
            <a:r>
              <a:rPr lang="ko-KR" altLang="ko-KR" sz="1400" dirty="0" err="1" smtClean="0">
                <a:latin typeface="+mn-ea"/>
              </a:rPr>
              <a:t>riving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r</a:t>
            </a:r>
            <a:r>
              <a:rPr lang="ko-KR" altLang="ko-KR" sz="1400" dirty="0" err="1" smtClean="0">
                <a:latin typeface="+mn-ea"/>
              </a:rPr>
              <a:t>obot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through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s</a:t>
            </a:r>
            <a:r>
              <a:rPr lang="ko-KR" altLang="ko-KR" sz="1400" dirty="0" err="1" smtClean="0">
                <a:latin typeface="+mn-ea"/>
              </a:rPr>
              <a:t>upervised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l</a:t>
            </a:r>
            <a:r>
              <a:rPr lang="ko-KR" altLang="ko-KR" sz="1400" dirty="0" err="1" smtClean="0">
                <a:latin typeface="+mn-ea"/>
              </a:rPr>
              <a:t>earning</a:t>
            </a:r>
            <a:r>
              <a:rPr lang="ko-KR" altLang="ko-KR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m</a:t>
            </a:r>
            <a:r>
              <a:rPr lang="ko-KR" altLang="ko-KR" sz="1400" dirty="0" err="1" smtClean="0">
                <a:latin typeface="+mn-ea"/>
              </a:rPr>
              <a:t>odel</a:t>
            </a:r>
            <a:endParaRPr lang="ko-KR" altLang="ko-KR" sz="1100" dirty="0"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891531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2" y="3323034"/>
            <a:ext cx="51735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주행 로봇 작업 수행 중 이상 상황 예측의 어려움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주행 로봇의 이상 상황 예측을 통한 선제 대응 필요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10" y="3925053"/>
            <a:ext cx="2104762" cy="2609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DED91F-9023-E86D-6ABD-158597EC935A}"/>
              </a:ext>
            </a:extLst>
          </p:cNvPr>
          <p:cNvSpPr txBox="1"/>
          <p:nvPr/>
        </p:nvSpPr>
        <p:spPr>
          <a:xfrm>
            <a:off x="6741775" y="6655537"/>
            <a:ext cx="21403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주행 로봇 이상 상황 예시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 smtClean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483073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기존 주행 로봇이 작업을 수행 중 고장 등의 이상 상황이 발생한 경우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직접 확인 후 원인 파악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로봇이 주행 시 사용하는 데이터를 데이터베이스에 저장하고 있으나 이를 효과적으로 사용하지 못하는 상황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786978" y="4895064"/>
            <a:ext cx="92659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학습에 필요한 데이터를 이상과 정상 데이터로 분류하고 여러 학습 모델을 구성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여러 학습 모델을 비교해 어떤 학습 모델이 가장 상황에 적합한지 확인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적합한 학습 모델을 실제 현장에 적용하여 실시간 데이터를 통해 이상 상황을 예측하게 하여 실제 현장의 해당 모델에 대한 평가를 진행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381668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설계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구성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F025270-F136-4223-A334-A8115E6595B3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추진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6652902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학습 데이터로 사용하기 위한 이상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정상 데이터 분류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적합한 예측 모델을 찾기 위한 지도 학습 모델 선정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선정한 학습 모델을 분류한 학습 데이터로 학습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학습된 모델들을 정확도 평가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적합한 모델을 적용하여 실제 현장에서의 예측에 활용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9" y="4252286"/>
            <a:ext cx="5775424" cy="65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주행 관련 데이터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이상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정상 </a:t>
            </a:r>
            <a:r>
              <a:rPr lang="ko-KR" altLang="en-US" sz="1400" dirty="0" smtClean="0">
                <a:latin typeface="+mn-ea"/>
              </a:rPr>
              <a:t>데이터 총 </a:t>
            </a:r>
            <a:r>
              <a:rPr lang="en-US" altLang="ko-KR" sz="1400" dirty="0" smtClean="0">
                <a:latin typeface="+mn-ea"/>
              </a:rPr>
              <a:t>50000</a:t>
            </a:r>
            <a:r>
              <a:rPr lang="ko-KR" altLang="en-US" sz="1400" dirty="0" smtClean="0">
                <a:latin typeface="+mn-ea"/>
              </a:rPr>
              <a:t>건 </a:t>
            </a:r>
            <a:r>
              <a:rPr lang="ko-KR" altLang="en-US" sz="1400" dirty="0" smtClean="0">
                <a:latin typeface="+mn-ea"/>
              </a:rPr>
              <a:t>활용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CNN </a:t>
            </a:r>
            <a:r>
              <a:rPr lang="ko-KR" altLang="en-US" sz="1400" dirty="0" smtClean="0">
                <a:latin typeface="+mn-ea"/>
              </a:rPr>
              <a:t>등 지도 학습 모델을 사용하여 적합한 지도 학습 모델 선정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추진일정 및 기대효과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5" y="1408459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일정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6" y="462392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F4C77FE-B04C-4E39-9365-34AACC5EEABC}"/>
              </a:ext>
            </a:extLst>
          </p:cNvPr>
          <p:cNvSpPr txBox="1"/>
          <p:nvPr/>
        </p:nvSpPr>
        <p:spPr>
          <a:xfrm>
            <a:off x="902771" y="5059299"/>
            <a:ext cx="9383807" cy="205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이상 탐지 및 예측을 통해 로봇의 고장 등으로 </a:t>
            </a:r>
            <a:r>
              <a:rPr lang="ko-KR" altLang="en-US" sz="1400" dirty="0" smtClean="0">
                <a:latin typeface="+mn-ea"/>
              </a:rPr>
              <a:t>인한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문제를 </a:t>
            </a:r>
            <a:r>
              <a:rPr lang="ko-KR" altLang="en-US" sz="1400" dirty="0" smtClean="0">
                <a:latin typeface="+mn-ea"/>
              </a:rPr>
              <a:t>사전 차단 가능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주행 로봇 분야에서의 적합한 이상 탐지 방식을 확인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실시간 데이터를 통해 이상 탐지를 하여 실제 </a:t>
            </a:r>
            <a:r>
              <a:rPr lang="ko-KR" altLang="en-US" sz="1400" dirty="0" smtClean="0">
                <a:latin typeface="+mn-ea"/>
              </a:rPr>
              <a:t>현장의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로봇에 </a:t>
            </a:r>
            <a:r>
              <a:rPr lang="ko-KR" altLang="en-US" sz="1400" dirty="0" smtClean="0">
                <a:latin typeface="+mn-ea"/>
              </a:rPr>
              <a:t>적용하여 제품의 안정성에 기여</a:t>
            </a:r>
            <a:endParaRPr lang="en-US" altLang="ko-KR" sz="1400" dirty="0" smtClean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향후 다양한 로봇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휴머노이드</a:t>
            </a:r>
            <a:r>
              <a:rPr lang="ko-KR" altLang="en-US" sz="1400" dirty="0" smtClean="0">
                <a:latin typeface="+mn-ea"/>
              </a:rPr>
              <a:t> 로봇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사족 보행 로봇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의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이상 </a:t>
            </a:r>
            <a:r>
              <a:rPr lang="ko-KR" altLang="en-US" sz="1400" dirty="0" smtClean="0">
                <a:latin typeface="+mn-ea"/>
              </a:rPr>
              <a:t>탐지에 활용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152B-830C-41B4-961C-5B5BEF160052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87878"/>
              </p:ext>
            </p:extLst>
          </p:nvPr>
        </p:nvGraphicFramePr>
        <p:xfrm>
          <a:off x="3507694" y="1967433"/>
          <a:ext cx="6685725" cy="2313805"/>
        </p:xfrm>
        <a:graphic>
          <a:graphicData uri="http://schemas.openxmlformats.org/drawingml/2006/table">
            <a:tbl>
              <a:tblPr/>
              <a:tblGrid>
                <a:gridCol w="445715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5715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00794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  <a:tr h="163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5931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05278"/>
              </p:ext>
            </p:extLst>
          </p:nvPr>
        </p:nvGraphicFramePr>
        <p:xfrm>
          <a:off x="735747" y="1967433"/>
          <a:ext cx="2599563" cy="2313805"/>
        </p:xfrm>
        <a:graphic>
          <a:graphicData uri="http://schemas.openxmlformats.org/drawingml/2006/table">
            <a:tbl>
              <a:tblPr/>
              <a:tblGrid>
                <a:gridCol w="2599563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en-US" altLang="ko-KR" sz="1100" b="0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</a:t>
                      </a:r>
                      <a:r>
                        <a:rPr lang="ko-KR" altLang="en-US" sz="1100" b="0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en-US" altLang="ko-KR" sz="1100" b="0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</a:t>
                      </a: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완료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  <a:tr h="163998"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5833071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5006307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7220430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9904271" y="180624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사족보행로봇 스팟, 올 하반기 판매 들어간다 - 테크레시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0" y="5059299"/>
            <a:ext cx="3112567" cy="20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40" y="4281238"/>
            <a:ext cx="4440614" cy="31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4420</TotalTime>
  <Words>371</Words>
  <Application>Microsoft Office PowerPoint</Application>
  <PresentationFormat>사용자 지정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user</cp:lastModifiedBy>
  <cp:revision>252</cp:revision>
  <cp:lastPrinted>2021-11-23T08:08:07Z</cp:lastPrinted>
  <dcterms:created xsi:type="dcterms:W3CDTF">2021-11-09T05:01:52Z</dcterms:created>
  <dcterms:modified xsi:type="dcterms:W3CDTF">2022-12-08T06:53:30Z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