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4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0693400" cy="7561263"/>
  <p:notesSz cx="6858000" cy="9144000"/>
  <p:defaultTextStyle>
    <a:defPPr>
      <a:defRPr lang="ko-KR"/>
    </a:defPPr>
    <a:lvl1pPr algn="l" defTabSz="995363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굴림"/>
        <a:ea typeface="굴림"/>
        <a:cs typeface="+mn-cs"/>
      </a:defRPr>
    </a:lvl1pPr>
    <a:lvl2pPr marL="496888" indent="-39688" algn="l" defTabSz="995363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굴림"/>
        <a:ea typeface="굴림"/>
        <a:cs typeface="+mn-cs"/>
      </a:defRPr>
    </a:lvl2pPr>
    <a:lvl3pPr marL="995363" indent="-80963" algn="l" defTabSz="995363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굴림"/>
        <a:ea typeface="굴림"/>
        <a:cs typeface="+mn-cs"/>
      </a:defRPr>
    </a:lvl3pPr>
    <a:lvl4pPr marL="1492250" indent="-120650" algn="l" defTabSz="995363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굴림"/>
        <a:ea typeface="굴림"/>
        <a:cs typeface="+mn-cs"/>
      </a:defRPr>
    </a:lvl4pPr>
    <a:lvl5pPr marL="1990725" indent="-161925" algn="l" defTabSz="995363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굴림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9948"/>
    <p:restoredTop sz="94772"/>
  </p:normalViewPr>
  <p:slideViewPr>
    <p:cSldViewPr>
      <p:cViewPr varScale="1">
        <p:scale>
          <a:sx n="100" d="100"/>
          <a:sy n="100" d="100"/>
        </p:scale>
        <p:origin x="-72" y="-72"/>
      </p:cViewPr>
      <p:guideLst>
        <p:guide orient="horz" pos="2381"/>
        <p:guide pos="3367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3282"/>
    </p:cViewPr>
  </p:sorterViewPr>
  <p:notesViewPr>
    <p:cSldViewPr>
      <p:cViewPr varScale="1">
        <p:scale>
          <a:sx n="87" d="100"/>
          <a:sy n="87" d="100"/>
        </p:scale>
        <p:origin x="-3870" y="-90"/>
      </p:cViewPr>
      <p:guideLst>
        <p:guide orient="horz" pos="2877"/>
        <p:guide pos="2157"/>
      </p:guideLst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defTabSz="995690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defTabSz="995690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 lang="ko-KR"/>
            </a:pPr>
            <a:fld id="{5D394F70-EE13-4845-A19A-9F9DD9135AD2}" type="datetime1">
              <a:rPr lang="ko-KR" altLang="en-US"/>
              <a:pPr>
                <a:defRPr lang="ko-KR"/>
              </a:pPr>
              <a:t>2022-10-12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defTabSz="995690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defTabSz="995690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 lang="ko-KR"/>
            </a:pPr>
            <a:fld id="{22B9BDDB-15ED-46E0-A292-EC091CAAF9C9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defTabSz="995690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defTabSz="995690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 lang="ko-KR"/>
            </a:pPr>
            <a:fld id="{1A2F7081-6A69-41BE-9A9C-1D744077F814}" type="datetime1">
              <a:rPr lang="ko-KR" altLang="en-US"/>
              <a:pPr>
                <a:defRPr lang="ko-KR"/>
              </a:pPr>
              <a:t>2022-10-12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defTabSz="995690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defTabSz="995690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 lang="ko-KR"/>
            </a:pPr>
            <a:fld id="{D7385A38-D902-4E59-B461-F5A91A8E3387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95363" rtl="0" eaLnBrk="0" fontAlgn="base" latinLnBrk="1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6888" algn="l" defTabSz="995363" rtl="0" eaLnBrk="0" fontAlgn="base" latinLnBrk="1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363" algn="l" defTabSz="995363" rtl="0" eaLnBrk="0" fontAlgn="base" latinLnBrk="1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2250" algn="l" defTabSz="995363" rtl="0" eaLnBrk="0" fontAlgn="base" latinLnBrk="1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0725" algn="l" defTabSz="995363" rtl="0" eaLnBrk="0" fontAlgn="base" latinLnBrk="1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 lang="ko-KR" altLang="en-US"/>
            </a:pPr>
            <a:r>
              <a:rPr lang="en-US" altLang="ko-KR"/>
              <a:t>Template provided by http://www.yesform.com</a:t>
            </a:r>
            <a:endParaRPr lang="ko-KR" altLang="en-US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>
          <a:ln>
            <a:miter/>
          </a:ln>
        </p:spPr>
        <p:txBody>
          <a:bodyPr wrap="square" anchorCtr="0">
            <a:prstTxWarp prst="textNoShape">
              <a:avLst/>
            </a:prstTxWarp>
          </a:bodyPr>
          <a:lstStyle/>
          <a:p>
            <a:pPr defTabSz="964259">
              <a:spcBef>
                <a:spcPct val="0"/>
              </a:spcBef>
              <a:spcAft>
                <a:spcPct val="0"/>
              </a:spcAft>
              <a:defRPr lang="ko-KR"/>
            </a:pPr>
            <a:fld id="{58F127BE-BB7E-4DF6-842F-2629DD512312}" type="slidenum">
              <a:rPr lang="en-US" altLang="en-US"/>
              <a:pPr defTabSz="964259">
                <a:spcBef>
                  <a:spcPct val="0"/>
                </a:spcBef>
                <a:spcAft>
                  <a:spcPct val="0"/>
                </a:spcAft>
                <a:defRPr lang="ko-KR"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885826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kumimoji="1" lang="en-US" altLang="ko-KR" sz="1200" b="0" i="0" u="none" strike="noStrike" kern="1200">
                <a:solidFill>
                  <a:srgbClr val="404040"/>
                </a:solidFill>
                <a:effectLst/>
                <a:latin typeface="+mn-lt"/>
                <a:ea typeface="+mn-ea"/>
              </a:rPr>
              <a:t>ADD TEXT</a:t>
            </a:r>
            <a:endParaRPr kumimoji="1" lang="en-US" altLang="ko-KR" sz="1200" b="0" i="0" u="none" strike="noStrike" kern="1200">
              <a:solidFill>
                <a:srgbClr val="404040"/>
              </a:solidFill>
              <a:effectLst/>
              <a:latin typeface="+mn-lt"/>
              <a:ea typeface="+mn-ea"/>
            </a:endParaRPr>
          </a:p>
          <a:p>
            <a:pPr lvl="0"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EA6896F-9B55-4946-B50E-DDC2173A21B4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jpe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jpe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66380" y="4356605"/>
            <a:ext cx="7138843" cy="432138"/>
          </a:xfrm>
        </p:spPr>
        <p:txBody>
          <a:bodyPr rtlCol="0">
            <a:noAutofit/>
          </a:bodyPr>
          <a:lstStyle>
            <a:lvl1pPr marL="0" indent="0" algn="r" defTabSz="99569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97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2466380" y="1836415"/>
            <a:ext cx="7146900" cy="2376264"/>
          </a:xfrm>
        </p:spPr>
        <p:txBody>
          <a:bodyPr rtlCol="0" anchor="t">
            <a:noAutofit/>
          </a:bodyPr>
          <a:lstStyle>
            <a:lvl1pPr marL="0" indent="0" algn="r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000" b="1" kern="1200" dirty="0">
                <a:solidFill>
                  <a:srgbClr val="006666"/>
                </a:solidFill>
                <a:effectLst/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68B08-4756-41E6-8130-29E1346108C4}" type="datetimeFigureOut">
              <a:rPr lang="ko-KR" altLang="en-US"/>
              <a:pPr>
                <a:defRPr/>
              </a:pPr>
              <a:t>2016-01-14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8A9CF-EAC4-4E4D-8894-1BB5C5387AE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7A10F-42BE-4F30-ACA2-F3B33CDB9E78}" type="datetimeFigureOut">
              <a:rPr lang="ko-KR" altLang="en-US"/>
              <a:pPr>
                <a:defRPr/>
              </a:pPr>
              <a:t>2016-01-14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D0CA4-7C22-41E6-9C54-EEC168D7250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169A6-1246-4BEC-B30B-4F0A64750658}" type="datetimeFigureOut">
              <a:rPr lang="ko-KR" altLang="en-US"/>
              <a:pPr>
                <a:defRPr/>
              </a:pPr>
              <a:t>2016-01-14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0E0D6-6DF3-49E5-A5C8-B086ECB4820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사용자 지정 레이아웃" preserve="1" userDrawn="1">
  <p:cSld name="사용자 지정 레이아웃">
    <p:bg>
      <p:bgPr shadeToTitle="0">
        <a:blipFill dpi="0" rotWithShape="0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6498828" y="50800"/>
            <a:ext cx="4075510" cy="431800"/>
          </a:xfrm>
          <a:prstGeom prst="rect">
            <a:avLst/>
          </a:prstGeom>
        </p:spPr>
        <p:txBody>
          <a:bodyPr lIns="99569" tIns="49785" rIns="99569" bIns="49785"/>
          <a:lstStyle/>
          <a:p>
            <a:pPr algn="r" defTabSz="980009">
              <a:spcBef>
                <a:spcPct val="20000"/>
              </a:spcBef>
              <a:spcAft>
                <a:spcPts val="0"/>
              </a:spcAft>
              <a:defRPr lang="en-US"/>
            </a:pPr>
            <a:r>
              <a:rPr kumimoji="0"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</a:rPr>
              <a:t>Linear Regression</a:t>
            </a:r>
            <a:endParaRPr kumimoji="0" lang="en-US" altLang="ko-KR" sz="1200" b="1">
              <a:solidFill>
                <a:schemeClr val="tx1">
                  <a:lumMod val="65000"/>
                  <a:lumOff val="35000"/>
                </a:schemeClr>
              </a:solidFill>
              <a:latin typeface="맑은 고딕"/>
              <a:ea typeface="맑은 고딕"/>
            </a:endParaRPr>
          </a:p>
          <a:p>
            <a:pPr algn="r" defTabSz="980009">
              <a:spcBef>
                <a:spcPct val="20000"/>
              </a:spcBef>
              <a:spcAft>
                <a:spcPts val="0"/>
              </a:spcAft>
              <a:defRPr lang="en-US"/>
            </a:pPr>
            <a:r>
              <a:rPr kumimoji="0"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</a:rPr>
              <a:t>프로젝트 결과 발표</a:t>
            </a:r>
            <a:endParaRPr kumimoji="0" lang="ko-KR" altLang="en-US" sz="1200" b="1">
              <a:solidFill>
                <a:schemeClr val="tx1">
                  <a:lumMod val="65000"/>
                  <a:lumOff val="3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69947" y="36215"/>
            <a:ext cx="8505145" cy="848436"/>
          </a:xfrm>
        </p:spPr>
        <p:txBody>
          <a:bodyPr>
            <a:normAutofit/>
          </a:bodyPr>
          <a:lstStyle>
            <a:lvl1pPr algn="l" defTabSz="995690" rtl="0" eaLnBrk="1" latinLnBrk="1" hangingPunct="1">
              <a:spcBef>
                <a:spcPct val="0"/>
              </a:spcBef>
              <a:buNone/>
              <a:defRPr lang="ko-KR" altLang="en-US" sz="2000" b="1" kern="1200" dirty="0">
                <a:solidFill>
                  <a:srgbClr val="006666"/>
                </a:solidFill>
                <a:latin typeface="맑은 고딕"/>
                <a:ea typeface="맑은 고딕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en-US"/>
            </a:pPr>
            <a:fld id="{68A57AF5-F7F9-4B1C-8589-0FF3552842CF}" type="datetime1">
              <a:rPr lang="ko-KR" altLang="en-US"/>
              <a:pPr>
                <a:defRPr lang="en-US"/>
              </a:pPr>
              <a:t>2022-10-12</a:t>
            </a:fld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en-US"/>
            </a:pPr>
            <a:fld id="{CFE76BBA-A600-4F03-97B6-C223E184B020}" type="slidenum">
              <a:rPr lang="ko-KR" altLang="en-US"/>
              <a:pPr>
                <a:defRPr 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4626620" y="2124447"/>
            <a:ext cx="4752528" cy="2376264"/>
          </a:xfrm>
        </p:spPr>
        <p:txBody>
          <a:bodyPr rtlCol="0" anchor="t">
            <a:noAutofit/>
          </a:bodyPr>
          <a:lstStyle>
            <a:lvl1pPr marL="0" indent="0" algn="r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200" b="1" kern="1200" dirty="0">
                <a:solidFill>
                  <a:srgbClr val="006666"/>
                </a:solidFill>
                <a:effectLst/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8098D-98FF-4D93-B50A-BC0C899B0618}" type="datetimeFigureOut">
              <a:rPr lang="ko-KR" altLang="en-US"/>
              <a:pPr>
                <a:defRPr/>
              </a:pPr>
              <a:t>2016-01-14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F711E-DA3E-4C62-85C3-5DDD0CFD18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개체 틀 1"/>
          <p:cNvSpPr>
            <a:spLocks noGrp="1"/>
          </p:cNvSpPr>
          <p:nvPr>
            <p:ph type="title"/>
          </p:nvPr>
        </p:nvSpPr>
        <p:spPr bwMode="auto">
          <a:xfrm>
            <a:off x="534988" y="20638"/>
            <a:ext cx="9623425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5123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34988" y="1171575"/>
            <a:ext cx="9623425" cy="582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988" y="7088188"/>
            <a:ext cx="2495550" cy="322262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l" defTabSz="995690" fontAlgn="auto">
              <a:spcBef>
                <a:spcPts val="0"/>
              </a:spcBef>
              <a:spcAft>
                <a:spcPts val="0"/>
              </a:spcAft>
              <a:defRPr kumimoji="0" sz="13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731AFCB-DFE5-485C-8CA9-83984A353C56}" type="datetimeFigureOut">
              <a:rPr lang="ko-KR" altLang="en-US"/>
              <a:pPr>
                <a:defRPr/>
              </a:pPr>
              <a:t>2016-01-14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2838" y="7088188"/>
            <a:ext cx="3387725" cy="322262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ctr" defTabSz="995690" fontAlgn="auto">
              <a:spcBef>
                <a:spcPts val="0"/>
              </a:spcBef>
              <a:spcAft>
                <a:spcPts val="0"/>
              </a:spcAft>
              <a:defRPr kumimoji="0" sz="13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2863" y="7088188"/>
            <a:ext cx="2495550" cy="322262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r" defTabSz="995690" fontAlgn="auto">
              <a:spcBef>
                <a:spcPts val="0"/>
              </a:spcBef>
              <a:spcAft>
                <a:spcPts val="0"/>
              </a:spcAft>
              <a:defRPr kumimoji="0" sz="13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EB1A6B3-0599-4978-ADFA-D1A882D4DB1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defTabSz="995363" rtl="0" eaLnBrk="0" fontAlgn="base" latinLnBrk="1" hangingPunct="0">
        <a:spcBef>
          <a:spcPct val="0"/>
        </a:spcBef>
        <a:spcAft>
          <a:spcPct val="0"/>
        </a:spcAft>
        <a:defRPr lang="ko-KR" altLang="en-US" sz="3800" kern="1200">
          <a:solidFill>
            <a:srgbClr val="000000"/>
          </a:solidFill>
          <a:latin typeface="HY견고딕" pitchFamily="18" charset="-127"/>
          <a:ea typeface="HY견고딕" pitchFamily="18" charset="-127"/>
          <a:cs typeface="+mj-cs"/>
        </a:defRPr>
      </a:lvl1pPr>
      <a:lvl2pPr algn="l" defTabSz="995363" rtl="0" eaLnBrk="0" fontAlgn="base" latinLnBrk="1" hangingPunct="0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HY견고딕" pitchFamily="18" charset="-127"/>
          <a:ea typeface="HY견고딕" pitchFamily="18" charset="-127"/>
        </a:defRPr>
      </a:lvl2pPr>
      <a:lvl3pPr algn="l" defTabSz="995363" rtl="0" eaLnBrk="0" fontAlgn="base" latinLnBrk="1" hangingPunct="0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HY견고딕" pitchFamily="18" charset="-127"/>
          <a:ea typeface="HY견고딕" pitchFamily="18" charset="-127"/>
        </a:defRPr>
      </a:lvl3pPr>
      <a:lvl4pPr algn="l" defTabSz="995363" rtl="0" eaLnBrk="0" fontAlgn="base" latinLnBrk="1" hangingPunct="0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HY견고딕" pitchFamily="18" charset="-127"/>
          <a:ea typeface="HY견고딕" pitchFamily="18" charset="-127"/>
        </a:defRPr>
      </a:lvl4pPr>
      <a:lvl5pPr algn="l" defTabSz="995363" rtl="0" eaLnBrk="0" fontAlgn="base" latinLnBrk="1" hangingPunct="0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HY견고딕" pitchFamily="18" charset="-127"/>
          <a:ea typeface="HY견고딕" pitchFamily="18" charset="-127"/>
        </a:defRPr>
      </a:lvl5pPr>
      <a:lvl6pPr marL="457200" algn="l" defTabSz="995363" rtl="0" fontAlgn="base" latinLnBrk="1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HY견고딕" pitchFamily="18" charset="-127"/>
          <a:ea typeface="HY견고딕" pitchFamily="18" charset="-127"/>
        </a:defRPr>
      </a:lvl6pPr>
      <a:lvl7pPr marL="914400" algn="l" defTabSz="995363" rtl="0" fontAlgn="base" latinLnBrk="1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HY견고딕" pitchFamily="18" charset="-127"/>
          <a:ea typeface="HY견고딕" pitchFamily="18" charset="-127"/>
        </a:defRPr>
      </a:lvl7pPr>
      <a:lvl8pPr marL="1371600" algn="l" defTabSz="995363" rtl="0" fontAlgn="base" latinLnBrk="1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HY견고딕" pitchFamily="18" charset="-127"/>
          <a:ea typeface="HY견고딕" pitchFamily="18" charset="-127"/>
        </a:defRPr>
      </a:lvl8pPr>
      <a:lvl9pPr marL="1828800" algn="l" defTabSz="995363" rtl="0" fontAlgn="base" latinLnBrk="1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HY견고딕" pitchFamily="18" charset="-127"/>
          <a:ea typeface="HY견고딕" pitchFamily="18" charset="-127"/>
        </a:defRPr>
      </a:lvl9pPr>
    </p:titleStyle>
    <p:bodyStyle>
      <a:lvl1pPr marL="373063" indent="-373063" algn="l" defTabSz="9953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lang="ko-KR" altLang="en-US" sz="27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808038" indent="-311150" algn="l" defTabSz="9953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lang="ko-KR" altLang="en-US"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1244600" indent="-247650" algn="l" defTabSz="9953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lang="ko-KR" altLang="en-US"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741488" indent="-247650" algn="l" defTabSz="9953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lang="ko-KR" altLang="en-US"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239963" indent="-247650" algn="l" defTabSz="9953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lang="ko-KR" altLang="en-US"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73814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ko-KR"/>
              <a:t>지능형 산업재해 IoT 안전관리 시스템</a:t>
            </a:r>
            <a:r>
              <a:rPr lang="ko-KR" altLang="en-US"/>
              <a:t> 공기질 추정</a:t>
            </a:r>
            <a:endParaRPr lang="ko-KR" altLang="en-US"/>
          </a:p>
        </p:txBody>
      </p:sp>
      <p:sp>
        <p:nvSpPr>
          <p:cNvPr id="11268" name="제목 6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>
                <a:solidFill>
                  <a:srgbClr val="cccc00"/>
                </a:solidFill>
              </a:rPr>
              <a:t>Linear Regression</a:t>
            </a:r>
            <a:br>
              <a:rPr lang="ko-KR" altLang="en-US">
                <a:solidFill>
                  <a:srgbClr val="cccc00"/>
                </a:solidFill>
              </a:rPr>
            </a:br>
            <a:r>
              <a:rPr lang="ko-KR" altLang="en-US">
                <a:solidFill>
                  <a:srgbClr val="31b2b5"/>
                </a:solidFill>
              </a:rPr>
              <a:t>프로젝트 </a:t>
            </a:r>
            <a:br>
              <a:rPr lang="en-US" altLang="ko-KR">
                <a:solidFill>
                  <a:srgbClr val="31b2b5"/>
                </a:solidFill>
              </a:rPr>
            </a:br>
            <a:r>
              <a:rPr lang="ko-KR" altLang="en-US"/>
              <a:t>결과발표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266580" y="4716735"/>
            <a:ext cx="5329237" cy="3867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algn="r" defTabSz="980009">
              <a:defRPr lang="en-US"/>
            </a:pP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  <a:cs typeface="굴림"/>
              </a:rPr>
              <a:t>충북대학교 산업인공지능학과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  <a:cs typeface="굴림"/>
            </a:endParaRPr>
          </a:p>
          <a:p>
            <a:pPr algn="r" defTabSz="980009">
              <a:defRPr lang="en-US"/>
            </a:pP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  <a:cs typeface="굴림"/>
              </a:rPr>
              <a:t>2022254004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  <a:cs typeface="굴림"/>
              </a:rPr>
              <a:t> 안성인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4. </a:t>
            </a:r>
            <a:r>
              <a:rPr lang="ko-KR" altLang="en-US" b="1"/>
              <a:t>데이터 분할</a:t>
            </a:r>
            <a:endParaRPr lang="ko-KR" altLang="en-US" b="1"/>
          </a:p>
        </p:txBody>
      </p:sp>
      <p:sp>
        <p:nvSpPr>
          <p:cNvPr id="3" name="도넛 2"/>
          <p:cNvSpPr/>
          <p:nvPr/>
        </p:nvSpPr>
        <p:spPr>
          <a:xfrm rot="720889">
            <a:off x="8688328" y="1710271"/>
            <a:ext cx="896832" cy="316336"/>
          </a:xfrm>
          <a:custGeom>
            <a:avLst/>
            <a:gdLst/>
            <a:rect l="l" t="t" r="r" b="b"/>
            <a:pathLst>
              <a:path w="896832" h="316336">
                <a:moveTo>
                  <a:pt x="0" y="0"/>
                </a:moveTo>
                <a:cubicBezTo>
                  <a:pt x="384500" y="68364"/>
                  <a:pt x="697889" y="174692"/>
                  <a:pt x="896832" y="303314"/>
                </a:cubicBezTo>
                <a:lnTo>
                  <a:pt x="835646" y="316336"/>
                </a:lnTo>
                <a:cubicBezTo>
                  <a:pt x="646875" y="205097"/>
                  <a:pt x="360091" y="112416"/>
                  <a:pt x="10665" y="501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74291" y="828303"/>
            <a:ext cx="7177661" cy="63367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 rot="0">
            <a:off x="1527235" y="1764407"/>
            <a:ext cx="3107630" cy="1248892"/>
            <a:chOff x="869537" y="3860110"/>
            <a:chExt cx="3107630" cy="1248892"/>
          </a:xfrm>
        </p:grpSpPr>
        <p:sp>
          <p:nvSpPr>
            <p:cNvPr id="7" name="타원 6"/>
            <p:cNvSpPr/>
            <p:nvPr/>
          </p:nvSpPr>
          <p:spPr>
            <a:xfrm rot="18486808">
              <a:off x="716132" y="4013515"/>
              <a:ext cx="1248892" cy="942082"/>
            </a:xfrm>
            <a:prstGeom prst="ellipse">
              <a:avLst/>
            </a:prstGeom>
            <a:solidFill>
              <a:srgbClr val="31b2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>
            <a:xfrm>
              <a:off x="962827" y="4128109"/>
              <a:ext cx="924448" cy="707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0" lang="en-US" altLang="ko-KR" sz="4000" b="1">
                  <a:solidFill>
                    <a:schemeClr val="bg1"/>
                  </a:solidFill>
                  <a:latin typeface="맑은 고딕"/>
                  <a:ea typeface="맑은 고딕"/>
                </a:rPr>
                <a:t>05</a:t>
              </a:r>
              <a:endParaRPr kumimoji="0" lang="en-US" altLang="ko-KR" sz="40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>
            <a:xfrm>
              <a:off x="2101652" y="4288412"/>
              <a:ext cx="1875515" cy="36933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defTabSz="99569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데이터 스케일링</a:t>
              </a:r>
              <a:endParaRPr kumimoji="0"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5. </a:t>
            </a:r>
            <a:r>
              <a:rPr lang="ko-KR" altLang="en-US" b="1"/>
              <a:t>데이터 스케일링</a:t>
            </a:r>
            <a:endParaRPr lang="ko-KR" altLang="en-US" b="1"/>
          </a:p>
        </p:txBody>
      </p:sp>
      <p:sp>
        <p:nvSpPr>
          <p:cNvPr id="8" name="도넛 2"/>
          <p:cNvSpPr/>
          <p:nvPr/>
        </p:nvSpPr>
        <p:spPr>
          <a:xfrm rot="720889">
            <a:off x="8688328" y="1710271"/>
            <a:ext cx="896832" cy="316336"/>
          </a:xfrm>
          <a:custGeom>
            <a:avLst/>
            <a:gdLst/>
            <a:rect l="l" t="t" r="r" b="b"/>
            <a:pathLst>
              <a:path w="896832" h="316336">
                <a:moveTo>
                  <a:pt x="0" y="0"/>
                </a:moveTo>
                <a:cubicBezTo>
                  <a:pt x="384500" y="68364"/>
                  <a:pt x="697889" y="174692"/>
                  <a:pt x="896832" y="303314"/>
                </a:cubicBezTo>
                <a:lnTo>
                  <a:pt x="835646" y="316336"/>
                </a:lnTo>
                <a:cubicBezTo>
                  <a:pt x="646875" y="205097"/>
                  <a:pt x="360091" y="112416"/>
                  <a:pt x="10665" y="501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도넛 5"/>
          <p:cNvSpPr/>
          <p:nvPr/>
        </p:nvSpPr>
        <p:spPr>
          <a:xfrm>
            <a:off x="1170235" y="2330652"/>
            <a:ext cx="668089" cy="153266"/>
          </a:xfrm>
          <a:custGeom>
            <a:avLst/>
            <a:gdLst/>
            <a:rect l="l" t="t" r="r" b="b"/>
            <a:pathLst>
              <a:path w="677614" h="153266">
                <a:moveTo>
                  <a:pt x="0" y="0"/>
                </a:moveTo>
                <a:cubicBezTo>
                  <a:pt x="86472" y="80990"/>
                  <a:pt x="264134" y="135351"/>
                  <a:pt x="469117" y="135351"/>
                </a:cubicBezTo>
                <a:cubicBezTo>
                  <a:pt x="543181" y="135351"/>
                  <a:pt x="613679" y="128254"/>
                  <a:pt x="677614" y="115272"/>
                </a:cubicBezTo>
                <a:lnTo>
                  <a:pt x="677614" y="153266"/>
                </a:lnTo>
                <a:lnTo>
                  <a:pt x="172324" y="153266"/>
                </a:lnTo>
                <a:cubicBezTo>
                  <a:pt x="104202" y="131524"/>
                  <a:pt x="45387" y="102175"/>
                  <a:pt x="0" y="666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1527235" y="1764407"/>
            <a:ext cx="2421830" cy="1248892"/>
            <a:chOff x="869537" y="3860110"/>
            <a:chExt cx="2421830" cy="1248892"/>
          </a:xfrm>
        </p:grpSpPr>
        <p:sp>
          <p:nvSpPr>
            <p:cNvPr id="9" name="타원 8"/>
            <p:cNvSpPr/>
            <p:nvPr/>
          </p:nvSpPr>
          <p:spPr>
            <a:xfrm rot="18486808">
              <a:off x="716132" y="4013515"/>
              <a:ext cx="1248892" cy="942082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>
            <a:xfrm>
              <a:off x="962827" y="4128109"/>
              <a:ext cx="924448" cy="707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0" lang="en-US" altLang="ko-KR" sz="4000" b="1">
                  <a:solidFill>
                    <a:schemeClr val="bg1"/>
                  </a:solidFill>
                  <a:latin typeface="맑은 고딕"/>
                  <a:ea typeface="맑은 고딕"/>
                </a:rPr>
                <a:t>06</a:t>
              </a:r>
              <a:endParaRPr kumimoji="0" lang="en-US" altLang="ko-KR" sz="40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>
            <a:xfrm>
              <a:off x="2101652" y="4288412"/>
              <a:ext cx="1189715" cy="36933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defTabSz="99569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모델 생성</a:t>
              </a:r>
              <a:endParaRPr kumimoji="0"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6. </a:t>
            </a:r>
            <a:r>
              <a:rPr lang="ko-KR" altLang="en-US" b="1"/>
              <a:t>모델 생성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 rot="0">
            <a:off x="1527235" y="1764407"/>
            <a:ext cx="2421830" cy="1248892"/>
            <a:chOff x="869537" y="3860110"/>
            <a:chExt cx="2421830" cy="1248892"/>
          </a:xfrm>
        </p:grpSpPr>
        <p:sp>
          <p:nvSpPr>
            <p:cNvPr id="7" name="타원 6"/>
            <p:cNvSpPr/>
            <p:nvPr/>
          </p:nvSpPr>
          <p:spPr>
            <a:xfrm rot="18486808">
              <a:off x="716132" y="4013515"/>
              <a:ext cx="1248892" cy="942082"/>
            </a:xfrm>
            <a:prstGeom prst="ellipse">
              <a:avLst/>
            </a:prstGeom>
            <a:solidFill>
              <a:srgbClr val="31b2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>
            <a:xfrm>
              <a:off x="962827" y="4128109"/>
              <a:ext cx="924448" cy="707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0" lang="en-US" altLang="ko-KR" sz="4000" b="1">
                  <a:solidFill>
                    <a:schemeClr val="bg1"/>
                  </a:solidFill>
                  <a:latin typeface="맑은 고딕"/>
                  <a:ea typeface="맑은 고딕"/>
                </a:rPr>
                <a:t>07</a:t>
              </a:r>
              <a:endParaRPr kumimoji="0" lang="en-US" altLang="ko-KR" sz="40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>
            <a:xfrm>
              <a:off x="2101652" y="4288412"/>
              <a:ext cx="1189715" cy="36933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defTabSz="99569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모델 평가</a:t>
              </a:r>
              <a:endParaRPr kumimoji="0"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7. </a:t>
            </a:r>
            <a:r>
              <a:rPr lang="ko-KR" altLang="en-US" b="1"/>
              <a:t>모델 평가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1527235" y="1764407"/>
            <a:ext cx="3412430" cy="1248892"/>
            <a:chOff x="869537" y="3860110"/>
            <a:chExt cx="3412430" cy="1248892"/>
          </a:xfrm>
        </p:grpSpPr>
        <p:sp>
          <p:nvSpPr>
            <p:cNvPr id="9" name="타원 8"/>
            <p:cNvSpPr/>
            <p:nvPr/>
          </p:nvSpPr>
          <p:spPr>
            <a:xfrm rot="18486808">
              <a:off x="716132" y="4013515"/>
              <a:ext cx="1248892" cy="942082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>
            <a:xfrm>
              <a:off x="962827" y="4128109"/>
              <a:ext cx="924448" cy="707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0" lang="en-US" altLang="ko-KR" sz="4000" b="1">
                  <a:solidFill>
                    <a:schemeClr val="bg1"/>
                  </a:solidFill>
                  <a:latin typeface="맑은 고딕"/>
                  <a:ea typeface="맑은 고딕"/>
                </a:rPr>
                <a:t>08</a:t>
              </a:r>
              <a:endParaRPr kumimoji="0" lang="en-US" altLang="ko-KR" sz="40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>
            <a:xfrm>
              <a:off x="2101652" y="4288412"/>
              <a:ext cx="2180315" cy="36933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defTabSz="99569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프로젝트 결과 분석</a:t>
              </a:r>
              <a:endParaRPr kumimoji="0"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8. </a:t>
            </a:r>
            <a:r>
              <a:rPr lang="ko-KR" altLang="en-US"/>
              <a:t>프로젝트 결과 분석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4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srgbClr val="31b2b5"/>
                </a:solidFill>
              </a:rPr>
              <a:t>THANK</a:t>
            </a:r>
            <a:r>
              <a:rPr lang="en-US" altLang="ko-KR"/>
              <a:t> </a:t>
            </a:r>
            <a:br>
              <a:rPr lang="en-US" altLang="ko-KR"/>
            </a:br>
            <a:r>
              <a:rPr lang="en-US" altLang="ko-KR"/>
              <a:t>YOU</a:t>
            </a:r>
            <a:endParaRPr lang="en-US"/>
          </a:p>
        </p:txBody>
      </p:sp>
      <p:sp>
        <p:nvSpPr>
          <p:cNvPr id="50179" name="텍스트 개체 틀 39"/>
          <p:cNvSpPr txBox="1"/>
          <p:nvPr/>
        </p:nvSpPr>
        <p:spPr>
          <a:xfrm>
            <a:off x="3474492" y="4356695"/>
            <a:ext cx="5832475" cy="165576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04306" tIns="52153" rIns="104306" bIns="52153"/>
          <a:lstStyle/>
          <a:p>
            <a:pPr algn="r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ko-KR" altLang="en-US" sz="1400">
                <a:solidFill>
                  <a:srgbClr val="7f7f7f"/>
                </a:solidFill>
                <a:latin typeface="맑은 고딕"/>
                <a:ea typeface="맑은 고딕"/>
              </a:rPr>
              <a:t>충북대학교 산업인공지능학과</a:t>
            </a:r>
            <a:endParaRPr kumimoji="0" lang="ko-KR" altLang="en-US" sz="1400">
              <a:solidFill>
                <a:srgbClr val="7f7f7f"/>
              </a:solidFill>
              <a:latin typeface="맑은 고딕"/>
              <a:ea typeface="맑은 고딕"/>
            </a:endParaRPr>
          </a:p>
          <a:p>
            <a:pPr algn="r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en-US" altLang="ko-KR" sz="1400">
                <a:solidFill>
                  <a:srgbClr val="7f7f7f"/>
                </a:solidFill>
                <a:latin typeface="맑은 고딕"/>
                <a:ea typeface="맑은 고딕"/>
              </a:rPr>
              <a:t>2022254004</a:t>
            </a:r>
            <a:r>
              <a:rPr kumimoji="0" lang="ko-KR" altLang="en-US" sz="1400">
                <a:solidFill>
                  <a:srgbClr val="7f7f7f"/>
                </a:solidFill>
                <a:latin typeface="맑은 고딕"/>
                <a:ea typeface="맑은 고딕"/>
              </a:rPr>
              <a:t> 안성인 </a:t>
            </a:r>
            <a:endParaRPr kumimoji="0" lang="ko-KR" altLang="en-US" sz="1400">
              <a:solidFill>
                <a:srgbClr val="7f7f7f"/>
              </a:solidFill>
              <a:latin typeface="맑은 고딕"/>
              <a:ea typeface="맑은 고딕"/>
            </a:endParaRPr>
          </a:p>
          <a:p>
            <a:pPr algn="r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en-US" altLang="ko-KR" sz="1400">
                <a:solidFill>
                  <a:srgbClr val="7f7f7f"/>
                </a:solidFill>
                <a:latin typeface="맑은 고딕"/>
                <a:ea typeface="맑은 고딕"/>
              </a:rPr>
              <a:t>010-6450-6721</a:t>
            </a:r>
            <a:r>
              <a:rPr kumimoji="0" lang="ko-KR" altLang="en-US" sz="1400">
                <a:solidFill>
                  <a:srgbClr val="7f7f7f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>
                <a:solidFill>
                  <a:srgbClr val="7f7f7f"/>
                </a:solidFill>
                <a:latin typeface="맑은 고딕"/>
                <a:ea typeface="맑은 고딕"/>
              </a:rPr>
              <a:t>/ siahn0919@gmail.com</a:t>
            </a:r>
            <a:endParaRPr kumimoji="0" lang="en-US" altLang="ko-KR" sz="1400">
              <a:solidFill>
                <a:srgbClr val="7f7f7f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:\사업계획서템플릿\23-목차.png"/>
          <p:cNvPicPr>
            <a:picLocks noChangeAspect="1" noChangeArrowheads="1"/>
          </p:cNvPicPr>
          <p:nvPr/>
        </p:nvPicPr>
        <p:blipFill rotWithShape="1">
          <a:blip r:embed="rId2"/>
          <a:srcRect l="9490" b="47140"/>
          <a:stretch>
            <a:fillRect/>
          </a:stretch>
        </p:blipFill>
        <p:spPr>
          <a:xfrm>
            <a:off x="234132" y="6415088"/>
            <a:ext cx="2234430" cy="605903"/>
          </a:xfrm>
          <a:prstGeom prst="rect">
            <a:avLst/>
          </a:prstGeom>
          <a:noFill/>
        </p:spPr>
      </p:pic>
      <p:grpSp>
        <p:nvGrpSpPr>
          <p:cNvPr id="19" name="그룹 18"/>
          <p:cNvGrpSpPr/>
          <p:nvPr/>
        </p:nvGrpSpPr>
        <p:grpSpPr>
          <a:xfrm rot="0">
            <a:off x="5008705" y="1596214"/>
            <a:ext cx="4730484" cy="4878695"/>
            <a:chOff x="2101652" y="4258814"/>
            <a:chExt cx="2424113" cy="3438849"/>
          </a:xfrm>
        </p:grpSpPr>
        <p:sp>
          <p:nvSpPr>
            <p:cNvPr id="33" name="Text Box 5"/>
            <p:cNvSpPr txBox="1">
              <a:spLocks noChangeArrowheads="1"/>
            </p:cNvSpPr>
            <p:nvPr/>
          </p:nvSpPr>
          <p:spPr>
            <a:xfrm>
              <a:off x="2101652" y="4258814"/>
              <a:ext cx="737543" cy="40686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ctr">
              <a:spAutoFit/>
            </a:bodyPr>
            <a:lstStyle/>
            <a:p>
              <a:pPr defTabSz="995690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3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차례</a:t>
              </a:r>
              <a:endParaRPr kumimoji="0"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>
            <a:xfrm>
              <a:off x="2190551" y="4611981"/>
              <a:ext cx="2335214" cy="3085681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  <a:buFont typeface="Wingdings 2"/>
                <a:buAutoNum type="arabicPeriod"/>
                <a:defRPr/>
              </a:pPr>
              <a:r>
                <a: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프로젝트 개요</a:t>
              </a: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  <a:buFont typeface="Wingdings 2"/>
                <a:buAutoNum type="arabicPeriod"/>
                <a:defRPr/>
              </a:pPr>
              <a:r>
                <a: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데이터 수집 및 탐색</a:t>
              </a: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  <a:buFont typeface="Wingdings 2"/>
                <a:buAutoNum type="arabicPeriod"/>
                <a:defRPr/>
              </a:pPr>
              <a:r>
                <a: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데이터 모델링 프리프로세싱</a:t>
              </a: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  <a:buFont typeface="Wingdings 2"/>
                <a:buAutoNum type="arabicPeriod"/>
                <a:defRPr/>
              </a:pPr>
              <a:r>
                <a: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데이터 분할</a:t>
              </a: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  <a:buFont typeface="Wingdings 2"/>
                <a:buAutoNum type="arabicPeriod"/>
                <a:defRPr/>
              </a:pPr>
              <a:r>
                <a: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모델 생성</a:t>
              </a: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  <a:buFont typeface="Wingdings 2"/>
                <a:buAutoNum type="arabicPeriod"/>
                <a:defRPr/>
              </a:pPr>
              <a:r>
                <a: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모델 평가</a:t>
              </a: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  <a:buFont typeface="Wingdings 2"/>
                <a:buAutoNum type="arabicPeriod"/>
                <a:defRPr/>
              </a:pPr>
              <a:r>
                <a: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프로젝트 결과 분석</a:t>
              </a: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35" name="타원 6"/>
          <p:cNvSpPr/>
          <p:nvPr/>
        </p:nvSpPr>
        <p:spPr>
          <a:xfrm rot="18486808">
            <a:off x="3642081" y="1391334"/>
            <a:ext cx="1248892" cy="942082"/>
          </a:xfrm>
          <a:prstGeom prst="ellipse">
            <a:avLst/>
          </a:prstGeom>
          <a:solidFill>
            <a:srgbClr val="31b2b5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9536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>
          <a:xfrm>
            <a:off x="3888776" y="1505927"/>
            <a:ext cx="924448" cy="70082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lvl="0" indent="0" algn="l" defTabSz="99536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01</a:t>
            </a:r>
            <a:endParaRPr xmlns:mc="http://schemas.openxmlformats.org/markup-compatibility/2006" xmlns:hp="http://schemas.haansoft.com/office/presentation/8.0" kumimoji="0" lang="ko-KR" altLang="ko-KR" sz="40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 rot="0">
            <a:off x="1527235" y="1764407"/>
            <a:ext cx="2879030" cy="1248892"/>
            <a:chOff x="869537" y="3860110"/>
            <a:chExt cx="2879030" cy="1248892"/>
          </a:xfrm>
        </p:grpSpPr>
        <p:sp>
          <p:nvSpPr>
            <p:cNvPr id="7" name="타원 6"/>
            <p:cNvSpPr/>
            <p:nvPr/>
          </p:nvSpPr>
          <p:spPr>
            <a:xfrm rot="18486808">
              <a:off x="716132" y="4013515"/>
              <a:ext cx="1248892" cy="942082"/>
            </a:xfrm>
            <a:prstGeom prst="ellipse">
              <a:avLst/>
            </a:prstGeom>
            <a:solidFill>
              <a:srgbClr val="31b2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>
            <a:xfrm>
              <a:off x="962827" y="4128109"/>
              <a:ext cx="924448" cy="707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0" lang="en-US" altLang="ko-KR" sz="4000" b="1">
                  <a:solidFill>
                    <a:schemeClr val="bg1"/>
                  </a:solidFill>
                  <a:latin typeface="맑은 고딕"/>
                  <a:ea typeface="맑은 고딕"/>
                </a:rPr>
                <a:t>01</a:t>
              </a:r>
              <a:endParaRPr kumimoji="0" lang="ko-KR" altLang="ko-KR" sz="40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>
            <a:xfrm>
              <a:off x="2101652" y="4288412"/>
              <a:ext cx="1646915" cy="36933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defTabSz="99569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프로젝트 개요</a:t>
              </a:r>
              <a:endParaRPr kumimoji="0"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1. </a:t>
            </a:r>
            <a:r>
              <a:rPr lang="ko-KR" altLang="en-US" b="1"/>
              <a:t>프로젝트 개요</a:t>
            </a:r>
            <a:endParaRPr lang="ko-KR" altLang="en-US" b="1"/>
          </a:p>
        </p:txBody>
      </p:sp>
      <p:sp>
        <p:nvSpPr>
          <p:cNvPr id="3" name="모서리가 둥근 직사각형 2"/>
          <p:cNvSpPr/>
          <p:nvPr/>
        </p:nvSpPr>
        <p:spPr>
          <a:xfrm>
            <a:off x="1314004" y="1620391"/>
            <a:ext cx="2160488" cy="504304"/>
          </a:xfrm>
          <a:custGeom>
            <a:avLst/>
            <a:gdLst/>
            <a:rect l="l" t="t" r="r" b="b"/>
            <a:pathLst>
              <a:path w="2160488" h="504304">
                <a:moveTo>
                  <a:pt x="1368648" y="24842"/>
                </a:moveTo>
                <a:cubicBezTo>
                  <a:pt x="1655471" y="24842"/>
                  <a:pt x="1924926" y="43135"/>
                  <a:pt x="2158753" y="75458"/>
                </a:cubicBezTo>
                <a:cubicBezTo>
                  <a:pt x="2160336" y="78194"/>
                  <a:pt x="2160488" y="81105"/>
                  <a:pt x="2160488" y="84052"/>
                </a:cubicBezTo>
                <a:lnTo>
                  <a:pt x="2160488" y="420252"/>
                </a:lnTo>
                <a:cubicBezTo>
                  <a:pt x="2160488" y="466673"/>
                  <a:pt x="2122857" y="504304"/>
                  <a:pt x="2076436" y="504304"/>
                </a:cubicBezTo>
                <a:lnTo>
                  <a:pt x="84052" y="504304"/>
                </a:lnTo>
                <a:cubicBezTo>
                  <a:pt x="37631" y="504304"/>
                  <a:pt x="0" y="466673"/>
                  <a:pt x="0" y="420252"/>
                </a:cubicBezTo>
                <a:lnTo>
                  <a:pt x="0" y="209921"/>
                </a:lnTo>
                <a:cubicBezTo>
                  <a:pt x="288280" y="98385"/>
                  <a:pt x="793551" y="24842"/>
                  <a:pt x="1368648" y="24842"/>
                </a:cubicBezTo>
                <a:close/>
                <a:moveTo>
                  <a:pt x="1663469" y="0"/>
                </a:moveTo>
                <a:lnTo>
                  <a:pt x="2076436" y="0"/>
                </a:lnTo>
                <a:cubicBezTo>
                  <a:pt x="2107745" y="0"/>
                  <a:pt x="2135055" y="17118"/>
                  <a:pt x="2148370" y="43158"/>
                </a:cubicBezTo>
                <a:cubicBezTo>
                  <a:pt x="1998968" y="22182"/>
                  <a:pt x="1835868" y="7150"/>
                  <a:pt x="1663469" y="0"/>
                </a:cubicBezTo>
                <a:close/>
                <a:moveTo>
                  <a:pt x="84052" y="0"/>
                </a:moveTo>
                <a:lnTo>
                  <a:pt x="1073827" y="0"/>
                </a:lnTo>
                <a:cubicBezTo>
                  <a:pt x="628756" y="19929"/>
                  <a:pt x="245436" y="87149"/>
                  <a:pt x="0" y="181028"/>
                </a:cubicBezTo>
                <a:lnTo>
                  <a:pt x="0" y="84052"/>
                </a:lnTo>
                <a:cubicBezTo>
                  <a:pt x="0" y="37631"/>
                  <a:pt x="37631" y="0"/>
                  <a:pt x="84052" y="0"/>
                </a:cubicBezTo>
                <a:close/>
              </a:path>
            </a:pathLst>
          </a:custGeom>
          <a:solidFill>
            <a:srgbClr val="cc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100" b="1"/>
          </a:p>
        </p:txBody>
      </p:sp>
      <p:sp>
        <p:nvSpPr>
          <p:cNvPr id="7" name="직사각형 6"/>
          <p:cNvSpPr/>
          <p:nvPr/>
        </p:nvSpPr>
        <p:spPr>
          <a:xfrm>
            <a:off x="1169988" y="1980679"/>
            <a:ext cx="3888680" cy="45355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82304" y="1699295"/>
            <a:ext cx="1404156" cy="245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bg1"/>
                </a:solidFill>
              </a:rPr>
              <a:t>현재 사용중인 기기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11" name="모서리가 둥근 직사각형 2"/>
          <p:cNvSpPr/>
          <p:nvPr/>
        </p:nvSpPr>
        <p:spPr>
          <a:xfrm>
            <a:off x="5761361" y="1620391"/>
            <a:ext cx="2160488" cy="504304"/>
          </a:xfrm>
          <a:custGeom>
            <a:avLst/>
            <a:gdLst/>
            <a:rect l="l" t="t" r="r" b="b"/>
            <a:pathLst>
              <a:path w="2160488" h="504304">
                <a:moveTo>
                  <a:pt x="1368648" y="24842"/>
                </a:moveTo>
                <a:cubicBezTo>
                  <a:pt x="1655471" y="24842"/>
                  <a:pt x="1924926" y="43135"/>
                  <a:pt x="2158753" y="75458"/>
                </a:cubicBezTo>
                <a:cubicBezTo>
                  <a:pt x="2160336" y="78194"/>
                  <a:pt x="2160488" y="81105"/>
                  <a:pt x="2160488" y="84052"/>
                </a:cubicBezTo>
                <a:lnTo>
                  <a:pt x="2160488" y="420252"/>
                </a:lnTo>
                <a:cubicBezTo>
                  <a:pt x="2160488" y="466673"/>
                  <a:pt x="2122857" y="504304"/>
                  <a:pt x="2076436" y="504304"/>
                </a:cubicBezTo>
                <a:lnTo>
                  <a:pt x="84052" y="504304"/>
                </a:lnTo>
                <a:cubicBezTo>
                  <a:pt x="37631" y="504304"/>
                  <a:pt x="0" y="466673"/>
                  <a:pt x="0" y="420252"/>
                </a:cubicBezTo>
                <a:lnTo>
                  <a:pt x="0" y="209921"/>
                </a:lnTo>
                <a:cubicBezTo>
                  <a:pt x="288280" y="98385"/>
                  <a:pt x="793551" y="24842"/>
                  <a:pt x="1368648" y="24842"/>
                </a:cubicBezTo>
                <a:close/>
                <a:moveTo>
                  <a:pt x="1663469" y="0"/>
                </a:moveTo>
                <a:lnTo>
                  <a:pt x="2076436" y="0"/>
                </a:lnTo>
                <a:cubicBezTo>
                  <a:pt x="2107745" y="0"/>
                  <a:pt x="2135055" y="17118"/>
                  <a:pt x="2148370" y="43158"/>
                </a:cubicBezTo>
                <a:cubicBezTo>
                  <a:pt x="1998968" y="22182"/>
                  <a:pt x="1835868" y="7150"/>
                  <a:pt x="1663469" y="0"/>
                </a:cubicBezTo>
                <a:close/>
                <a:moveTo>
                  <a:pt x="84052" y="0"/>
                </a:moveTo>
                <a:lnTo>
                  <a:pt x="1073827" y="0"/>
                </a:lnTo>
                <a:cubicBezTo>
                  <a:pt x="628756" y="19929"/>
                  <a:pt x="245436" y="87149"/>
                  <a:pt x="0" y="181028"/>
                </a:cubicBezTo>
                <a:lnTo>
                  <a:pt x="0" y="84052"/>
                </a:lnTo>
                <a:cubicBezTo>
                  <a:pt x="0" y="37631"/>
                  <a:pt x="37631" y="0"/>
                  <a:pt x="84052" y="0"/>
                </a:cubicBezTo>
                <a:close/>
              </a:path>
            </a:pathLst>
          </a:custGeom>
          <a:solidFill>
            <a:srgbClr val="31b2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/>
          </a:p>
        </p:txBody>
      </p:sp>
      <p:sp>
        <p:nvSpPr>
          <p:cNvPr id="12" name="직사각형 11"/>
          <p:cNvSpPr/>
          <p:nvPr/>
        </p:nvSpPr>
        <p:spPr>
          <a:xfrm>
            <a:off x="5617345" y="1980679"/>
            <a:ext cx="3888680" cy="45355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121525" y="1699295"/>
            <a:ext cx="1440160" cy="252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bg1"/>
                </a:solidFill>
              </a:rPr>
              <a:t>목표 및 효과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5" name="직각 삼각형 4"/>
          <p:cNvSpPr/>
          <p:nvPr/>
        </p:nvSpPr>
        <p:spPr>
          <a:xfrm>
            <a:off x="1169542" y="6156241"/>
            <a:ext cx="360288" cy="360000"/>
          </a:xfrm>
          <a:prstGeom prst="rtTriangle">
            <a:avLst/>
          </a:prstGeom>
          <a:solidFill>
            <a:srgbClr val="cc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flipH="1">
            <a:off x="4698380" y="6156241"/>
            <a:ext cx="360288" cy="360000"/>
          </a:xfrm>
          <a:prstGeom prst="rtTriangle">
            <a:avLst/>
          </a:prstGeom>
          <a:solidFill>
            <a:srgbClr val="cc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flipV="1">
            <a:off x="1169542" y="1980679"/>
            <a:ext cx="360288" cy="360000"/>
          </a:xfrm>
          <a:prstGeom prst="rtTriangle">
            <a:avLst/>
          </a:prstGeom>
          <a:solidFill>
            <a:srgbClr val="cc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flipH="1" flipV="1">
            <a:off x="4698380" y="1980679"/>
            <a:ext cx="360288" cy="360000"/>
          </a:xfrm>
          <a:prstGeom prst="rtTriangle">
            <a:avLst/>
          </a:prstGeom>
          <a:solidFill>
            <a:srgbClr val="cc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>
            <a:off x="5617345" y="6156241"/>
            <a:ext cx="360288" cy="360000"/>
          </a:xfrm>
          <a:prstGeom prst="rtTriangle">
            <a:avLst/>
          </a:prstGeom>
          <a:solidFill>
            <a:srgbClr val="31b2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/>
          </a:p>
        </p:txBody>
      </p:sp>
      <p:sp>
        <p:nvSpPr>
          <p:cNvPr id="21" name="직각 삼각형 20"/>
          <p:cNvSpPr/>
          <p:nvPr/>
        </p:nvSpPr>
        <p:spPr>
          <a:xfrm flipH="1">
            <a:off x="9146183" y="6156241"/>
            <a:ext cx="360288" cy="360000"/>
          </a:xfrm>
          <a:prstGeom prst="rtTriangle">
            <a:avLst/>
          </a:prstGeom>
          <a:solidFill>
            <a:srgbClr val="31b2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/>
          </a:p>
        </p:txBody>
      </p:sp>
      <p:sp>
        <p:nvSpPr>
          <p:cNvPr id="22" name="직각 삼각형 21"/>
          <p:cNvSpPr/>
          <p:nvPr/>
        </p:nvSpPr>
        <p:spPr>
          <a:xfrm flipV="1">
            <a:off x="5617345" y="1980679"/>
            <a:ext cx="360288" cy="360000"/>
          </a:xfrm>
          <a:prstGeom prst="rtTriangle">
            <a:avLst/>
          </a:prstGeom>
          <a:solidFill>
            <a:srgbClr val="31b2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/>
          </a:p>
        </p:txBody>
      </p:sp>
      <p:sp>
        <p:nvSpPr>
          <p:cNvPr id="23" name="직각 삼각형 22"/>
          <p:cNvSpPr/>
          <p:nvPr/>
        </p:nvSpPr>
        <p:spPr>
          <a:xfrm flipH="1" flipV="1">
            <a:off x="9146183" y="1980679"/>
            <a:ext cx="360288" cy="360000"/>
          </a:xfrm>
          <a:prstGeom prst="rtTriangle">
            <a:avLst/>
          </a:prstGeom>
          <a:solidFill>
            <a:srgbClr val="31b2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/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86360" y="2124236"/>
            <a:ext cx="1728192" cy="4176675"/>
          </a:xfrm>
          <a:prstGeom prst="rect">
            <a:avLst/>
          </a:prstGeom>
        </p:spPr>
      </p:pic>
      <p:sp>
        <p:nvSpPr>
          <p:cNvPr id="26" name=""/>
          <p:cNvSpPr txBox="1"/>
          <p:nvPr/>
        </p:nvSpPr>
        <p:spPr>
          <a:xfrm>
            <a:off x="5778748" y="2232459"/>
            <a:ext cx="3828167" cy="252813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온도</a:t>
            </a:r>
            <a:r>
              <a:rPr lang="en-US" altLang="ko-KR"/>
              <a:t>,</a:t>
            </a:r>
            <a:r>
              <a:rPr lang="ko-KR" altLang="en-US"/>
              <a:t> 습도 미세먼지 농도</a:t>
            </a:r>
            <a:r>
              <a:rPr lang="en-US" altLang="ko-KR"/>
              <a:t>,</a:t>
            </a:r>
            <a:endParaRPr lang="en-US" altLang="ko-KR"/>
          </a:p>
          <a:p>
            <a:pPr>
              <a:defRPr/>
            </a:pPr>
            <a:r>
              <a:rPr lang="ko-KR" altLang="en-US"/>
              <a:t>이산화탄소 농도 등의 수치 값을</a:t>
            </a:r>
            <a:endParaRPr lang="ko-KR" altLang="en-US"/>
          </a:p>
          <a:p>
            <a:pPr>
              <a:defRPr/>
            </a:pPr>
            <a:r>
              <a:rPr lang="ko-KR" altLang="en-US"/>
              <a:t>통해 기기에서 자체 계산해서</a:t>
            </a:r>
            <a:endParaRPr lang="ko-KR" altLang="en-US"/>
          </a:p>
          <a:p>
            <a:pPr>
              <a:defRPr/>
            </a:pPr>
            <a:r>
              <a:rPr lang="ko-KR" altLang="en-US"/>
              <a:t>보내는 공기 질 수치 값을 센서</a:t>
            </a:r>
            <a:endParaRPr lang="ko-KR" altLang="en-US"/>
          </a:p>
          <a:p>
            <a:pPr>
              <a:defRPr/>
            </a:pPr>
            <a:r>
              <a:rPr lang="ko-KR" altLang="en-US"/>
              <a:t>데이터만을 이용해 추정하여</a:t>
            </a:r>
            <a:endParaRPr lang="ko-KR" altLang="en-US"/>
          </a:p>
          <a:p>
            <a:pPr>
              <a:defRPr/>
            </a:pPr>
            <a:r>
              <a:rPr lang="ko-KR" altLang="en-US"/>
              <a:t>자체 계산 기능이 있는 기기를</a:t>
            </a:r>
            <a:endParaRPr lang="ko-KR" altLang="en-US"/>
          </a:p>
          <a:p>
            <a:pPr>
              <a:defRPr/>
            </a:pPr>
            <a:r>
              <a:rPr lang="ko-KR" altLang="en-US"/>
              <a:t>사용함으로 발생하는 비용을</a:t>
            </a:r>
            <a:endParaRPr lang="ko-KR" altLang="en-US"/>
          </a:p>
          <a:p>
            <a:pPr>
              <a:defRPr/>
            </a:pPr>
            <a:r>
              <a:rPr lang="ko-KR" altLang="en-US"/>
              <a:t>절감하는 것을 목표로 함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1527235" y="1764407"/>
            <a:ext cx="3498155" cy="1248892"/>
            <a:chOff x="869537" y="3860110"/>
            <a:chExt cx="3498155" cy="1248892"/>
          </a:xfrm>
        </p:grpSpPr>
        <p:sp>
          <p:nvSpPr>
            <p:cNvPr id="9" name="타원 8"/>
            <p:cNvSpPr/>
            <p:nvPr/>
          </p:nvSpPr>
          <p:spPr>
            <a:xfrm rot="18486808">
              <a:off x="716132" y="4013515"/>
              <a:ext cx="1248892" cy="942082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>
            <a:xfrm>
              <a:off x="962827" y="4128109"/>
              <a:ext cx="924448" cy="707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0" lang="en-US" altLang="ko-KR" sz="4000" b="1">
                  <a:solidFill>
                    <a:schemeClr val="bg1"/>
                  </a:solidFill>
                  <a:latin typeface="맑은 고딕"/>
                  <a:ea typeface="맑은 고딕"/>
                </a:rPr>
                <a:t>02</a:t>
              </a:r>
              <a:endParaRPr kumimoji="0" lang="ko-KR" altLang="ko-KR" sz="40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>
            <a:xfrm>
              <a:off x="2101652" y="4288412"/>
              <a:ext cx="2266040" cy="36933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defTabSz="99569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데이터 수집 및 탐색</a:t>
              </a:r>
              <a:endParaRPr kumimoji="0"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2. </a:t>
            </a:r>
            <a:r>
              <a:rPr lang="ko-KR" altLang="en-US" b="1"/>
              <a:t>데이터 수집 및 탐색</a:t>
            </a:r>
            <a:endParaRPr lang="ko-KR" altLang="en-US" b="1"/>
          </a:p>
        </p:txBody>
      </p:sp>
      <p:pic>
        <p:nvPicPr>
          <p:cNvPr id="9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2244" y="924150"/>
            <a:ext cx="7884876" cy="59578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 rot="0">
            <a:off x="1527235" y="1764407"/>
            <a:ext cx="4326830" cy="1248892"/>
            <a:chOff x="869537" y="3860110"/>
            <a:chExt cx="4326830" cy="1248892"/>
          </a:xfrm>
        </p:grpSpPr>
        <p:sp>
          <p:nvSpPr>
            <p:cNvPr id="7" name="타원 6"/>
            <p:cNvSpPr/>
            <p:nvPr/>
          </p:nvSpPr>
          <p:spPr>
            <a:xfrm rot="18486808">
              <a:off x="716132" y="4013515"/>
              <a:ext cx="1248892" cy="942082"/>
            </a:xfrm>
            <a:prstGeom prst="ellipse">
              <a:avLst/>
            </a:prstGeom>
            <a:solidFill>
              <a:srgbClr val="31b2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>
            <a:xfrm>
              <a:off x="962827" y="4128109"/>
              <a:ext cx="924448" cy="707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0" lang="en-US" altLang="ko-KR" sz="4000" b="1">
                  <a:solidFill>
                    <a:schemeClr val="bg1"/>
                  </a:solidFill>
                  <a:latin typeface="맑은 고딕"/>
                  <a:ea typeface="맑은 고딕"/>
                </a:rPr>
                <a:t>03</a:t>
              </a:r>
              <a:endParaRPr kumimoji="0" lang="en-US" altLang="ko-KR" sz="40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>
            <a:xfrm>
              <a:off x="2101652" y="4288412"/>
              <a:ext cx="3094715" cy="36933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defTabSz="99569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데이터 모델링 프리프로세싱</a:t>
              </a:r>
              <a:endParaRPr kumimoji="0"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3. </a:t>
            </a:r>
            <a:r>
              <a:rPr lang="ko-KR" altLang="en-US" b="1"/>
              <a:t>데이터 모델링 프리프로세싱</a:t>
            </a:r>
            <a:endParaRPr lang="ko-KR" altLang="en-US" b="1"/>
          </a:p>
        </p:txBody>
      </p:sp>
      <p:pic>
        <p:nvPicPr>
          <p:cNvPr id="84" name=""/>
          <p:cNvPicPr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770636" y="981422"/>
            <a:ext cx="5220580" cy="6111577"/>
          </a:xfrm>
          <a:prstGeom prst="rect">
            <a:avLst/>
          </a:prstGeom>
        </p:spPr>
      </p:pic>
      <p:pic>
        <p:nvPicPr>
          <p:cNvPr id="85" name=""/>
          <p:cNvPicPr/>
          <p:nvPr/>
        </p:nvPicPr>
        <p:blipFill rotWithShape="1">
          <a:blip r:embed="rId3"/>
          <a:srcRect l="41260"/>
          <a:stretch>
            <a:fillRect/>
          </a:stretch>
        </p:blipFill>
        <p:spPr>
          <a:xfrm>
            <a:off x="126120" y="972319"/>
            <a:ext cx="4536504" cy="6120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1527235" y="1764407"/>
            <a:ext cx="2650430" cy="1248892"/>
            <a:chOff x="869537" y="3860110"/>
            <a:chExt cx="2650430" cy="1248892"/>
          </a:xfrm>
        </p:grpSpPr>
        <p:sp>
          <p:nvSpPr>
            <p:cNvPr id="9" name="타원 8"/>
            <p:cNvSpPr/>
            <p:nvPr/>
          </p:nvSpPr>
          <p:spPr>
            <a:xfrm rot="18486808">
              <a:off x="716132" y="4013515"/>
              <a:ext cx="1248892" cy="942082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>
            <a:xfrm>
              <a:off x="962827" y="4128109"/>
              <a:ext cx="924448" cy="707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0" lang="en-US" altLang="ko-KR" sz="4000" b="1">
                  <a:solidFill>
                    <a:schemeClr val="bg1"/>
                  </a:solidFill>
                  <a:latin typeface="맑은 고딕"/>
                  <a:ea typeface="맑은 고딕"/>
                </a:rPr>
                <a:t>04</a:t>
              </a:r>
              <a:endParaRPr kumimoji="0" lang="en-US" altLang="ko-KR" sz="40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>
            <a:xfrm>
              <a:off x="2101652" y="4288412"/>
              <a:ext cx="1418315" cy="36933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defTabSz="99569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데이터 분할</a:t>
              </a:r>
              <a:endParaRPr kumimoji="0"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(주) 예스폼</ep:Company>
  <ep:Words>124</ep:Words>
  <ep:PresentationFormat>사용자 지정</ep:PresentationFormat>
  <ep:Paragraphs>27</ep:Paragraphs>
  <ep:Slides>19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Office 테마</vt:lpstr>
      <vt:lpstr>Linear Regression 프로젝트  결과발표</vt:lpstr>
      <vt:lpstr>슬라이드 2</vt:lpstr>
      <vt:lpstr>슬라이드 3</vt:lpstr>
      <vt:lpstr>1. 프로젝트 개요</vt:lpstr>
      <vt:lpstr>슬라이드 5</vt:lpstr>
      <vt:lpstr>2. 데이터 수집 및 탐색</vt:lpstr>
      <vt:lpstr>슬라이드 7</vt:lpstr>
      <vt:lpstr>3. 데이터 모델링 프리프로세싱</vt:lpstr>
      <vt:lpstr>슬라이드 9</vt:lpstr>
      <vt:lpstr>4. 데이터 분할</vt:lpstr>
      <vt:lpstr>슬라이드 11</vt:lpstr>
      <vt:lpstr>5. 데이터 스케일링</vt:lpstr>
      <vt:lpstr>슬라이드 13</vt:lpstr>
      <vt:lpstr>6. 모델 생성</vt:lpstr>
      <vt:lpstr>슬라이드 15</vt:lpstr>
      <vt:lpstr>7. 모델 평가</vt:lpstr>
      <vt:lpstr>슬라이드 17</vt:lpstr>
      <vt:lpstr>8. 프로젝트 결과 분석</vt:lpstr>
      <vt:lpstr>THANK  YOU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2010-02-01T08:03:16.000</dcterms:created>
  <dc:creator>문서서식 예스폼(www.yesform.com) 김다혜</dc:creator>
  <dc:description>본 문서의 저작권은 예스폼(yesform)에 있으며
무단 복제 배포시 법적인 제재를 받을 수 있습니다.</dc:description>
  <cp:keywords>www.yesform.com</cp:keywords>
  <cp:lastModifiedBy>admin</cp:lastModifiedBy>
  <dcterms:modified xsi:type="dcterms:W3CDTF">2022-10-12T15:01:06.301</dcterms:modified>
  <cp:revision>1081</cp:revision>
  <dc:title>예스폼 사업계획서 템플릿</dc:title>
  <cp:version/>
</cp:coreProperties>
</file>