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9" r:id="rId5"/>
  </p:sldMasterIdLst>
  <p:notesMasterIdLst>
    <p:notesMasterId r:id="rId15"/>
  </p:notesMasterIdLst>
  <p:sldIdLst>
    <p:sldId id="300" r:id="rId6"/>
    <p:sldId id="302" r:id="rId7"/>
    <p:sldId id="304" r:id="rId8"/>
    <p:sldId id="315" r:id="rId9"/>
    <p:sldId id="316" r:id="rId10"/>
    <p:sldId id="317" r:id="rId11"/>
    <p:sldId id="314" r:id="rId12"/>
    <p:sldId id="313" r:id="rId13"/>
    <p:sldId id="303" r:id="rId14"/>
  </p:sldIdLst>
  <p:sldSz cx="10691813" cy="755967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367">
          <p15:clr>
            <a:srgbClr val="A4A3A4"/>
          </p15:clr>
        </p15:guide>
        <p15:guide id="3" pos="3458" userDrawn="1">
          <p15:clr>
            <a:srgbClr val="A4A3A4"/>
          </p15:clr>
        </p15:guide>
        <p15:guide id="4" orient="horz" pos="2358" userDrawn="1">
          <p15:clr>
            <a:srgbClr val="A4A3A4"/>
          </p15:clr>
        </p15:guide>
        <p15:guide id="5" orient="horz" pos="1156" userDrawn="1">
          <p15:clr>
            <a:srgbClr val="A4A3A4"/>
          </p15:clr>
        </p15:guide>
        <p15:guide id="6" orient="horz" pos="45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3665"/>
    <a:srgbClr val="8FAADC"/>
    <a:srgbClr val="FBE5D6"/>
    <a:srgbClr val="FF3300"/>
    <a:srgbClr val="6EACC8"/>
    <a:srgbClr val="FF9900"/>
    <a:srgbClr val="3399FF"/>
    <a:srgbClr val="2D6BDB"/>
    <a:srgbClr val="1E51AE"/>
    <a:srgbClr val="0F2A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6" autoAdjust="0"/>
    <p:restoredTop sz="96224" autoAdjust="0"/>
  </p:normalViewPr>
  <p:slideViewPr>
    <p:cSldViewPr snapToGrid="0" showGuides="1">
      <p:cViewPr varScale="1">
        <p:scale>
          <a:sx n="100" d="100"/>
          <a:sy n="100" d="100"/>
        </p:scale>
        <p:origin x="1740" y="78"/>
      </p:cViewPr>
      <p:guideLst>
        <p:guide pos="3367"/>
        <p:guide pos="3458"/>
        <p:guide orient="horz" pos="2358"/>
        <p:guide orient="horz" pos="1156"/>
        <p:guide orient="horz" pos="4558"/>
      </p:guideLst>
    </p:cSldViewPr>
  </p:slideViewPr>
  <p:outlineViewPr>
    <p:cViewPr>
      <p:scale>
        <a:sx n="33" d="100"/>
        <a:sy n="33" d="100"/>
      </p:scale>
      <p:origin x="0" y="-149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8A9AF-572E-4872-BEC0-7C4F79FCE70F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1241425"/>
            <a:ext cx="47371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4670A-C086-4EFE-B9A5-EA1DDAEA46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49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위쪽 모서리 37">
            <a:extLst>
              <a:ext uri="{FF2B5EF4-FFF2-40B4-BE49-F238E27FC236}">
                <a16:creationId xmlns:a16="http://schemas.microsoft.com/office/drawing/2014/main" id="{D8D3FE8F-A7ED-4CAF-99DE-EEEF3451DA96}"/>
              </a:ext>
            </a:extLst>
          </p:cNvPr>
          <p:cNvSpPr/>
          <p:nvPr userDrawn="1"/>
        </p:nvSpPr>
        <p:spPr>
          <a:xfrm flipV="1">
            <a:off x="425099" y="-1"/>
            <a:ext cx="719300" cy="1277253"/>
          </a:xfrm>
          <a:prstGeom prst="round2SameRect">
            <a:avLst>
              <a:gd name="adj1" fmla="val 11370"/>
              <a:gd name="adj2" fmla="val 0"/>
            </a:avLst>
          </a:prstGeom>
          <a:gradFill>
            <a:gsLst>
              <a:gs pos="85000">
                <a:schemeClr val="bg1">
                  <a:lumMod val="85000"/>
                </a:schemeClr>
              </a:gs>
              <a:gs pos="56000">
                <a:schemeClr val="bg1"/>
              </a:gs>
              <a:gs pos="27000">
                <a:schemeClr val="bg1">
                  <a:lumMod val="95000"/>
                </a:schemeClr>
              </a:gs>
            </a:gsLst>
            <a:lin ang="17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Ⅰ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675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바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3999FAE-1E1F-40A9-8E2E-1BC9088BD2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91813" cy="704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5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바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3999FAE-1E1F-40A9-8E2E-1BC9088BD2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91813" cy="704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49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ACC4C18-9FD0-4443-BBD5-9953AD5E61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852"/>
          <a:stretch/>
        </p:blipFill>
        <p:spPr>
          <a:xfrm>
            <a:off x="0" y="-1"/>
            <a:ext cx="10691815" cy="7559675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ABCD2B-240E-49CF-A098-6A3F2BABAB07}"/>
              </a:ext>
            </a:extLst>
          </p:cNvPr>
          <p:cNvSpPr/>
          <p:nvPr userDrawn="1"/>
        </p:nvSpPr>
        <p:spPr>
          <a:xfrm>
            <a:off x="-1" y="1167321"/>
            <a:ext cx="10691813" cy="623379"/>
          </a:xfrm>
          <a:prstGeom prst="rect">
            <a:avLst/>
          </a:prstGeom>
          <a:solidFill>
            <a:srgbClr val="0C1C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A4FF54C-F5D4-435D-A79F-5C885C14DC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1167321"/>
          </a:xfrm>
          <a:prstGeom prst="rect">
            <a:avLst/>
          </a:prstGeom>
        </p:spPr>
      </p:pic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D4E605BA-DF97-4630-9916-DEAE8D843365}"/>
              </a:ext>
            </a:extLst>
          </p:cNvPr>
          <p:cNvSpPr/>
          <p:nvPr userDrawn="1"/>
        </p:nvSpPr>
        <p:spPr>
          <a:xfrm flipV="1">
            <a:off x="429698" y="-1"/>
            <a:ext cx="719300" cy="1277253"/>
          </a:xfrm>
          <a:prstGeom prst="round2SameRect">
            <a:avLst>
              <a:gd name="adj1" fmla="val 11370"/>
              <a:gd name="adj2" fmla="val 0"/>
            </a:avLst>
          </a:prstGeom>
          <a:gradFill>
            <a:gsLst>
              <a:gs pos="4667">
                <a:srgbClr val="FFAA01"/>
              </a:gs>
              <a:gs pos="22000">
                <a:srgbClr val="FFDA3F"/>
              </a:gs>
              <a:gs pos="80000">
                <a:srgbClr val="FFDA3F"/>
              </a:gs>
              <a:gs pos="100000">
                <a:srgbClr val="EA7B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335898D-8D3F-4187-88E8-DBBDE407D42B}"/>
              </a:ext>
            </a:extLst>
          </p:cNvPr>
          <p:cNvGrpSpPr/>
          <p:nvPr userDrawn="1"/>
        </p:nvGrpSpPr>
        <p:grpSpPr>
          <a:xfrm>
            <a:off x="425099" y="-1"/>
            <a:ext cx="723899" cy="360452"/>
            <a:chOff x="425099" y="-1"/>
            <a:chExt cx="723899" cy="360452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5B2B1EBF-51D5-4886-A1C4-6B8334510FCC}"/>
                </a:ext>
              </a:extLst>
            </p:cNvPr>
            <p:cNvSpPr/>
            <p:nvPr userDrawn="1"/>
          </p:nvSpPr>
          <p:spPr bwMode="auto">
            <a:xfrm rot="5400000">
              <a:off x="605820" y="-180722"/>
              <a:ext cx="341583" cy="703025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EA7B00">
                <a:alpha val="7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21549BEC-7ED1-4165-A2F2-1D1BC667DBB9}"/>
                </a:ext>
              </a:extLst>
            </p:cNvPr>
            <p:cNvSpPr/>
            <p:nvPr userDrawn="1"/>
          </p:nvSpPr>
          <p:spPr bwMode="auto">
            <a:xfrm rot="16200000" flipH="1">
              <a:off x="606823" y="-181723"/>
              <a:ext cx="360451" cy="723898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EA7B0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9EF57B10-8FA4-4D19-A4A4-D0C72DDDC1EB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914067" y="1091547"/>
            <a:ext cx="9777745" cy="14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8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971D2-4A72-444C-B43A-B7AB4731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52324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09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Ⅱ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858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Ⅲ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291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Ⅳ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716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Ⅴ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085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Ⅵ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935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Ⅶ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261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Ⅷ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801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4AB6494-0FDD-468E-B073-AAAB08A82B05}"/>
              </a:ext>
            </a:extLst>
          </p:cNvPr>
          <p:cNvSpPr txBox="1"/>
          <p:nvPr userDrawn="1"/>
        </p:nvSpPr>
        <p:spPr>
          <a:xfrm>
            <a:off x="503245" y="226684"/>
            <a:ext cx="59670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1400" b="1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endParaRPr lang="ko-KR" altLang="en-US" sz="1400" b="1" dirty="0">
              <a:ln>
                <a:solidFill>
                  <a:srgbClr val="0F2548">
                    <a:alpha val="0"/>
                  </a:srgbClr>
                </a:solidFill>
              </a:ln>
              <a:solidFill>
                <a:srgbClr val="09152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532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D1F678-97E2-4545-B1CA-A8C5C9E1BF73}"/>
              </a:ext>
            </a:extLst>
          </p:cNvPr>
          <p:cNvSpPr/>
          <p:nvPr userDrawn="1"/>
        </p:nvSpPr>
        <p:spPr>
          <a:xfrm>
            <a:off x="0" y="1038225"/>
            <a:ext cx="10692000" cy="162207"/>
          </a:xfrm>
          <a:prstGeom prst="rect">
            <a:avLst/>
          </a:prstGeom>
          <a:solidFill>
            <a:srgbClr val="091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672DB6-D07F-46A4-A0CC-43AC7C97A5C7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116732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4143077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>
                <a:latin typeface="맑은 고딕" panose="020B0503020000020004" pitchFamily="50" charset="-127"/>
              </a:rPr>
              <a:t>-</a:t>
            </a:r>
            <a:fld id="{1374691A-8E59-481E-8278-C1EC6773A962}" type="slidenum">
              <a:rPr lang="ko-KR" altLang="en-US" smtClean="0">
                <a:latin typeface="맑은 고딕" panose="020B0503020000020004" pitchFamily="50" charset="-127"/>
              </a:rPr>
              <a:pPr/>
              <a:t>‹#›</a:t>
            </a:fld>
            <a:r>
              <a:rPr lang="en-US" altLang="ko-KR" dirty="0">
                <a:latin typeface="맑은 고딕" panose="020B0503020000020004" pitchFamily="50" charset="-127"/>
              </a:rPr>
              <a:t>-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id="{EC054DA7-21D2-4C39-8817-9445E9BC3628}"/>
              </a:ext>
            </a:extLst>
          </p:cNvPr>
          <p:cNvSpPr/>
          <p:nvPr userDrawn="1"/>
        </p:nvSpPr>
        <p:spPr>
          <a:xfrm flipV="1">
            <a:off x="425099" y="-1"/>
            <a:ext cx="719300" cy="1277253"/>
          </a:xfrm>
          <a:prstGeom prst="round2SameRect">
            <a:avLst>
              <a:gd name="adj1" fmla="val 11370"/>
              <a:gd name="adj2" fmla="val 0"/>
            </a:avLst>
          </a:prstGeom>
          <a:gradFill>
            <a:gsLst>
              <a:gs pos="85000">
                <a:schemeClr val="bg1">
                  <a:lumMod val="85000"/>
                </a:schemeClr>
              </a:gs>
              <a:gs pos="56000">
                <a:schemeClr val="bg1"/>
              </a:gs>
              <a:gs pos="27000">
                <a:schemeClr val="bg1">
                  <a:lumMod val="9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B9D2E36-18E8-44C7-AD56-CFFCDEF667B8}"/>
              </a:ext>
            </a:extLst>
          </p:cNvPr>
          <p:cNvSpPr/>
          <p:nvPr userDrawn="1"/>
        </p:nvSpPr>
        <p:spPr>
          <a:xfrm>
            <a:off x="292101" y="-2"/>
            <a:ext cx="130274" cy="1200434"/>
          </a:xfrm>
          <a:prstGeom prst="triangle">
            <a:avLst>
              <a:gd name="adj" fmla="val 100000"/>
            </a:avLst>
          </a:prstGeom>
          <a:solidFill>
            <a:srgbClr val="091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373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86" r:id="rId9"/>
    <p:sldLayoutId id="2147483685" r:id="rId10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7" userDrawn="1">
          <p15:clr>
            <a:srgbClr val="F26B43"/>
          </p15:clr>
        </p15:guide>
        <p15:guide id="2" orient="horz" pos="2381" userDrawn="1">
          <p15:clr>
            <a:srgbClr val="F26B43"/>
          </p15:clr>
        </p15:guide>
        <p15:guide id="3" pos="3390" userDrawn="1">
          <p15:clr>
            <a:srgbClr val="F26B43"/>
          </p15:clr>
        </p15:guide>
        <p15:guide id="4" pos="3345" userDrawn="1">
          <p15:clr>
            <a:srgbClr val="F26B43"/>
          </p15:clr>
        </p15:guide>
        <p15:guide id="5" orient="horz" pos="748" userDrawn="1">
          <p15:clr>
            <a:srgbClr val="F26B43"/>
          </p15:clr>
        </p15:guide>
        <p15:guide id="6" pos="264" userDrawn="1">
          <p15:clr>
            <a:srgbClr val="F26B43"/>
          </p15:clr>
        </p15:guide>
        <p15:guide id="7" pos="6475" userDrawn="1">
          <p15:clr>
            <a:srgbClr val="F26B43"/>
          </p15:clr>
        </p15:guide>
        <p15:guide id="8" orient="horz" pos="441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775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3" r:id="rId3"/>
    <p:sldLayoutId id="2147483684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F03E29A7-043A-4770-9206-C834946AE229}"/>
              </a:ext>
            </a:extLst>
          </p:cNvPr>
          <p:cNvSpPr txBox="1"/>
          <p:nvPr/>
        </p:nvSpPr>
        <p:spPr>
          <a:xfrm>
            <a:off x="2673784" y="1473236"/>
            <a:ext cx="5344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</a:t>
            </a:r>
            <a:r>
              <a:rPr lang="ko-KR" altLang="en-US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지능화 파일럿 프로젝트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0A1E17-25C5-42A0-A73F-9F651ADF7684}"/>
              </a:ext>
            </a:extLst>
          </p:cNvPr>
          <p:cNvSpPr txBox="1"/>
          <p:nvPr/>
        </p:nvSpPr>
        <p:spPr>
          <a:xfrm>
            <a:off x="2884429" y="1849452"/>
            <a:ext cx="49229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논문 서론 및 이론적 배경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38F653-FE83-4AF6-AB26-497B8B62310D}"/>
              </a:ext>
            </a:extLst>
          </p:cNvPr>
          <p:cNvSpPr txBox="1"/>
          <p:nvPr/>
        </p:nvSpPr>
        <p:spPr>
          <a:xfrm>
            <a:off x="8122024" y="6099149"/>
            <a:ext cx="2166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2023. </a:t>
            </a:r>
            <a:r>
              <a:rPr lang="en-US" altLang="ko-KR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10. 24.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3E9BCD32-33D0-4FF9-936A-7B4B8403CF69}"/>
              </a:ext>
            </a:extLst>
          </p:cNvPr>
          <p:cNvSpPr/>
          <p:nvPr/>
        </p:nvSpPr>
        <p:spPr>
          <a:xfrm>
            <a:off x="2274001" y="2801460"/>
            <a:ext cx="79605" cy="116889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양쪽 모서리가 둥근 사각형 166">
            <a:extLst>
              <a:ext uri="{FF2B5EF4-FFF2-40B4-BE49-F238E27FC236}">
                <a16:creationId xmlns:a16="http://schemas.microsoft.com/office/drawing/2014/main" id="{CB19F375-95FD-4D04-AD0D-AD922147E1FA}"/>
              </a:ext>
            </a:extLst>
          </p:cNvPr>
          <p:cNvSpPr/>
          <p:nvPr/>
        </p:nvSpPr>
        <p:spPr>
          <a:xfrm rot="5400000">
            <a:off x="4692990" y="-635487"/>
            <a:ext cx="1226229" cy="8312766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0F2548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7E76D2E2-CB53-4D23-BBB0-8CC55C1D3C7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1149720" y="4005511"/>
            <a:ext cx="8312763" cy="23099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40C67C9-A130-44A8-8C77-994FB81CA4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149720" y="2796571"/>
            <a:ext cx="8312763" cy="241342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140BC86A-5C3C-476B-BA40-08AC7D28AF09}"/>
              </a:ext>
            </a:extLst>
          </p:cNvPr>
          <p:cNvGrpSpPr/>
          <p:nvPr/>
        </p:nvGrpSpPr>
        <p:grpSpPr>
          <a:xfrm>
            <a:off x="1229327" y="2799797"/>
            <a:ext cx="1383244" cy="439183"/>
            <a:chOff x="6444157" y="729993"/>
            <a:chExt cx="925048" cy="439183"/>
          </a:xfrm>
        </p:grpSpPr>
        <p:sp>
          <p:nvSpPr>
            <p:cNvPr id="38" name="양쪽 모서리가 둥근 사각형 25">
              <a:extLst>
                <a:ext uri="{FF2B5EF4-FFF2-40B4-BE49-F238E27FC236}">
                  <a16:creationId xmlns:a16="http://schemas.microsoft.com/office/drawing/2014/main" id="{341DE67F-B36A-4233-A4A4-D1881F123AC9}"/>
                </a:ext>
              </a:extLst>
            </p:cNvPr>
            <p:cNvSpPr/>
            <p:nvPr/>
          </p:nvSpPr>
          <p:spPr>
            <a:xfrm rot="10800000">
              <a:off x="6444157" y="729994"/>
              <a:ext cx="925047" cy="439182"/>
            </a:xfrm>
            <a:prstGeom prst="round2SameRect">
              <a:avLst/>
            </a:prstGeom>
            <a:gradFill>
              <a:gsLst>
                <a:gs pos="4667">
                  <a:srgbClr val="FFAA01"/>
                </a:gs>
                <a:gs pos="16000">
                  <a:srgbClr val="FFDA3F"/>
                </a:gs>
                <a:gs pos="77000">
                  <a:srgbClr val="FFDA3F"/>
                </a:gs>
                <a:gs pos="88000">
                  <a:srgbClr val="EA7B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5AA211B8-BB8E-4436-833C-9AE1C5B60A25}"/>
                </a:ext>
              </a:extLst>
            </p:cNvPr>
            <p:cNvSpPr/>
            <p:nvPr/>
          </p:nvSpPr>
          <p:spPr bwMode="auto">
            <a:xfrm rot="5400000">
              <a:off x="6722553" y="451597"/>
              <a:ext cx="341583" cy="898375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FFFF0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9D4F9E50-BB14-4F54-B0FE-6DE66CA119C6}"/>
                </a:ext>
              </a:extLst>
            </p:cNvPr>
            <p:cNvSpPr/>
            <p:nvPr/>
          </p:nvSpPr>
          <p:spPr bwMode="auto">
            <a:xfrm rot="16200000" flipH="1">
              <a:off x="6726455" y="447695"/>
              <a:ext cx="360451" cy="925048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EA7B0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2C1FA953-F013-4F4C-92F9-6FEA3FBC8A46}"/>
              </a:ext>
            </a:extLst>
          </p:cNvPr>
          <p:cNvSpPr txBox="1"/>
          <p:nvPr/>
        </p:nvSpPr>
        <p:spPr>
          <a:xfrm>
            <a:off x="1542310" y="2863746"/>
            <a:ext cx="76623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1pPr>
            <a:lvl2pPr marL="494297" indent="3457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2pPr>
            <a:lvl3pPr marL="990323" indent="5185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3pPr>
            <a:lvl4pPr marL="1486348" indent="6913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4pPr>
            <a:lvl5pPr marL="1980645" indent="10370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5pPr>
            <a:lvl6pPr marL="2488768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6pPr>
            <a:lvl7pPr marL="2986522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7pPr>
            <a:lvl8pPr marL="3484275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8pPr>
            <a:lvl9pPr marL="3982029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800" b="1" i="1" dirty="0">
                <a:ln w="1270">
                  <a:noFill/>
                </a:ln>
                <a:gradFill>
                  <a:gsLst>
                    <a:gs pos="6667">
                      <a:schemeClr val="tx1"/>
                    </a:gs>
                    <a:gs pos="36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endParaRPr lang="ko-KR" altLang="en-US" sz="1800" b="1" i="1" dirty="0">
              <a:ln w="1270">
                <a:noFill/>
              </a:ln>
              <a:gradFill>
                <a:gsLst>
                  <a:gs pos="6667">
                    <a:schemeClr val="tx1"/>
                  </a:gs>
                  <a:gs pos="36000">
                    <a:schemeClr val="tx1"/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6">
            <a:extLst>
              <a:ext uri="{FF2B5EF4-FFF2-40B4-BE49-F238E27FC236}">
                <a16:creationId xmlns:a16="http://schemas.microsoft.com/office/drawing/2014/main" id="{CCC54D7F-EFDB-4C0E-87FA-3978BED1A81E}"/>
              </a:ext>
            </a:extLst>
          </p:cNvPr>
          <p:cNvSpPr txBox="1"/>
          <p:nvPr/>
        </p:nvSpPr>
        <p:spPr>
          <a:xfrm>
            <a:off x="1464239" y="3481307"/>
            <a:ext cx="7683723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1pPr>
            <a:lvl2pPr marL="494297" indent="3457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2pPr>
            <a:lvl3pPr marL="990323" indent="5185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3pPr>
            <a:lvl4pPr marL="1486348" indent="6913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4pPr>
            <a:lvl5pPr marL="1980645" indent="10370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5pPr>
            <a:lvl6pPr marL="2488768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6pPr>
            <a:lvl7pPr marL="2986522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7pPr>
            <a:lvl8pPr marL="3484275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8pPr>
            <a:lvl9pPr marL="3982029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20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다중 </a:t>
            </a:r>
            <a:r>
              <a:rPr lang="en-US" altLang="ko-KR" sz="20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CCTV </a:t>
            </a:r>
            <a:r>
              <a:rPr lang="ko-KR" altLang="en-US" sz="20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카메라를 이용한 동적 객체 연속적 탐지 및 추적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53DB33-8CCC-460B-A4D1-60BA90466F61}"/>
              </a:ext>
            </a:extLst>
          </p:cNvPr>
          <p:cNvSpPr txBox="1"/>
          <p:nvPr/>
        </p:nvSpPr>
        <p:spPr>
          <a:xfrm>
            <a:off x="6079614" y="5680237"/>
            <a:ext cx="4208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안성인</a:t>
            </a:r>
            <a:r>
              <a:rPr lang="en-US" altLang="ko-KR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(2022254004)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B2516F6-F930-28B7-9ECC-1CA39CF7A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58" y="7089688"/>
            <a:ext cx="2840755" cy="422219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318A43DC-D1ED-DBB1-CDBF-1E8F749A5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114" y="7103759"/>
            <a:ext cx="2022741" cy="42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2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9537144D-1D25-426B-A3A6-C327E6386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0029"/>
            <a:ext cx="10691813" cy="498912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2A935DB-08EF-4A75-B802-98518BDD913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006"/>
          <a:stretch/>
        </p:blipFill>
        <p:spPr>
          <a:xfrm>
            <a:off x="0" y="519"/>
            <a:ext cx="10691813" cy="25695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21A9DC-AC6D-439C-8314-22ADEF175466}"/>
              </a:ext>
            </a:extLst>
          </p:cNvPr>
          <p:cNvSpPr txBox="1"/>
          <p:nvPr/>
        </p:nvSpPr>
        <p:spPr>
          <a:xfrm>
            <a:off x="416434" y="1074267"/>
            <a:ext cx="4608954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l"/>
            <a:r>
              <a:rPr lang="en-US" altLang="ko-KR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</a:t>
            </a:r>
            <a:r>
              <a:rPr lang="ko-KR" altLang="en-US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지능화 파일럿 프로젝트</a:t>
            </a:r>
            <a:endParaRPr lang="en-US" altLang="ko-KR" sz="24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24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논문 서론 및 이론적 배경</a:t>
            </a:r>
            <a:endParaRPr lang="ko-KR" altLang="en-US" sz="2400" b="1" dirty="0">
              <a:ln>
                <a:solidFill>
                  <a:srgbClr val="0F2548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양쪽 모서리가 둥근 사각형 71">
            <a:extLst>
              <a:ext uri="{FF2B5EF4-FFF2-40B4-BE49-F238E27FC236}">
                <a16:creationId xmlns:a16="http://schemas.microsoft.com/office/drawing/2014/main" id="{3D80CE5D-E131-4078-AEE0-337C9DF34BD2}"/>
              </a:ext>
            </a:extLst>
          </p:cNvPr>
          <p:cNvSpPr/>
          <p:nvPr/>
        </p:nvSpPr>
        <p:spPr>
          <a:xfrm rot="16200000" flipV="1">
            <a:off x="1018566" y="2213902"/>
            <a:ext cx="3822149" cy="5026430"/>
          </a:xfrm>
          <a:prstGeom prst="round2SameRect">
            <a:avLst>
              <a:gd name="adj1" fmla="val 4179"/>
              <a:gd name="adj2" fmla="val 0"/>
            </a:avLst>
          </a:prstGeom>
          <a:gradFill>
            <a:gsLst>
              <a:gs pos="39000">
                <a:srgbClr val="0156B3"/>
              </a:gs>
              <a:gs pos="20000">
                <a:srgbClr val="193A7D"/>
              </a:gs>
              <a:gs pos="0">
                <a:srgbClr val="000F23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112A77-D8D0-4164-AEB9-ACEACA64A949}"/>
              </a:ext>
            </a:extLst>
          </p:cNvPr>
          <p:cNvSpPr txBox="1"/>
          <p:nvPr/>
        </p:nvSpPr>
        <p:spPr>
          <a:xfrm>
            <a:off x="742265" y="3066521"/>
            <a:ext cx="3969356" cy="33239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algn="ctr">
              <a:defRPr sz="2200" spc="-60">
                <a:solidFill>
                  <a:srgbClr val="981B45"/>
                </a:solidFill>
                <a:latin typeface="Rix모던고딕 B" pitchFamily="18" charset="-127"/>
                <a:ea typeface="Rix모던고딕 B" pitchFamily="18" charset="-127"/>
              </a:defRPr>
            </a:lvl1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배경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프로젝트의 목적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프로젝트의 기대효과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연구</a:t>
            </a:r>
            <a:r>
              <a:rPr lang="en-US" altLang="ko-KR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(or 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시장 동향</a:t>
            </a:r>
            <a:r>
              <a:rPr lang="en-US" altLang="ko-KR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연구</a:t>
            </a:r>
            <a:r>
              <a:rPr lang="en-US" altLang="ko-KR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(or 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한계</a:t>
            </a:r>
            <a:endParaRPr lang="en-US" altLang="ko-KR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추진 방법</a:t>
            </a:r>
            <a:endParaRPr lang="ko-KR" altLang="en-US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30E9EA-92BB-4DBE-981F-5AD700A21180}"/>
              </a:ext>
            </a:extLst>
          </p:cNvPr>
          <p:cNvSpPr txBox="1"/>
          <p:nvPr/>
        </p:nvSpPr>
        <p:spPr>
          <a:xfrm>
            <a:off x="409485" y="1851234"/>
            <a:ext cx="2365712" cy="707886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l"/>
            <a:r>
              <a:rPr lang="en-US" altLang="ko-KR" sz="4000" b="1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4000" b="1" dirty="0">
              <a:ln>
                <a:solidFill>
                  <a:srgbClr val="0F2548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251BEF96-9EEA-4871-B419-623BCF59AD1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2" t="30504" r="1794"/>
          <a:stretch/>
        </p:blipFill>
        <p:spPr>
          <a:xfrm>
            <a:off x="7372459" y="39494"/>
            <a:ext cx="2972233" cy="295380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40C53F8-6952-47C3-8722-02C449FB8112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930" r="-1"/>
          <a:stretch/>
        </p:blipFill>
        <p:spPr>
          <a:xfrm rot="16200000" flipV="1">
            <a:off x="8226289" y="1725985"/>
            <a:ext cx="2922416" cy="200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0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4" y="599583"/>
            <a:ext cx="78396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배경</a:t>
            </a:r>
            <a:endParaRPr lang="ko-KR" altLang="en-US" sz="2800" i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1408458"/>
            <a:ext cx="3895805" cy="381458"/>
            <a:chOff x="430306" y="1408458"/>
            <a:chExt cx="389580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제목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2D61151-945B-43B6-81BF-1F06120E6BF9}"/>
              </a:ext>
            </a:extLst>
          </p:cNvPr>
          <p:cNvSpPr txBox="1"/>
          <p:nvPr/>
        </p:nvSpPr>
        <p:spPr>
          <a:xfrm>
            <a:off x="758012" y="1834621"/>
            <a:ext cx="94079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한글</a:t>
            </a:r>
            <a:r>
              <a:rPr lang="en-US" altLang="ko-KR" sz="1400" dirty="0" smtClean="0">
                <a:latin typeface="+mn-ea"/>
              </a:rPr>
              <a:t>) </a:t>
            </a:r>
            <a:r>
              <a:rPr lang="ko-KR" altLang="en-US" sz="1400" dirty="0">
                <a:latin typeface="+mn-ea"/>
              </a:rPr>
              <a:t>다중 </a:t>
            </a:r>
            <a:r>
              <a:rPr lang="en-US" altLang="ko-KR" sz="1400" dirty="0">
                <a:latin typeface="+mn-ea"/>
              </a:rPr>
              <a:t>CCTV </a:t>
            </a:r>
            <a:r>
              <a:rPr lang="ko-KR" altLang="en-US" sz="1400" dirty="0">
                <a:latin typeface="+mn-ea"/>
              </a:rPr>
              <a:t>카메라를 이용한 동적 객체 연속적 탐지 및 추적</a:t>
            </a:r>
            <a:endParaRPr lang="en-US" altLang="ko-KR" sz="1400" dirty="0" smtClean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영문</a:t>
            </a:r>
            <a:r>
              <a:rPr lang="en-US" altLang="ko-KR" sz="1400" dirty="0">
                <a:latin typeface="+mn-ea"/>
              </a:rPr>
              <a:t>) Continuous Detection and Tracking of Dynamic Objects Using Multiple CCTV Cameras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0304" y="2891531"/>
            <a:ext cx="5009989" cy="381458"/>
            <a:chOff x="430306" y="1408458"/>
            <a:chExt cx="5009989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 smtClean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연구의 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배경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87E1D8D-D63D-64D1-48AE-2319CE07EFA0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- 1 -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A95A64-1FDE-38F7-F77F-DEC14A7DBC0F}"/>
              </a:ext>
            </a:extLst>
          </p:cNvPr>
          <p:cNvSpPr txBox="1"/>
          <p:nvPr/>
        </p:nvSpPr>
        <p:spPr>
          <a:xfrm>
            <a:off x="758012" y="3323034"/>
            <a:ext cx="5003961" cy="2354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현대 사회에서의 </a:t>
            </a:r>
            <a:r>
              <a:rPr lang="en-US" altLang="ko-KR" sz="1400" dirty="0">
                <a:latin typeface="+mn-ea"/>
              </a:rPr>
              <a:t>CCTV</a:t>
            </a:r>
            <a:r>
              <a:rPr lang="ko-KR" altLang="en-US" sz="1400" dirty="0">
                <a:latin typeface="+mn-ea"/>
              </a:rPr>
              <a:t>의 활용도는 급속도로 증가하고 있으며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특히 공공 장소나 상업 지역에서의 안전 및 보안 강화를 위해 사용되고 있음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이러한 </a:t>
            </a:r>
            <a:r>
              <a:rPr lang="en-US" altLang="ko-KR" sz="1400" dirty="0">
                <a:latin typeface="+mn-ea"/>
              </a:rPr>
              <a:t>CCTV </a:t>
            </a:r>
            <a:r>
              <a:rPr lang="ko-KR" altLang="en-US" sz="1400" dirty="0">
                <a:latin typeface="+mn-ea"/>
              </a:rPr>
              <a:t>카메라들을 통해 </a:t>
            </a:r>
            <a:r>
              <a:rPr lang="ko-KR" altLang="en-US" sz="1400" dirty="0" smtClean="0">
                <a:latin typeface="+mn-ea"/>
              </a:rPr>
              <a:t>객체를 </a:t>
            </a:r>
            <a:r>
              <a:rPr lang="ko-KR" altLang="en-US" sz="1400" dirty="0">
                <a:latin typeface="+mn-ea"/>
              </a:rPr>
              <a:t>추적하는 기술은 보안 및 사건 사고 대응 등의 다양한 분야에서의 </a:t>
            </a:r>
            <a:r>
              <a:rPr lang="ko-KR" altLang="en-US" sz="1400" dirty="0" smtClean="0">
                <a:latin typeface="+mn-ea"/>
              </a:rPr>
              <a:t>활용 가능성이 </a:t>
            </a:r>
            <a:r>
              <a:rPr lang="ko-KR" altLang="en-US" sz="1400" dirty="0">
                <a:latin typeface="+mn-ea"/>
              </a:rPr>
              <a:t>큼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025" y="3272990"/>
            <a:ext cx="4388993" cy="314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4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프로젝트의 목적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025270-F136-4223-A334-A8115E6595B3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- 2 -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18F6215-79D1-CF8B-DE1A-A1715869869D}"/>
              </a:ext>
            </a:extLst>
          </p:cNvPr>
          <p:cNvGrpSpPr/>
          <p:nvPr/>
        </p:nvGrpSpPr>
        <p:grpSpPr>
          <a:xfrm>
            <a:off x="430305" y="1404000"/>
            <a:ext cx="3895805" cy="381458"/>
            <a:chOff x="430306" y="1408458"/>
            <a:chExt cx="3895805" cy="381458"/>
          </a:xfrm>
        </p:grpSpPr>
        <p:sp>
          <p:nvSpPr>
            <p:cNvPr id="28" name="TextBox 36">
              <a:extLst>
                <a:ext uri="{FF2B5EF4-FFF2-40B4-BE49-F238E27FC236}">
                  <a16:creationId xmlns:a16="http://schemas.microsoft.com/office/drawing/2014/main" id="{351D83CF-59ED-C10F-E961-D60CF41CFF89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프로젝트의 목적</a:t>
              </a: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57CD9D0-3A4A-1859-D510-4D465867EECA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30" name="사각형: 둥근 위쪽 모서리 29">
                <a:extLst>
                  <a:ext uri="{FF2B5EF4-FFF2-40B4-BE49-F238E27FC236}">
                    <a16:creationId xmlns:a16="http://schemas.microsoft.com/office/drawing/2014/main" id="{C42DB9A7-3B1B-03CA-6BCC-5B84972FE476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1BE0E0-D0AD-EA67-0AAB-277FA9A02E78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7BFFA42-408E-82EE-7AFC-8D7CEA32F722}"/>
              </a:ext>
            </a:extLst>
          </p:cNvPr>
          <p:cNvSpPr txBox="1"/>
          <p:nvPr/>
        </p:nvSpPr>
        <p:spPr>
          <a:xfrm>
            <a:off x="758013" y="1836000"/>
            <a:ext cx="6037423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여러 </a:t>
            </a:r>
            <a:r>
              <a:rPr lang="en-US" altLang="ko-KR" sz="1400" dirty="0" smtClean="0">
                <a:latin typeface="+mn-ea"/>
              </a:rPr>
              <a:t>CCTV </a:t>
            </a:r>
            <a:r>
              <a:rPr lang="ko-KR" altLang="en-US" sz="1400" dirty="0" smtClean="0">
                <a:latin typeface="+mn-ea"/>
              </a:rPr>
              <a:t>카메라로부터 수집된 이미지 데이터를 활용하여 객체를 추적하는 모델을 개발한다</a:t>
            </a:r>
            <a:r>
              <a:rPr lang="en-US" altLang="ko-KR" sz="1400" dirty="0" smtClean="0">
                <a:latin typeface="+mn-ea"/>
              </a:rPr>
              <a:t>.</a:t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1) </a:t>
            </a:r>
            <a:r>
              <a:rPr lang="ko-KR" altLang="en-US" sz="1400" b="1" dirty="0" smtClean="0">
                <a:solidFill>
                  <a:srgbClr val="0B3665"/>
                </a:solidFill>
                <a:latin typeface="+mn-ea"/>
              </a:rPr>
              <a:t>객체 추적 모델 구현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ko-KR" altLang="en-US" sz="1400" dirty="0" smtClean="0">
                <a:latin typeface="+mn-ea"/>
              </a:rPr>
              <a:t>여러 지점에서의 </a:t>
            </a:r>
            <a:r>
              <a:rPr lang="en-US" altLang="ko-KR" sz="1400" dirty="0" smtClean="0">
                <a:latin typeface="+mn-ea"/>
              </a:rPr>
              <a:t>CCTV </a:t>
            </a:r>
            <a:r>
              <a:rPr lang="ko-KR" altLang="en-US" sz="1400" dirty="0" smtClean="0">
                <a:latin typeface="+mn-ea"/>
              </a:rPr>
              <a:t>카메라를 통해 획득된 객체의 이미지 데이터를 기반으로 </a:t>
            </a:r>
            <a:r>
              <a:rPr lang="en-US" altLang="ko-KR" sz="1400" b="1" dirty="0" smtClean="0">
                <a:solidFill>
                  <a:srgbClr val="0B3665"/>
                </a:solidFill>
                <a:latin typeface="+mn-ea"/>
              </a:rPr>
              <a:t>YOLO </a:t>
            </a:r>
            <a:r>
              <a:rPr lang="ko-KR" altLang="en-US" sz="1400" b="1" dirty="0" smtClean="0">
                <a:solidFill>
                  <a:srgbClr val="0B3665"/>
                </a:solidFill>
                <a:latin typeface="+mn-ea"/>
              </a:rPr>
              <a:t>알고리즘 적용</a:t>
            </a:r>
            <a:r>
              <a:rPr lang="en-US" altLang="ko-KR" sz="1400" dirty="0" smtClean="0">
                <a:latin typeface="+mn-ea"/>
              </a:rPr>
              <a:t>.</a:t>
            </a:r>
            <a:br>
              <a:rPr lang="en-US" altLang="ko-KR" sz="1400" dirty="0" smtClean="0">
                <a:latin typeface="+mn-ea"/>
              </a:rPr>
            </a:br>
            <a:r>
              <a:rPr lang="ko-KR" altLang="en-US" sz="1400" dirty="0" smtClean="0">
                <a:latin typeface="+mn-ea"/>
              </a:rPr>
              <a:t>객체의 연속적인 움직임을 추적하기 위해 신속하고 안정적인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ko-KR" altLang="en-US" sz="1400" dirty="0" smtClean="0">
                <a:latin typeface="+mn-ea"/>
              </a:rPr>
              <a:t>객체 추적 알고리즘 사용 필요 → </a:t>
            </a:r>
            <a:r>
              <a:rPr lang="en-US" altLang="ko-KR" sz="1400" b="1" dirty="0" err="1" smtClean="0">
                <a:solidFill>
                  <a:srgbClr val="0B3665"/>
                </a:solidFill>
                <a:latin typeface="+mn-ea"/>
              </a:rPr>
              <a:t>DeepSORT</a:t>
            </a:r>
            <a:r>
              <a:rPr lang="ko-KR" altLang="en-US" sz="1400" b="1" dirty="0" smtClean="0">
                <a:solidFill>
                  <a:srgbClr val="0B3665"/>
                </a:solidFill>
                <a:latin typeface="+mn-ea"/>
              </a:rPr>
              <a:t> 등 추적 알고리즘 활용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2) </a:t>
            </a:r>
            <a:r>
              <a:rPr lang="ko-KR" altLang="en-US" sz="1400" b="1" dirty="0" smtClean="0">
                <a:solidFill>
                  <a:srgbClr val="0B3665"/>
                </a:solidFill>
                <a:latin typeface="+mn-ea"/>
              </a:rPr>
              <a:t>카메라 간 데이터 통합</a:t>
            </a:r>
            <a:r>
              <a:rPr lang="en-US" altLang="ko-KR" sz="1400" b="1" dirty="0" smtClean="0">
                <a:solidFill>
                  <a:srgbClr val="0B3665"/>
                </a:solidFill>
                <a:latin typeface="+mn-ea"/>
              </a:rPr>
              <a:t/>
            </a:r>
            <a:br>
              <a:rPr lang="en-US" altLang="ko-KR" sz="1400" b="1" dirty="0" smtClean="0">
                <a:solidFill>
                  <a:srgbClr val="0B3665"/>
                </a:solidFill>
                <a:latin typeface="+mn-ea"/>
              </a:rPr>
            </a:br>
            <a:r>
              <a:rPr lang="ko-KR" altLang="en-US" sz="1400" dirty="0" smtClean="0">
                <a:latin typeface="+mn-ea"/>
              </a:rPr>
              <a:t>각 카메라에서 수집된 데이터를 효과적으로 통합하여 동적 객체의 전반적인 움직임 패턴과 특성을 파악하기 위해 카메라 간의 추적 </a:t>
            </a:r>
            <a:r>
              <a:rPr lang="en-US" altLang="ko-KR" sz="1400" dirty="0" smtClean="0">
                <a:latin typeface="+mn-ea"/>
              </a:rPr>
              <a:t>ID </a:t>
            </a:r>
            <a:r>
              <a:rPr lang="ko-KR" altLang="en-US" sz="1400" dirty="0" smtClean="0">
                <a:latin typeface="+mn-ea"/>
              </a:rPr>
              <a:t>연계 기능을 개발하여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다양한 카메라의 데이터를 통합하여 분석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3) </a:t>
            </a:r>
            <a:r>
              <a:rPr lang="ko-KR" altLang="en-US" sz="1400" b="1" dirty="0" smtClean="0">
                <a:solidFill>
                  <a:srgbClr val="0B3665"/>
                </a:solidFill>
                <a:latin typeface="+mn-ea"/>
              </a:rPr>
              <a:t>연속적 움직임 분석 및 기록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ko-KR" altLang="en-US" sz="1400" dirty="0" smtClean="0">
                <a:latin typeface="+mn-ea"/>
              </a:rPr>
              <a:t>객체의 연속적인 움직임과 위치 정보는 큰 데이터 집합으로 관리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ko-KR" altLang="en-US" sz="1400" dirty="0" smtClean="0">
                <a:latin typeface="+mn-ea"/>
              </a:rPr>
              <a:t>이러한 정보를 실시간 분석 및 기록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6367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4" y="599583"/>
            <a:ext cx="89571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프로젝트의 기대효과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0306" y="1404000"/>
            <a:ext cx="4993082" cy="381458"/>
            <a:chOff x="430306" y="1408458"/>
            <a:chExt cx="4993082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287457" y="1458998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프로젝트의 기대효과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19211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F4C77FE-B04C-4E39-9365-34AACC5EEABC}"/>
              </a:ext>
            </a:extLst>
          </p:cNvPr>
          <p:cNvSpPr txBox="1"/>
          <p:nvPr/>
        </p:nvSpPr>
        <p:spPr>
          <a:xfrm>
            <a:off x="758015" y="1836000"/>
            <a:ext cx="8925000" cy="4293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0B3665"/>
                </a:solidFill>
                <a:latin typeface="+mn-ea"/>
              </a:rPr>
              <a:t>통합적 객체 탐지 및 추적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개별 카메라의 시야에 제한되지 않는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보다 넓고 통합적인 모니터링 환경 제공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endParaRPr lang="en-US" altLang="ko-KR" sz="1400" dirty="0" smtClean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0B3665"/>
                </a:solidFill>
                <a:latin typeface="+mn-ea"/>
              </a:rPr>
              <a:t>실시간 정보 획득 및 상황 신속 대응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실시간 데이터 처리 및 분석 기능은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긴급 상황 발생 시 즉각적인 대응을 가능케 함</a:t>
            </a:r>
            <a:r>
              <a:rPr lang="en-US" altLang="ko-KR" sz="1400" dirty="0" smtClean="0">
                <a:latin typeface="+mn-ea"/>
              </a:rPr>
              <a:t>.</a:t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  </a:t>
            </a:r>
            <a:r>
              <a:rPr lang="ko-KR" altLang="en-US" sz="1400" dirty="0" smtClean="0">
                <a:latin typeface="+mn-ea"/>
              </a:rPr>
              <a:t>사건의 원인과 경과를 빠르게 파악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효과적인 대응 전략 수립 가능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0B3665"/>
                </a:solidFill>
                <a:latin typeface="+mn-ea"/>
              </a:rPr>
              <a:t>보안 시스템 </a:t>
            </a:r>
            <a:r>
              <a:rPr lang="ko-KR" altLang="en-US" sz="1400" b="1" dirty="0" smtClean="0">
                <a:solidFill>
                  <a:srgbClr val="0B3665"/>
                </a:solidFill>
                <a:latin typeface="+mn-ea"/>
              </a:rPr>
              <a:t>개선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보다 정확한 객체 추적 기능을 통해 보안 인프라의 신뢰성과 안전성을 강화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endParaRPr lang="en-US" altLang="ko-KR" sz="1400" dirty="0" smtClean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0B3665"/>
                </a:solidFill>
                <a:latin typeface="+mn-ea"/>
              </a:rPr>
              <a:t>스마트 시티 구축 기여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도시 곳곳 설치된 </a:t>
            </a:r>
            <a:r>
              <a:rPr lang="en-US" altLang="ko-KR" sz="1400" dirty="0" smtClean="0">
                <a:latin typeface="+mn-ea"/>
              </a:rPr>
              <a:t>CCTV</a:t>
            </a:r>
            <a:r>
              <a:rPr lang="ko-KR" altLang="en-US" sz="1400" dirty="0" smtClean="0">
                <a:latin typeface="+mn-ea"/>
              </a:rPr>
              <a:t>를 통합 관리 및 분석함으로써 도시의 안전과 효율성을 높이며</a:t>
            </a:r>
            <a:r>
              <a:rPr lang="en-US" altLang="ko-KR" sz="1400" dirty="0" smtClean="0">
                <a:latin typeface="+mn-ea"/>
              </a:rPr>
              <a:t>,</a:t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  </a:t>
            </a:r>
            <a:r>
              <a:rPr lang="ko-KR" altLang="en-US" sz="1400" dirty="0" smtClean="0">
                <a:latin typeface="+mn-ea"/>
              </a:rPr>
              <a:t>스마트 트래픽 시스템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비상 사태 대응 시스템 등 다양한 스마트 시티 서비스 기반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04152B-830C-41B4-961C-5B5BEF160052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- 3 -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5790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연구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(or 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시장 동향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025270-F136-4223-A334-A8115E6595B3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- 4 -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5671DF-143B-F4D6-3223-4C854E1A0A9F}"/>
              </a:ext>
            </a:extLst>
          </p:cNvPr>
          <p:cNvGrpSpPr/>
          <p:nvPr/>
        </p:nvGrpSpPr>
        <p:grpSpPr>
          <a:xfrm>
            <a:off x="430306" y="1404000"/>
            <a:ext cx="3895805" cy="381458"/>
            <a:chOff x="430306" y="1408458"/>
            <a:chExt cx="3895805" cy="381458"/>
          </a:xfrm>
        </p:grpSpPr>
        <p:sp>
          <p:nvSpPr>
            <p:cNvPr id="23" name="TextBox 36">
              <a:extLst>
                <a:ext uri="{FF2B5EF4-FFF2-40B4-BE49-F238E27FC236}">
                  <a16:creationId xmlns:a16="http://schemas.microsoft.com/office/drawing/2014/main" id="{97A7401D-6332-B4F2-FDC7-FC8617BA6C64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시장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동향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9EC2972-71B9-D11E-A7D9-7DE1691A4560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5" name="사각형: 둥근 위쪽 모서리 24">
                <a:extLst>
                  <a:ext uri="{FF2B5EF4-FFF2-40B4-BE49-F238E27FC236}">
                    <a16:creationId xmlns:a16="http://schemas.microsoft.com/office/drawing/2014/main" id="{9F9EA839-73A4-666A-5DC5-4F7A69AD1CFB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81E8E2C-5B46-AC04-A41D-119E97BCC573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CCBCE27-85C3-67E6-C7D5-55BFD5A15B69}"/>
              </a:ext>
            </a:extLst>
          </p:cNvPr>
          <p:cNvSpPr txBox="1"/>
          <p:nvPr/>
        </p:nvSpPr>
        <p:spPr>
          <a:xfrm>
            <a:off x="758014" y="1836000"/>
            <a:ext cx="5723708" cy="2354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0B3665"/>
                </a:solidFill>
                <a:latin typeface="+mn-ea"/>
              </a:rPr>
              <a:t>카메라 핸드오버</a:t>
            </a:r>
            <a:r>
              <a:rPr lang="en-US" altLang="ko-KR" sz="1400" b="1" dirty="0" smtClean="0">
                <a:solidFill>
                  <a:srgbClr val="0B3665"/>
                </a:solidFill>
                <a:latin typeface="+mn-ea"/>
              </a:rPr>
              <a:t>(Camera Handover)</a:t>
            </a:r>
            <a:r>
              <a:rPr lang="en-US" altLang="ko-KR" sz="1400" b="1" dirty="0">
                <a:solidFill>
                  <a:srgbClr val="0B3665"/>
                </a:solidFill>
                <a:latin typeface="+mn-ea"/>
              </a:rPr>
              <a:t/>
            </a:r>
            <a:br>
              <a:rPr lang="en-US" altLang="ko-KR" sz="1400" b="1" dirty="0">
                <a:solidFill>
                  <a:srgbClr val="0B3665"/>
                </a:solidFill>
                <a:latin typeface="+mn-ea"/>
              </a:rPr>
            </a:br>
            <a:r>
              <a:rPr lang="ko-KR" altLang="en-US" sz="1400" dirty="0" smtClean="0">
                <a:latin typeface="+mn-ea"/>
              </a:rPr>
              <a:t>보안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감시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방송 등 다양한 분야에서 사용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ko-KR" altLang="en-US" sz="1400" dirty="0" smtClean="0">
                <a:latin typeface="+mn-ea"/>
              </a:rPr>
              <a:t>넓은 지역을 효과적으로 모니터링</a:t>
            </a: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0B3665"/>
                </a:solidFill>
                <a:latin typeface="+mn-ea"/>
              </a:rPr>
              <a:t>지능형 </a:t>
            </a:r>
            <a:r>
              <a:rPr lang="en-US" altLang="ko-KR" sz="1400" b="1" dirty="0" smtClean="0">
                <a:solidFill>
                  <a:srgbClr val="0B3665"/>
                </a:solidFill>
                <a:latin typeface="+mn-ea"/>
              </a:rPr>
              <a:t>CCTV</a:t>
            </a:r>
            <a:r>
              <a:rPr lang="en-US" altLang="ko-KR" sz="1400" b="1" dirty="0">
                <a:solidFill>
                  <a:srgbClr val="0B3665"/>
                </a:solidFill>
                <a:latin typeface="+mn-ea"/>
              </a:rPr>
              <a:t/>
            </a:r>
            <a:br>
              <a:rPr lang="en-US" altLang="ko-KR" sz="1400" b="1" dirty="0">
                <a:solidFill>
                  <a:srgbClr val="0B3665"/>
                </a:solidFill>
                <a:latin typeface="+mn-ea"/>
              </a:rPr>
            </a:br>
            <a:r>
              <a:rPr lang="en-US" altLang="ko-KR" sz="1400" dirty="0" err="1" smtClean="0">
                <a:latin typeface="+mn-ea"/>
              </a:rPr>
              <a:t>CCTV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카메라를 이용해 영상 기반 행동 등을 분석하고 </a:t>
            </a:r>
            <a:r>
              <a:rPr lang="ko-KR" altLang="en-US" sz="1400" dirty="0" err="1" smtClean="0">
                <a:latin typeface="+mn-ea"/>
              </a:rPr>
              <a:t>이상행위를</a:t>
            </a:r>
            <a:r>
              <a:rPr lang="ko-KR" altLang="en-US" sz="1400" dirty="0" smtClean="0">
                <a:latin typeface="+mn-ea"/>
              </a:rPr>
              <a:t> 탐지하여 </a:t>
            </a:r>
            <a:r>
              <a:rPr lang="ko-KR" altLang="en-US" sz="1400" b="1" dirty="0" smtClean="0">
                <a:solidFill>
                  <a:srgbClr val="0B3665"/>
                </a:solidFill>
                <a:latin typeface="+mn-ea"/>
              </a:rPr>
              <a:t>문제 상황이 발생하면 관제 요원에게 알림 전송</a:t>
            </a:r>
            <a:r>
              <a:rPr lang="ko-KR" altLang="en-US" sz="1400" dirty="0" smtClean="0">
                <a:latin typeface="+mn-ea"/>
              </a:rPr>
              <a:t> 등 설정에 따라 자동으로 처리하는 시스템</a:t>
            </a:r>
            <a:endParaRPr lang="en-US" altLang="ko-KR" sz="1400" dirty="0" smtClean="0">
              <a:latin typeface="+mn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45671DF-143B-F4D6-3223-4C854E1A0A9F}"/>
              </a:ext>
            </a:extLst>
          </p:cNvPr>
          <p:cNvGrpSpPr/>
          <p:nvPr/>
        </p:nvGrpSpPr>
        <p:grpSpPr>
          <a:xfrm>
            <a:off x="430305" y="4395855"/>
            <a:ext cx="3895805" cy="381458"/>
            <a:chOff x="430306" y="1408458"/>
            <a:chExt cx="3895805" cy="381458"/>
          </a:xfrm>
        </p:grpSpPr>
        <p:sp>
          <p:nvSpPr>
            <p:cNvPr id="13" name="TextBox 36">
              <a:extLst>
                <a:ext uri="{FF2B5EF4-FFF2-40B4-BE49-F238E27FC236}">
                  <a16:creationId xmlns:a16="http://schemas.microsoft.com/office/drawing/2014/main" id="{97A7401D-6332-B4F2-FDC7-FC8617BA6C64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관련 연구</a:t>
              </a: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09EC2972-71B9-D11E-A7D9-7DE1691A4560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5" name="사각형: 둥근 위쪽 모서리 24">
                <a:extLst>
                  <a:ext uri="{FF2B5EF4-FFF2-40B4-BE49-F238E27FC236}">
                    <a16:creationId xmlns:a16="http://schemas.microsoft.com/office/drawing/2014/main" id="{9F9EA839-73A4-666A-5DC5-4F7A69AD1CFB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81E8E2C-5B46-AC04-A41D-119E97BCC573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CCBCE27-85C3-67E6-C7D5-55BFD5A15B69}"/>
              </a:ext>
            </a:extLst>
          </p:cNvPr>
          <p:cNvSpPr txBox="1"/>
          <p:nvPr/>
        </p:nvSpPr>
        <p:spPr>
          <a:xfrm>
            <a:off x="753888" y="4865706"/>
            <a:ext cx="975522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0B3665"/>
                </a:solidFill>
                <a:latin typeface="+mn-ea"/>
              </a:rPr>
              <a:t>김성수 외</a:t>
            </a:r>
            <a:r>
              <a:rPr lang="en-US" altLang="ko-KR" sz="1400" b="1" dirty="0">
                <a:solidFill>
                  <a:srgbClr val="0B3665"/>
                </a:solidFill>
                <a:latin typeface="+mn-ea"/>
              </a:rPr>
              <a:t>(2021)</a:t>
            </a:r>
            <a:r>
              <a:rPr lang="ko-KR" altLang="en-US" sz="1400" dirty="0">
                <a:latin typeface="+mn-ea"/>
              </a:rPr>
              <a:t>은 다중 카메라 객체 추적을 위한 안정적인 매칭 방식 구현</a:t>
            </a:r>
            <a:r>
              <a:rPr lang="en-US" altLang="ko-KR" sz="1400" dirty="0" smtClean="0">
                <a:latin typeface="+mn-ea"/>
              </a:rPr>
              <a:t> [</a:t>
            </a:r>
            <a:r>
              <a:rPr lang="en-US" altLang="ko-KR" sz="1400" dirty="0">
                <a:latin typeface="+mn-ea"/>
              </a:rPr>
              <a:t>1]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802" y="1836000"/>
            <a:ext cx="33337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30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목표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025270-F136-4223-A334-A8115E6595B3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- 2 -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5671DF-143B-F4D6-3223-4C854E1A0A9F}"/>
              </a:ext>
            </a:extLst>
          </p:cNvPr>
          <p:cNvGrpSpPr/>
          <p:nvPr/>
        </p:nvGrpSpPr>
        <p:grpSpPr>
          <a:xfrm>
            <a:off x="430306" y="1408458"/>
            <a:ext cx="3895805" cy="381458"/>
            <a:chOff x="430306" y="1408458"/>
            <a:chExt cx="3895805" cy="381458"/>
          </a:xfrm>
        </p:grpSpPr>
        <p:sp>
          <p:nvSpPr>
            <p:cNvPr id="23" name="TextBox 36">
              <a:extLst>
                <a:ext uri="{FF2B5EF4-FFF2-40B4-BE49-F238E27FC236}">
                  <a16:creationId xmlns:a16="http://schemas.microsoft.com/office/drawing/2014/main" id="{97A7401D-6332-B4F2-FDC7-FC8617BA6C64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연구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(or 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기술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한계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9EC2972-71B9-D11E-A7D9-7DE1691A4560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5" name="사각형: 둥근 위쪽 모서리 24">
                <a:extLst>
                  <a:ext uri="{FF2B5EF4-FFF2-40B4-BE49-F238E27FC236}">
                    <a16:creationId xmlns:a16="http://schemas.microsoft.com/office/drawing/2014/main" id="{9F9EA839-73A4-666A-5DC5-4F7A69AD1CFB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81E8E2C-5B46-AC04-A41D-119E97BCC573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18F6215-79D1-CF8B-DE1A-A1715869869D}"/>
              </a:ext>
            </a:extLst>
          </p:cNvPr>
          <p:cNvGrpSpPr/>
          <p:nvPr/>
        </p:nvGrpSpPr>
        <p:grpSpPr>
          <a:xfrm>
            <a:off x="430305" y="4483073"/>
            <a:ext cx="3895805" cy="381458"/>
            <a:chOff x="430306" y="1408458"/>
            <a:chExt cx="3895805" cy="381458"/>
          </a:xfrm>
        </p:grpSpPr>
        <p:sp>
          <p:nvSpPr>
            <p:cNvPr id="28" name="TextBox 36">
              <a:extLst>
                <a:ext uri="{FF2B5EF4-FFF2-40B4-BE49-F238E27FC236}">
                  <a16:creationId xmlns:a16="http://schemas.microsoft.com/office/drawing/2014/main" id="{351D83CF-59ED-C10F-E961-D60CF41CFF89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목표</a:t>
              </a: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57CD9D0-3A4A-1859-D510-4D465867EECA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30" name="사각형: 둥근 위쪽 모서리 29">
                <a:extLst>
                  <a:ext uri="{FF2B5EF4-FFF2-40B4-BE49-F238E27FC236}">
                    <a16:creationId xmlns:a16="http://schemas.microsoft.com/office/drawing/2014/main" id="{C42DB9A7-3B1B-03CA-6BCC-5B84972FE476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1BE0E0-D0AD-EA67-0AAB-277FA9A02E78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CCBCE27-85C3-67E6-C7D5-55BFD5A15B69}"/>
              </a:ext>
            </a:extLst>
          </p:cNvPr>
          <p:cNvSpPr txBox="1"/>
          <p:nvPr/>
        </p:nvSpPr>
        <p:spPr>
          <a:xfrm>
            <a:off x="758012" y="1834621"/>
            <a:ext cx="612211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단일 </a:t>
            </a:r>
            <a:r>
              <a:rPr lang="en-US" altLang="ko-KR" sz="1400" dirty="0">
                <a:latin typeface="+mn-ea"/>
              </a:rPr>
              <a:t>CCTV </a:t>
            </a:r>
            <a:r>
              <a:rPr lang="ko-KR" altLang="en-US" sz="1400" dirty="0">
                <a:latin typeface="+mn-ea"/>
              </a:rPr>
              <a:t>카메라를 활용한 객체 탐지 및 추적 기술은 이미 다양하게 개발되어 있지만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b="1" dirty="0">
                <a:solidFill>
                  <a:srgbClr val="0B3665"/>
                </a:solidFill>
                <a:latin typeface="+mn-ea"/>
              </a:rPr>
              <a:t>여러 카메라 간의 연계 및 통합 추적</a:t>
            </a:r>
            <a:r>
              <a:rPr lang="ko-KR" altLang="en-US" sz="1400" dirty="0">
                <a:latin typeface="+mn-ea"/>
              </a:rPr>
              <a:t>이 어려움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각 카메라 간의 시점 차이와 환경 요소 등으로 인해 </a:t>
            </a:r>
            <a:r>
              <a:rPr lang="ko-KR" altLang="en-US" sz="1400" b="1" dirty="0">
                <a:solidFill>
                  <a:srgbClr val="0B3665"/>
                </a:solidFill>
                <a:latin typeface="+mn-ea"/>
              </a:rPr>
              <a:t>동일 객체의 </a:t>
            </a:r>
            <a:r>
              <a:rPr lang="en-US" altLang="ko-KR" sz="1400" b="1" dirty="0">
                <a:solidFill>
                  <a:srgbClr val="0B3665"/>
                </a:solidFill>
                <a:latin typeface="+mn-ea"/>
              </a:rPr>
              <a:t>ID </a:t>
            </a:r>
            <a:r>
              <a:rPr lang="ko-KR" altLang="en-US" sz="1400" b="1" dirty="0">
                <a:solidFill>
                  <a:srgbClr val="0B3665"/>
                </a:solidFill>
                <a:latin typeface="+mn-ea"/>
              </a:rPr>
              <a:t>연계 </a:t>
            </a:r>
            <a:r>
              <a:rPr lang="ko-KR" altLang="en-US" sz="1400" dirty="0">
                <a:latin typeface="+mn-ea"/>
              </a:rPr>
              <a:t>및 </a:t>
            </a:r>
            <a:r>
              <a:rPr lang="ko-KR" altLang="en-US" sz="1400" b="1" dirty="0">
                <a:solidFill>
                  <a:srgbClr val="0B3665"/>
                </a:solidFill>
                <a:latin typeface="+mn-ea"/>
              </a:rPr>
              <a:t>연속적인 움직임 탐지</a:t>
            </a:r>
            <a:r>
              <a:rPr lang="ko-KR" altLang="en-US" sz="1400" dirty="0">
                <a:latin typeface="+mn-ea"/>
              </a:rPr>
              <a:t>에 한계가 존재함</a:t>
            </a:r>
            <a:r>
              <a:rPr lang="en-US" altLang="ko-KR" sz="1400" dirty="0">
                <a:latin typeface="+mn-ea"/>
              </a:rPr>
              <a:t>.</a:t>
            </a:r>
            <a:endParaRPr lang="en-US" altLang="ko-KR" sz="1400" b="1" dirty="0" smtClean="0">
              <a:solidFill>
                <a:srgbClr val="0B3665"/>
              </a:solidFill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D3845C-B5AA-E161-A3AD-C42A63C4A4DA}"/>
              </a:ext>
            </a:extLst>
          </p:cNvPr>
          <p:cNvSpPr txBox="1"/>
          <p:nvPr/>
        </p:nvSpPr>
        <p:spPr>
          <a:xfrm>
            <a:off x="786977" y="4895064"/>
            <a:ext cx="647395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다중 </a:t>
            </a:r>
            <a:r>
              <a:rPr lang="en-US" altLang="ko-KR" sz="1400" dirty="0">
                <a:latin typeface="+mn-ea"/>
              </a:rPr>
              <a:t>CCTV </a:t>
            </a:r>
            <a:r>
              <a:rPr lang="ko-KR" altLang="en-US" sz="1400" dirty="0">
                <a:latin typeface="+mn-ea"/>
              </a:rPr>
              <a:t>카메라 환경에서 </a:t>
            </a:r>
            <a:r>
              <a:rPr lang="ko-KR" altLang="en-US" sz="1400" b="1" dirty="0">
                <a:solidFill>
                  <a:srgbClr val="0B3665"/>
                </a:solidFill>
                <a:latin typeface="+mn-ea"/>
              </a:rPr>
              <a:t>동적 객체의 연속적인 움직임</a:t>
            </a:r>
            <a:r>
              <a:rPr lang="ko-KR" altLang="en-US" sz="1400" dirty="0">
                <a:latin typeface="+mn-ea"/>
              </a:rPr>
              <a:t>을 탐지하고 추적하는 모델 구현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카메라 간 </a:t>
            </a:r>
            <a:r>
              <a:rPr lang="ko-KR" altLang="en-US" sz="1400" b="1" dirty="0">
                <a:solidFill>
                  <a:srgbClr val="0B3665"/>
                </a:solidFill>
                <a:latin typeface="+mn-ea"/>
              </a:rPr>
              <a:t>동일 객체의 추적 </a:t>
            </a:r>
            <a:r>
              <a:rPr lang="en-US" altLang="ko-KR" sz="1400" b="1" dirty="0">
                <a:solidFill>
                  <a:srgbClr val="0B3665"/>
                </a:solidFill>
                <a:latin typeface="+mn-ea"/>
              </a:rPr>
              <a:t>ID </a:t>
            </a:r>
            <a:r>
              <a:rPr lang="ko-KR" altLang="en-US" sz="1400" b="1" dirty="0">
                <a:solidFill>
                  <a:srgbClr val="0B3665"/>
                </a:solidFill>
                <a:latin typeface="+mn-ea"/>
              </a:rPr>
              <a:t>연계</a:t>
            </a:r>
            <a:r>
              <a:rPr lang="ko-KR" altLang="en-US" sz="1400" dirty="0">
                <a:latin typeface="+mn-ea"/>
              </a:rPr>
              <a:t> 기능 개발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동적 객체의 연속적인 움직임 및 위치 정보를 정확하게 탐지하고 기록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3840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1408458"/>
            <a:ext cx="3895805" cy="381458"/>
            <a:chOff x="430306" y="1408458"/>
            <a:chExt cx="389580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 방법론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0305" y="4305202"/>
            <a:ext cx="5009989" cy="381458"/>
            <a:chOff x="430306" y="1408458"/>
            <a:chExt cx="5009989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실험 설계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(or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서비스 구성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F025270-F136-4223-A334-A8115E6595B3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- 3 -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추진 방법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129D79-75A9-F339-3B0A-DE94C36C7EF6}"/>
              </a:ext>
            </a:extLst>
          </p:cNvPr>
          <p:cNvSpPr txBox="1"/>
          <p:nvPr/>
        </p:nvSpPr>
        <p:spPr>
          <a:xfrm>
            <a:off x="897429" y="1835034"/>
            <a:ext cx="5249371" cy="205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여러 지점의 </a:t>
            </a:r>
            <a:r>
              <a:rPr lang="en-US" altLang="ko-KR" sz="1400" dirty="0">
                <a:latin typeface="+mn-ea"/>
              </a:rPr>
              <a:t>CCTV </a:t>
            </a:r>
            <a:r>
              <a:rPr lang="ko-KR" altLang="en-US" sz="1400" dirty="0">
                <a:latin typeface="+mn-ea"/>
              </a:rPr>
              <a:t>카메라로부터 이미지 데이터 수집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0B3665"/>
                </a:solidFill>
                <a:latin typeface="+mn-ea"/>
              </a:rPr>
              <a:t>YOLO</a:t>
            </a:r>
            <a:r>
              <a:rPr lang="ko-KR" altLang="en-US" sz="1400" dirty="0">
                <a:latin typeface="+mn-ea"/>
              </a:rPr>
              <a:t>를 활용한 </a:t>
            </a:r>
            <a:r>
              <a:rPr lang="ko-KR" altLang="en-US" sz="1400" dirty="0" smtClean="0">
                <a:latin typeface="+mn-ea"/>
              </a:rPr>
              <a:t>객체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탐지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0B3665"/>
                </a:solidFill>
                <a:latin typeface="+mn-ea"/>
              </a:rPr>
              <a:t>객체 추적 알고리즘</a:t>
            </a:r>
            <a:r>
              <a:rPr lang="en-US" altLang="ko-KR" sz="1400" b="1" dirty="0">
                <a:solidFill>
                  <a:srgbClr val="0B3665"/>
                </a:solidFill>
                <a:latin typeface="+mn-ea"/>
              </a:rPr>
              <a:t>(SORT, </a:t>
            </a:r>
            <a:r>
              <a:rPr lang="en-US" altLang="ko-KR" sz="1400" b="1" dirty="0" err="1">
                <a:solidFill>
                  <a:srgbClr val="0B3665"/>
                </a:solidFill>
                <a:latin typeface="+mn-ea"/>
              </a:rPr>
              <a:t>DeepSORT</a:t>
            </a:r>
            <a:r>
              <a:rPr lang="en-US" altLang="ko-KR" sz="1400" b="1" dirty="0">
                <a:solidFill>
                  <a:srgbClr val="0B3665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rgbClr val="0B3665"/>
                </a:solidFill>
                <a:latin typeface="+mn-ea"/>
              </a:rPr>
              <a:t>등</a:t>
            </a:r>
            <a:r>
              <a:rPr lang="en-US" altLang="ko-KR" sz="1400" b="1" dirty="0">
                <a:solidFill>
                  <a:srgbClr val="0B3665"/>
                </a:solidFill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을 사용하여 연속적 추적 구현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0B3665"/>
                </a:solidFill>
                <a:latin typeface="+mn-ea"/>
              </a:rPr>
              <a:t>다양한 카메라의 데이터를 통합</a:t>
            </a:r>
            <a:r>
              <a:rPr lang="ko-KR" altLang="en-US" sz="1400" dirty="0">
                <a:latin typeface="+mn-ea"/>
              </a:rPr>
              <a:t>하여 객체의 연속적인 움직임 분석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추적 </a:t>
            </a:r>
            <a:r>
              <a:rPr lang="en-US" altLang="ko-KR" sz="1400" dirty="0">
                <a:latin typeface="+mn-ea"/>
              </a:rPr>
              <a:t>ID</a:t>
            </a:r>
            <a:r>
              <a:rPr lang="ko-KR" altLang="en-US" sz="1400" dirty="0">
                <a:latin typeface="+mn-ea"/>
              </a:rPr>
              <a:t>를 </a:t>
            </a:r>
            <a:r>
              <a:rPr lang="ko-KR" altLang="en-US" sz="1400" dirty="0" err="1">
                <a:latin typeface="+mn-ea"/>
              </a:rPr>
              <a:t>기반으로한</a:t>
            </a:r>
            <a:r>
              <a:rPr lang="ko-KR" altLang="en-US" sz="1400" dirty="0">
                <a:latin typeface="+mn-ea"/>
              </a:rPr>
              <a:t> 객체의 이동 경로 및 시간 정보 기록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37085F-0747-0BC2-9F40-7C38242A9AF1}"/>
              </a:ext>
            </a:extLst>
          </p:cNvPr>
          <p:cNvSpPr txBox="1"/>
          <p:nvPr/>
        </p:nvSpPr>
        <p:spPr>
          <a:xfrm>
            <a:off x="897429" y="4740800"/>
            <a:ext cx="5775424" cy="149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여러 지점의 </a:t>
            </a:r>
            <a:r>
              <a:rPr lang="en-US" altLang="ko-KR" sz="1400" dirty="0">
                <a:latin typeface="+mn-ea"/>
              </a:rPr>
              <a:t>CCTV </a:t>
            </a:r>
            <a:r>
              <a:rPr lang="ko-KR" altLang="en-US" sz="1400" dirty="0">
                <a:latin typeface="+mn-ea"/>
              </a:rPr>
              <a:t>카메라로부터의 동적 객체 이미지 데이터 수집 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예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특정 공공 장소의 </a:t>
            </a:r>
            <a:r>
              <a:rPr lang="en-US" altLang="ko-KR" sz="1400" dirty="0">
                <a:latin typeface="+mn-ea"/>
              </a:rPr>
              <a:t>1</a:t>
            </a:r>
            <a:r>
              <a:rPr lang="ko-KR" altLang="en-US" sz="1400" dirty="0">
                <a:latin typeface="+mn-ea"/>
              </a:rPr>
              <a:t>시간 동안의 영상 데이터</a:t>
            </a:r>
            <a:r>
              <a:rPr lang="en-US" altLang="ko-KR" sz="1400" dirty="0">
                <a:latin typeface="+mn-ea"/>
              </a:rPr>
              <a:t>).</a:t>
            </a: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0B3665"/>
                </a:solidFill>
                <a:latin typeface="+mn-ea"/>
              </a:rPr>
              <a:t>YOLO </a:t>
            </a:r>
            <a:r>
              <a:rPr lang="ko-KR" altLang="en-US" sz="1400" b="1" dirty="0">
                <a:solidFill>
                  <a:srgbClr val="0B3665"/>
                </a:solidFill>
                <a:latin typeface="+mn-ea"/>
              </a:rPr>
              <a:t>및 추적 알고리즘을 적용</a:t>
            </a:r>
            <a:r>
              <a:rPr lang="ko-KR" altLang="en-US" sz="1400" dirty="0">
                <a:latin typeface="+mn-ea"/>
              </a:rPr>
              <a:t>하여 동적 객체 탐지 및 추적 성능 평가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여러 카메라 간의 </a:t>
            </a:r>
            <a:r>
              <a:rPr lang="ko-KR" altLang="en-US" sz="1400" b="1" dirty="0">
                <a:solidFill>
                  <a:srgbClr val="0B3665"/>
                </a:solidFill>
                <a:latin typeface="+mn-ea"/>
              </a:rPr>
              <a:t>추적 </a:t>
            </a:r>
            <a:r>
              <a:rPr lang="en-US" altLang="ko-KR" sz="1400" b="1" dirty="0">
                <a:solidFill>
                  <a:srgbClr val="0B3665"/>
                </a:solidFill>
                <a:latin typeface="+mn-ea"/>
              </a:rPr>
              <a:t>ID </a:t>
            </a:r>
            <a:r>
              <a:rPr lang="ko-KR" altLang="en-US" sz="1400" b="1" dirty="0">
                <a:solidFill>
                  <a:srgbClr val="0B3665"/>
                </a:solidFill>
                <a:latin typeface="+mn-ea"/>
              </a:rPr>
              <a:t>연계 및 연속적인 움직임 탐지</a:t>
            </a:r>
            <a:r>
              <a:rPr lang="ko-KR" altLang="en-US" sz="1400" dirty="0">
                <a:latin typeface="+mn-ea"/>
              </a:rPr>
              <a:t> 성능 평가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9616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A0A1E17-25C5-42A0-A73F-9F651ADF7684}"/>
              </a:ext>
            </a:extLst>
          </p:cNvPr>
          <p:cNvSpPr txBox="1"/>
          <p:nvPr/>
        </p:nvSpPr>
        <p:spPr>
          <a:xfrm>
            <a:off x="2673784" y="3196841"/>
            <a:ext cx="53442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ko-KR" altLang="en-US" sz="4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F2C56C-2670-C2E1-7291-9AB8D02D6D0F}"/>
              </a:ext>
            </a:extLst>
          </p:cNvPr>
          <p:cNvSpPr txBox="1"/>
          <p:nvPr/>
        </p:nvSpPr>
        <p:spPr>
          <a:xfrm>
            <a:off x="2673784" y="1473236"/>
            <a:ext cx="5344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</a:t>
            </a:r>
            <a:r>
              <a:rPr lang="ko-KR" altLang="en-US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지능화 파일럿 프로젝트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F13B96-D580-1D75-E893-816DDF3F41CE}"/>
              </a:ext>
            </a:extLst>
          </p:cNvPr>
          <p:cNvSpPr txBox="1"/>
          <p:nvPr/>
        </p:nvSpPr>
        <p:spPr>
          <a:xfrm>
            <a:off x="2788168" y="1879792"/>
            <a:ext cx="51154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논문 서론 및 이론적 배경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1DF064-81ED-96CC-6653-193FC1FB2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8" y="7089688"/>
            <a:ext cx="2840755" cy="4222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FD6793-2853-FEC1-6B17-EB02294B8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114" y="7103759"/>
            <a:ext cx="2022741" cy="42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95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3" ma:contentTypeDescription="새 문서를 만듭니다." ma:contentTypeScope="" ma:versionID="8f56fd7f689ce8c4e9cc7557b2243415">
  <xsd:schema xmlns:xsd="http://www.w3.org/2001/XMLSchema" xmlns:xs="http://www.w3.org/2001/XMLSchema" xmlns:p="http://schemas.microsoft.com/office/2006/metadata/properties" xmlns:ns2="df922d41-91bf-45f8-8b2c-e1591bc010d5" xmlns:ns3="ad4f9fb4-0e06-43e2-8892-d19b32436ccd" targetNamespace="http://schemas.microsoft.com/office/2006/metadata/properties" ma:root="true" ma:fieldsID="8e09176fa42ed14ec2a885492b4aa618" ns2:_="" ns3:_="">
    <xsd:import namespace="df922d41-91bf-45f8-8b2c-e1591bc010d5"/>
    <xsd:import namespace="ad4f9fb4-0e06-43e2-8892-d19b32436c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f9fb4-0e06-43e2-8892-d19b32436c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7F1398-980A-4A53-9022-8C90FB6A33AD}">
  <ds:schemaRefs>
    <ds:schemaRef ds:uri="ad4f9fb4-0e06-43e2-8892-d19b32436ccd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  <ds:schemaRef ds:uri="df922d41-91bf-45f8-8b2c-e1591bc010d5"/>
  </ds:schemaRefs>
</ds:datastoreItem>
</file>

<file path=customXml/itemProps2.xml><?xml version="1.0" encoding="utf-8"?>
<ds:datastoreItem xmlns:ds="http://schemas.openxmlformats.org/officeDocument/2006/customXml" ds:itemID="{0E265FB1-6595-466A-9A0F-D3A2C10053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231E1B-5A7F-4612-ACBB-3B64E708B4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ad4f9fb4-0e06-43e2-8892-d19b32436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4566</TotalTime>
  <Words>699</Words>
  <Application>Microsoft Office PowerPoint</Application>
  <PresentationFormat>사용자 지정</PresentationFormat>
  <Paragraphs>77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MJ</dc:creator>
  <cp:lastModifiedBy>user</cp:lastModifiedBy>
  <cp:revision>256</cp:revision>
  <cp:lastPrinted>2021-11-23T08:08:07Z</cp:lastPrinted>
  <dcterms:created xsi:type="dcterms:W3CDTF">2021-11-09T05:01:52Z</dcterms:created>
  <dcterms:modified xsi:type="dcterms:W3CDTF">2023-10-24T13:02:26Z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