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3"/>
  </p:notesMasterIdLst>
  <p:sldIdLst>
    <p:sldId id="300" r:id="rId6"/>
    <p:sldId id="302" r:id="rId7"/>
    <p:sldId id="304" r:id="rId8"/>
    <p:sldId id="314" r:id="rId9"/>
    <p:sldId id="313" r:id="rId10"/>
    <p:sldId id="305" r:id="rId11"/>
    <p:sldId id="303" r:id="rId1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665"/>
    <a:srgbClr val="8FAADC"/>
    <a:srgbClr val="FBE5D6"/>
    <a:srgbClr val="FF3300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6" autoAdjust="0"/>
    <p:restoredTop sz="96224" autoAdjust="0"/>
  </p:normalViewPr>
  <p:slideViewPr>
    <p:cSldViewPr snapToGrid="0" showGuides="1">
      <p:cViewPr varScale="1">
        <p:scale>
          <a:sx n="73" d="100"/>
          <a:sy n="73" d="100"/>
        </p:scale>
        <p:origin x="60" y="744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요약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 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10. 10.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카메라 객체 추적을 위한 안정적인 매칭 방식 구현</a:t>
            </a:r>
            <a:endParaRPr lang="ko-KR" altLang="en-US" sz="20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안성인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(2022254004)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요약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2164695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 및 초록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 및 본론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 및 결론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970162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논문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2396325"/>
            <a:ext cx="94079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한글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다중 카메라 객체 추적을 위한 안정적인 매칭 방식 구현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영문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>
                <a:latin typeface="+mn-ea"/>
              </a:rPr>
              <a:t>An implementation of reliable matching for multi-camera object tracking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3453235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초록 </a:t>
              </a: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(Abstract)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2" y="3884738"/>
            <a:ext cx="5003961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다중 카메라 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에서 보행자를 지속적으로 식별하는 것이 중요하며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이를 위한 신뢰도 있는 추적 정확도가 요구됨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본 논문에서는 </a:t>
            </a:r>
            <a:r>
              <a:rPr lang="en-US" altLang="ko-KR" sz="1400" dirty="0" err="1">
                <a:latin typeface="+mn-ea"/>
              </a:rPr>
              <a:t>GIoU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기반 </a:t>
            </a:r>
            <a:r>
              <a:rPr lang="ko-KR" altLang="en-US" sz="1400" dirty="0" err="1">
                <a:latin typeface="+mn-ea"/>
              </a:rPr>
              <a:t>매칭과</a:t>
            </a:r>
            <a:r>
              <a:rPr lang="ko-KR" altLang="en-US" sz="1400" dirty="0">
                <a:latin typeface="+mn-ea"/>
              </a:rPr>
              <a:t> 예측 및 추적 객체 간의 영역 비율을 사용한 마스크 적용을 통한 다중 카메라 객체 추적 방법 제안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제안된 방식은 실제 다중 카메라 환경에서 다양한 비디오 시나리오에 대한 </a:t>
            </a:r>
            <a:r>
              <a:rPr lang="ko-KR" altLang="en-US" sz="1400" dirty="0" err="1">
                <a:latin typeface="+mn-ea"/>
              </a:rPr>
              <a:t>효과성이</a:t>
            </a:r>
            <a:r>
              <a:rPr lang="ko-KR" altLang="en-US" sz="1400" dirty="0">
                <a:latin typeface="+mn-ea"/>
              </a:rPr>
              <a:t> 검증됨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 및 본론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617466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078123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본론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2043629"/>
            <a:ext cx="6122111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지능형 다중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시스템에서 객체의 이동 경로를 여러 카메라 간에 추적하는 카메라 핸드오버 기술이 중점 주제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이 기술은 다중 객체 추적과 보행자 </a:t>
            </a:r>
            <a:r>
              <a:rPr lang="ko-KR" altLang="en-US" sz="1400" dirty="0" err="1">
                <a:latin typeface="+mn-ea"/>
              </a:rPr>
              <a:t>재식별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ReID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통해 수행됨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본 논문은 </a:t>
            </a:r>
            <a:r>
              <a:rPr lang="en-US" altLang="ko-KR" sz="1400" dirty="0">
                <a:latin typeface="+mn-ea"/>
              </a:rPr>
              <a:t>SORT</a:t>
            </a:r>
            <a:r>
              <a:rPr lang="ko-KR" altLang="en-US" sz="1400" dirty="0">
                <a:latin typeface="+mn-ea"/>
              </a:rPr>
              <a:t>를 활용한 다중 객체 추적과 보행자 </a:t>
            </a:r>
            <a:r>
              <a:rPr lang="ko-KR" altLang="en-US" sz="1400" dirty="0" err="1">
                <a:latin typeface="+mn-ea"/>
              </a:rPr>
              <a:t>재식별을</a:t>
            </a:r>
            <a:r>
              <a:rPr lang="ko-KR" altLang="en-US" sz="1400" dirty="0">
                <a:latin typeface="+mn-ea"/>
              </a:rPr>
              <a:t> 통한 안정적인 객체 추적 방안을 제안하고 실험적으로 검증함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b="1" dirty="0" smtClean="0">
              <a:solidFill>
                <a:srgbClr val="0B3665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786977" y="4490114"/>
            <a:ext cx="6473957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객체 추적 기반 보행자 </a:t>
            </a:r>
            <a:r>
              <a:rPr lang="ko-KR" altLang="en-US" sz="1400" b="1" dirty="0" err="1">
                <a:solidFill>
                  <a:srgbClr val="0B3665"/>
                </a:solidFill>
                <a:latin typeface="+mn-ea"/>
              </a:rPr>
              <a:t>재식별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서로 다른 카메라의 보행자의 외형적 특성 비교를 위해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ReID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네트워크를 활용한 특징 벡터 추출 및 유사도 계산으로 동일 인물 판별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0B3665"/>
                </a:solidFill>
                <a:latin typeface="+mn-ea"/>
              </a:rPr>
              <a:t>GIoU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를 통한 예측</a:t>
            </a:r>
            <a:r>
              <a:rPr lang="en-US" altLang="ko-KR" sz="1400" b="1" dirty="0">
                <a:solidFill>
                  <a:srgbClr val="0B3665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검출 결과 매칭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IoU</a:t>
            </a:r>
            <a:r>
              <a:rPr lang="ko-KR" altLang="en-US" sz="1400" dirty="0">
                <a:latin typeface="+mn-ea"/>
              </a:rPr>
              <a:t>의 확장 개념인 </a:t>
            </a:r>
            <a:r>
              <a:rPr lang="en-US" altLang="ko-KR" sz="1400" dirty="0" err="1">
                <a:latin typeface="+mn-ea"/>
              </a:rPr>
              <a:t>GIoU</a:t>
            </a:r>
            <a:r>
              <a:rPr lang="ko-KR" altLang="en-US" sz="1400" dirty="0">
                <a:latin typeface="+mn-ea"/>
              </a:rPr>
              <a:t>를 사용하여 두 </a:t>
            </a:r>
            <a:r>
              <a:rPr lang="en-US" altLang="ko-KR" sz="1400" dirty="0">
                <a:latin typeface="+mn-ea"/>
              </a:rPr>
              <a:t>bounding box </a:t>
            </a:r>
            <a:r>
              <a:rPr lang="ko-KR" altLang="en-US" sz="1400" dirty="0">
                <a:latin typeface="+mn-ea"/>
              </a:rPr>
              <a:t>간의 </a:t>
            </a:r>
            <a:r>
              <a:rPr lang="ko-KR" altLang="en-US" sz="1400" dirty="0" err="1">
                <a:latin typeface="+mn-ea"/>
              </a:rPr>
              <a:t>매칭을</a:t>
            </a:r>
            <a:r>
              <a:rPr lang="ko-KR" altLang="en-US" sz="1400" dirty="0">
                <a:latin typeface="+mn-ea"/>
              </a:rPr>
              <a:t> 향상시킴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B3665"/>
                </a:solidFill>
                <a:latin typeface="+mn-ea"/>
              </a:rPr>
              <a:t>매칭 문제점 및 보완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GIoU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매칭의 문제점을 효과적으로 완화하는 방법을 소개하며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그림을 통해 문제점과 보완책을 설명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695843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4305202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2122419"/>
            <a:ext cx="5249371" cy="1741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AI-Hub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추적 영상을 사용하여 다른 공간에 설치된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개의 카메라로 동일 인물 추적 시나리오를 구성하고 성능 평가 진행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성능 지표로 </a:t>
            </a:r>
            <a:r>
              <a:rPr lang="en-US" altLang="ko-KR" sz="1400" dirty="0">
                <a:latin typeface="+mn-ea"/>
              </a:rPr>
              <a:t>ID precision, ID recall, ID F1 score</a:t>
            </a:r>
            <a:r>
              <a:rPr lang="ko-KR" altLang="en-US" sz="1400" dirty="0">
                <a:latin typeface="+mn-ea"/>
              </a:rPr>
              <a:t>를 선택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결과적으로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제안한 매칭 방식이 적용될 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카메라 핸드오버 성능과 각 카메라의 추적 성능이 향상됨을 확인함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740800"/>
            <a:ext cx="5775424" cy="202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본 논문은 카메라 핸드오버 기술에서 필요한 다중 객체 추적의 안정적인 매칭 방식을 제안함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보행자의 추적 성능 개선은 보행자 </a:t>
            </a:r>
            <a:r>
              <a:rPr lang="ko-KR" altLang="en-US" sz="1400" dirty="0" err="1">
                <a:latin typeface="+mn-ea"/>
              </a:rPr>
              <a:t>재식별에</a:t>
            </a:r>
            <a:r>
              <a:rPr lang="ko-KR" altLang="en-US" sz="1400" dirty="0">
                <a:latin typeface="+mn-ea"/>
              </a:rPr>
              <a:t> 영향을 미칠 것으로 예상되며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결국 카메라 </a:t>
            </a:r>
            <a:r>
              <a:rPr lang="ko-KR" altLang="en-US" sz="1400" dirty="0" err="1">
                <a:latin typeface="+mn-ea"/>
              </a:rPr>
              <a:t>핸드오버의</a:t>
            </a:r>
            <a:r>
              <a:rPr lang="ko-KR" altLang="en-US" sz="1400" dirty="0">
                <a:latin typeface="+mn-ea"/>
              </a:rPr>
              <a:t> 성능 향상에 기여할 것으로 예상됨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다양한 현실적인 제약 사항을 고려하여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보행자의 특성을 반영한 추적 기술 개발이 필요함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1906843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902771" y="2342222"/>
            <a:ext cx="9383807" cy="345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A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Bewley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et  al.,  "Simple  online  and 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realtime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tracking," in 2016 IEEE international conference  on  image  processing  (ICIP),  2016: IEEE, pp. 3464-3468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Rezatofighi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et  al.,  "Generalized  intersection over  union:  A  metric  and  a  loss  for  bounding box regression," in Proceedings of the IEEE/CVF Conference on CVPR, 2019, pp. 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658-666.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https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://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aihub.or.kr/aidata/34124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A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Bochkovskiy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et  al.,  "Yolov4:  Optimal  speed and accuracy of object detection,"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arXiv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preprint arXiv:2004.10934, 2020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 Luo  et  al.,  "Bag  of  tricks  and  a  strong baseline  for  deep  person  re-identification,"  in Proceedings  of  the  IEEE/CVF  Conference  on CVPR Workshops, 2019, pp. 0-0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Y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Lv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et al., "The Dilemma of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TriHard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Loss and an Element-Weighted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TriHard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Loss for Person Re-Identification,"  Advances  in  NIPS,  vol.  33, 2020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https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://</a:t>
            </a:r>
            <a:r>
              <a:rPr lang="en-US" altLang="ko-KR" sz="1400" dirty="0" smtClean="0">
                <a:solidFill>
                  <a:srgbClr val="0070C0"/>
                </a:solidFill>
                <a:latin typeface="+mn-ea"/>
              </a:rPr>
              <a:t>aihub.or.kr/aidata/7977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요약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7F1398-980A-4A53-9022-8C90FB6A33AD}">
  <ds:schemaRefs>
    <ds:schemaRef ds:uri="ad4f9fb4-0e06-43e2-8892-d19b32436ccd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df922d41-91bf-45f8-8b2c-e1591bc010d5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4548</TotalTime>
  <Words>559</Words>
  <Application>Microsoft Office PowerPoint</Application>
  <PresentationFormat>사용자 지정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admin</cp:lastModifiedBy>
  <cp:revision>245</cp:revision>
  <cp:lastPrinted>2021-11-23T08:08:07Z</cp:lastPrinted>
  <dcterms:created xsi:type="dcterms:W3CDTF">2021-11-09T05:01:52Z</dcterms:created>
  <dcterms:modified xsi:type="dcterms:W3CDTF">2023-10-10T04:36:18Z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