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2" r:id="rId6"/>
    <p:sldId id="273" r:id="rId7"/>
    <p:sldId id="270" r:id="rId8"/>
    <p:sldId id="277" r:id="rId9"/>
    <p:sldId id="275" r:id="rId10"/>
    <p:sldId id="276" r:id="rId11"/>
    <p:sldId id="278" r:id="rId12"/>
    <p:sldId id="279" r:id="rId13"/>
    <p:sldId id="280" r:id="rId14"/>
    <p:sldId id="28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360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143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95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988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538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430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67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62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696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34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2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05EC-8B39-4338-BAB4-4CB576BD0B68}" type="datetimeFigureOut">
              <a:rPr lang="en-MY" smtClean="0"/>
              <a:t>26/10/2017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08BB-6C42-4242-B5DC-0AB9EE1EA0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467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ahuat0727/AlphaReverse/blob/master/src/reversi/AI_medium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ahuat0727/AlphaReverse/blob/master/src/reversi/AI_hard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ahuat0727/AlphaReverse/blob/master/src/reversi/AI_hard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ijunbai.github.io/publications/USTC07-Bai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ahuat0727/AlphaReve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ahuat0727/AlphaReverse/tree/master/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ahuat0727/AlphaReverse/blob/master/src/reversi/ReversiRule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678" y="729416"/>
            <a:ext cx="7342909" cy="423117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運用</a:t>
            </a:r>
            <a:br>
              <a:rPr lang="en-MY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MY" altLang="zh-CN" sz="3600" dirty="0" err="1">
                <a:latin typeface="KaiTi" panose="02010609060101010101" pitchFamily="49" charset="-122"/>
                <a:ea typeface="KaiTi" panose="02010609060101010101" pitchFamily="49" charset="-122"/>
              </a:rPr>
              <a:t>NegaMax</a:t>
            </a:r>
            <a:r>
              <a:rPr lang="en-MY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 search </a:t>
            </a:r>
            <a:br>
              <a:rPr lang="en-MY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及</a:t>
            </a:r>
            <a:br>
              <a:rPr lang="en-MY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Alpha-Beta pruning</a:t>
            </a:r>
            <a:b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實作之</a:t>
            </a:r>
            <a:br>
              <a:rPr lang="en-MY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b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7200" b="1" dirty="0">
                <a:latin typeface="KaiTi" panose="02010609060101010101" pitchFamily="49" charset="-122"/>
                <a:ea typeface="KaiTi" panose="02010609060101010101" pitchFamily="49" charset="-122"/>
              </a:rPr>
              <a:t>黑白棋</a:t>
            </a:r>
            <a:r>
              <a:rPr lang="en-US" altLang="zh-CN" sz="7200" b="1" dirty="0">
                <a:latin typeface="KaiTi" panose="02010609060101010101" pitchFamily="49" charset="-122"/>
                <a:ea typeface="KaiTi" panose="02010609060101010101" pitchFamily="49" charset="-122"/>
              </a:rPr>
              <a:t>AI</a:t>
            </a:r>
            <a:endParaRPr lang="en-MY" sz="7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98827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56705"/>
            <a:ext cx="9144000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第二步：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Negamax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search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1290028" y="1938456"/>
            <a:ext cx="7739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Minmax search  </a:t>
            </a:r>
            <a:r>
              <a:rPr lang="en-US" altLang="zh-CN" sz="3600" dirty="0" err="1">
                <a:latin typeface="KaiTi" panose="02010609060101010101" pitchFamily="49" charset="-122"/>
                <a:ea typeface="KaiTi" panose="02010609060101010101" pitchFamily="49" charset="-122"/>
              </a:rPr>
              <a:t>v.s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en-US" altLang="zh-CN" sz="3600" dirty="0" err="1">
                <a:latin typeface="KaiTi" panose="02010609060101010101" pitchFamily="49" charset="-122"/>
                <a:ea typeface="KaiTi" panose="02010609060101010101" pitchFamily="49" charset="-122"/>
              </a:rPr>
              <a:t>Negamax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2B2EB-A703-40C4-A3A8-C89DEAED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86" y="2777570"/>
            <a:ext cx="3255196" cy="3816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B91BB-F110-4ADB-8C4B-2EE46EA7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03" y="2777571"/>
            <a:ext cx="3255196" cy="38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56705"/>
            <a:ext cx="9144000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第二步：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Negamax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search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1278453" y="2366720"/>
            <a:ext cx="7739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運用 </a:t>
            </a:r>
            <a:r>
              <a:rPr lang="en-US" altLang="zh-CN" sz="2800" dirty="0" err="1">
                <a:latin typeface="KaiTi" panose="02010609060101010101" pitchFamily="49" charset="-122"/>
                <a:ea typeface="KaiTi" panose="02010609060101010101" pitchFamily="49" charset="-122"/>
              </a:rPr>
              <a:t>Negamax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 search 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選擇最佳位置：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MY" altLang="zh-CN" sz="2800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https://github.com/siahuat0727/AlphaReverse/blob/master/src/reversi/AI_medium.java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4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951" y="656705"/>
            <a:ext cx="10544537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第三步：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Alpha-Beta pruning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FFB0E-5D97-4E3A-B5F2-D3FFB1792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2353283"/>
            <a:ext cx="6370592" cy="39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951" y="656705"/>
            <a:ext cx="10544537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第三步：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Alpha-Beta pruning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1278453" y="2366720"/>
            <a:ext cx="8293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運用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Alpha-Beta pruning 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加深 </a:t>
            </a:r>
            <a:r>
              <a:rPr lang="en-US" altLang="zh-CN" sz="2800" dirty="0" err="1">
                <a:latin typeface="KaiTi" panose="02010609060101010101" pitchFamily="49" charset="-122"/>
                <a:ea typeface="KaiTi" panose="02010609060101010101" pitchFamily="49" charset="-122"/>
              </a:rPr>
              <a:t>Negamax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 search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MY" altLang="zh-CN" sz="2800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https://github.com/siahuat0727/AlphaReverse/blob/master/src/reversi/AI_hard.java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951" y="656705"/>
            <a:ext cx="10544537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額外發想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1278453" y="2366720"/>
            <a:ext cx="8293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運用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Alpha-Beta pruning 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加深 </a:t>
            </a:r>
            <a:r>
              <a:rPr lang="en-US" altLang="zh-CN" sz="2800" dirty="0" err="1">
                <a:latin typeface="KaiTi" panose="02010609060101010101" pitchFamily="49" charset="-122"/>
                <a:ea typeface="KaiTi" panose="02010609060101010101" pitchFamily="49" charset="-122"/>
              </a:rPr>
              <a:t>Negamax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 search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MY" altLang="zh-CN" sz="2800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https://github.com/siahuat0727/AlphaReverse/blob/master/src/reversi/AI_hard.java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32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951" y="656705"/>
            <a:ext cx="10544537" cy="108896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Reference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1278453" y="2366720"/>
            <a:ext cx="82938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几种智能算法在黑白棋程序中的应用：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MY" altLang="zh-CN" sz="2800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https://aijunbai.github.io/publications/USTC07-Bai.pdf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23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F0C2-AA68-4251-8580-C48AB923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 err="1"/>
              <a:t>Github</a:t>
            </a:r>
            <a:r>
              <a:rPr lang="en-MY" sz="4000" dirty="0"/>
              <a:t>: </a:t>
            </a:r>
            <a:r>
              <a:rPr lang="en-MY" sz="4000" dirty="0">
                <a:hlinkClick r:id="rId2"/>
              </a:rPr>
              <a:t>https://github.com/siahuat0727/AlphaReverse</a:t>
            </a:r>
            <a:endParaRPr lang="en-MY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7A09B-8ACD-41F8-AB28-DBB2B74FD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10" y="1770434"/>
            <a:ext cx="6887182" cy="50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48393"/>
            <a:ext cx="9144000" cy="10972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黑白棋規則簡介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955964" y="2040290"/>
            <a:ext cx="77391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雙方輪流落子</a:t>
            </a:r>
            <a:endParaRPr lang="en-MY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MY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只要落子和棋盤上任一枚己方的棋子在一條線上（橫、直、斜線皆可）夾著對方棋子，就能將對方的這些棋子轉變為我己方（翻面即可）</a:t>
            </a:r>
            <a:endParaRPr lang="en-MY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MY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如果在任一位置落子都不能夾住對手的任一顆棋子，就要讓對手下子。當雙方皆不能下子時，遊戲結束，子多的一方勝</a:t>
            </a:r>
            <a:endParaRPr lang="en-MY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8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56705"/>
            <a:ext cx="9144000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第一步：估值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955964" y="2040290"/>
            <a:ext cx="7739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遊戲結束時，子多的一方勝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</a:p>
          <a:p>
            <a:endParaRPr lang="en-MY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那麼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遊戲一開始就保持子數最多 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=&gt;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勝率最大 ？</a:t>
            </a:r>
            <a:endParaRPr lang="en-MY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1C0B7-5179-48DA-85E0-5936340525CB}"/>
              </a:ext>
            </a:extLst>
          </p:cNvPr>
          <p:cNvSpPr/>
          <p:nvPr/>
        </p:nvSpPr>
        <p:spPr>
          <a:xfrm rot="20498804">
            <a:off x="1620330" y="2102108"/>
            <a:ext cx="868061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800" dirty="0">
                <a:latin typeface="KaiTi" panose="02010609060101010101" pitchFamily="49" charset="-122"/>
                <a:ea typeface="KaiTi" panose="02010609060101010101" pitchFamily="49" charset="-122"/>
              </a:rPr>
              <a:t>大錯特錯 ！</a:t>
            </a:r>
            <a:endParaRPr lang="en-MY" sz="13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FFDD4C-F7E9-494E-BB99-CFD0FAAE7CF7}"/>
              </a:ext>
            </a:extLst>
          </p:cNvPr>
          <p:cNvSpPr/>
          <p:nvPr/>
        </p:nvSpPr>
        <p:spPr>
          <a:xfrm>
            <a:off x="4610982" y="5114120"/>
            <a:ext cx="41757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看個實際例子： </a:t>
            </a:r>
            <a:r>
              <a:rPr lang="en-MY" altLang="zh-CN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https://github.com/siahuat0727/AlphaReverse/tree/master/demo</a:t>
            </a:r>
            <a:endParaRPr lang="en-MY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8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56705"/>
            <a:ext cx="9144000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第一步：估值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955964" y="2040290"/>
            <a:ext cx="77391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如何估值？</a:t>
            </a:r>
            <a:endParaRPr lang="en-MY" altLang="zh-CN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MY" altLang="zh-CN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權重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行動力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潛在行動力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穩定子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奇偶性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0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56705"/>
            <a:ext cx="9144000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第一步：估值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955964" y="2040290"/>
            <a:ext cx="77391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權重 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—— 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位置的重要性</a:t>
            </a:r>
            <a:endParaRPr lang="en-MY" altLang="zh-CN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一般來說：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角 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&gt;&gt;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邊 </a:t>
            </a:r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&gt;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中間 </a:t>
            </a:r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&gt; 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C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位</a:t>
            </a:r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角的兩邊</a:t>
            </a:r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&gt;&gt;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星位</a:t>
            </a:r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角的對角</a:t>
            </a:r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</a:p>
          <a:p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i="1" dirty="0">
                <a:latin typeface="KaiTi" panose="02010609060101010101" pitchFamily="49" charset="-122"/>
                <a:ea typeface="KaiTi" panose="02010609060101010101" pitchFamily="49" charset="-122"/>
              </a:rPr>
              <a:t>會因為戰局不同發生非常大的變化</a:t>
            </a:r>
            <a:endParaRPr lang="en-MY" altLang="zh-CN" sz="2400" i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9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56705"/>
            <a:ext cx="9144000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第一步：估值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955964" y="2040290"/>
            <a:ext cx="7739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行動力 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—— 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棋手合法的可能步數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203AD-2CBE-40A0-8C0B-C8DE12ECF20A}"/>
              </a:ext>
            </a:extLst>
          </p:cNvPr>
          <p:cNvSpPr/>
          <p:nvPr/>
        </p:nvSpPr>
        <p:spPr>
          <a:xfrm>
            <a:off x="6486874" y="3126184"/>
            <a:ext cx="47637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顯然 終局之前：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MY" altLang="zh-CN" sz="1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行動力  </a:t>
            </a:r>
            <a:r>
              <a:rPr lang="en-US" altLang="zh-CN" sz="5400" dirty="0">
                <a:latin typeface="KaiTi" panose="02010609060101010101" pitchFamily="49" charset="-122"/>
                <a:ea typeface="KaiTi" panose="02010609060101010101" pitchFamily="49" charset="-122"/>
              </a:rPr>
              <a:t>&gt;&gt;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子的個數</a:t>
            </a:r>
            <a:endParaRPr lang="en-MY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75884-13F3-469A-97DF-59FB521F1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86" y="3062434"/>
            <a:ext cx="1248005" cy="2218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6FE426-B7B0-4507-9E66-B017FB8F2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89" y="3062434"/>
            <a:ext cx="1248005" cy="22186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FBB767-4153-45A4-A368-38C5758A0494}"/>
              </a:ext>
            </a:extLst>
          </p:cNvPr>
          <p:cNvSpPr/>
          <p:nvPr/>
        </p:nvSpPr>
        <p:spPr>
          <a:xfrm>
            <a:off x="2383942" y="5310612"/>
            <a:ext cx="1265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黑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1 </a:t>
            </a:r>
            <a:r>
              <a:rPr lang="en-MY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白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29</a:t>
            </a:r>
            <a:endParaRPr lang="en-MY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BA67C-494A-4D7A-8453-F1BB9D458475}"/>
              </a:ext>
            </a:extLst>
          </p:cNvPr>
          <p:cNvSpPr/>
          <p:nvPr/>
        </p:nvSpPr>
        <p:spPr>
          <a:xfrm>
            <a:off x="4523083" y="5310612"/>
            <a:ext cx="1626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黑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48 </a:t>
            </a:r>
            <a:r>
              <a:rPr lang="en-MY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白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endParaRPr lang="en-MY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F45E635-8E9F-4F90-99A6-E820A6A1A353}"/>
              </a:ext>
            </a:extLst>
          </p:cNvPr>
          <p:cNvSpPr/>
          <p:nvPr/>
        </p:nvSpPr>
        <p:spPr>
          <a:xfrm>
            <a:off x="3770781" y="4064649"/>
            <a:ext cx="706582" cy="3158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490F4-9187-4365-A1FA-9E8EDF7B04F1}"/>
              </a:ext>
            </a:extLst>
          </p:cNvPr>
          <p:cNvSpPr/>
          <p:nvPr/>
        </p:nvSpPr>
        <p:spPr>
          <a:xfrm>
            <a:off x="865483" y="3510905"/>
            <a:ext cx="14764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黑棋優勢大</a:t>
            </a:r>
            <a:endParaRPr lang="en-MY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1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56705"/>
            <a:ext cx="9144000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第一步：估值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1289842" y="2207949"/>
            <a:ext cx="69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估值：</a:t>
            </a:r>
            <a:endParaRPr lang="en-MY" altLang="zh-CN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https://github.com/siahuat0727/AlphaReverse/blob/master/src/reversi/ReversiRule.java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EB9D05-D2B3-4797-B1F2-8F52177D33B1}"/>
              </a:ext>
            </a:extLst>
          </p:cNvPr>
          <p:cNvSpPr/>
          <p:nvPr/>
        </p:nvSpPr>
        <p:spPr>
          <a:xfrm>
            <a:off x="1280192" y="4154422"/>
            <a:ext cx="69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根據估值選擇目前戰況的下一步：</a:t>
            </a:r>
            <a:endParaRPr lang="en-MY" altLang="zh-CN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MY" altLang="zh-CN" sz="2400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https://github.com/siahuat0727/AlphaReverse/blob/master/src/reversi/AI_easy.java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23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955-21BB-4D02-9241-A9E76812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56705"/>
            <a:ext cx="9144000" cy="108896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第二步：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Negamax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search</a:t>
            </a:r>
            <a:endParaRPr lang="en-MY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E796-CB44-4525-883D-515431D1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337">
            <a:off x="9023054" y="4402119"/>
            <a:ext cx="2811976" cy="210898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0E9B0-8C36-4302-B713-1039D1BAD115}"/>
              </a:ext>
            </a:extLst>
          </p:cNvPr>
          <p:cNvSpPr/>
          <p:nvPr/>
        </p:nvSpPr>
        <p:spPr>
          <a:xfrm>
            <a:off x="955965" y="2040290"/>
            <a:ext cx="6242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Minmax search</a:t>
            </a:r>
            <a:endParaRPr lang="en-MY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2B2EB-A703-40C4-A3A8-C89DEAED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86" y="2777570"/>
            <a:ext cx="6147882" cy="38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579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KaiTi</vt:lpstr>
      <vt:lpstr>Arial</vt:lpstr>
      <vt:lpstr>Calibri</vt:lpstr>
      <vt:lpstr>Calibri Light</vt:lpstr>
      <vt:lpstr>Wingdings</vt:lpstr>
      <vt:lpstr>Office Theme</vt:lpstr>
      <vt:lpstr>運用 NegaMax search  及  Alpha-Beta pruning 實作之  黑白棋AI</vt:lpstr>
      <vt:lpstr>Github: https://github.com/siahuat0727/AlphaReverse</vt:lpstr>
      <vt:lpstr>黑白棋規則簡介</vt:lpstr>
      <vt:lpstr>第一步：估值</vt:lpstr>
      <vt:lpstr>第一步：估值</vt:lpstr>
      <vt:lpstr>第一步：估值</vt:lpstr>
      <vt:lpstr>第一步：估值</vt:lpstr>
      <vt:lpstr>第一步：估值</vt:lpstr>
      <vt:lpstr>第二步：Negamax search</vt:lpstr>
      <vt:lpstr>第二步：Negamax search</vt:lpstr>
      <vt:lpstr>第二步：Negamax search</vt:lpstr>
      <vt:lpstr>第三步：Alpha-Beta pruning</vt:lpstr>
      <vt:lpstr>第三步：Alpha-Beta pruning</vt:lpstr>
      <vt:lpstr>額外發想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 NegaMax search  及  Alpha-Beta pruning 實作之 黑白棋AI</dc:title>
  <dc:creator>陳聲發</dc:creator>
  <cp:lastModifiedBy> 陳</cp:lastModifiedBy>
  <cp:revision>22</cp:revision>
  <dcterms:created xsi:type="dcterms:W3CDTF">2017-10-24T09:27:19Z</dcterms:created>
  <dcterms:modified xsi:type="dcterms:W3CDTF">2017-10-26T03:15:14Z</dcterms:modified>
</cp:coreProperties>
</file>