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1" r:id="rId9"/>
    <p:sldId id="272" r:id="rId10"/>
    <p:sldId id="262" r:id="rId11"/>
    <p:sldId id="278" r:id="rId12"/>
    <p:sldId id="276" r:id="rId13"/>
    <p:sldId id="267" r:id="rId14"/>
    <p:sldId id="275" r:id="rId15"/>
    <p:sldId id="281" r:id="rId16"/>
    <p:sldId id="279" r:id="rId17"/>
    <p:sldId id="280" r:id="rId18"/>
    <p:sldId id="268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5"/>
  </p:normalViewPr>
  <p:slideViewPr>
    <p:cSldViewPr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42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58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67F694-E697-2948-94B6-0F80D08AFDE6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5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6058E56D-EA11-1443-B525-5121D5A4499D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1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smtClean="0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 smtClean="0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10/28/19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cs typeface="+mj-cs"/>
              </a:rPr>
              <a:t>人工智能大</a:t>
            </a:r>
            <a:r>
              <a:rPr lang="zh-CN" altLang="en-US" dirty="0" smtClean="0">
                <a:cs typeface="+mj-cs"/>
              </a:rPr>
              <a:t>作业介绍</a:t>
            </a:r>
            <a:endParaRPr lang="zh-CN" altLang="en-US" dirty="0">
              <a:cs typeface="+mj-cs"/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与样例策略进行对抗</a:t>
            </a:r>
            <a:endParaRPr lang="en-US" altLang="zh-CN"/>
          </a:p>
          <a:p>
            <a:pPr lvl="1" eaLnBrk="1" hangingPunct="1"/>
            <a:r>
              <a:rPr lang="zh-CN" altLang="en-US"/>
              <a:t>共有</a:t>
            </a:r>
            <a:r>
              <a:rPr lang="en-US" altLang="zh-CN"/>
              <a:t>100</a:t>
            </a:r>
            <a:r>
              <a:rPr lang="zh-CN" altLang="en-US"/>
              <a:t>个强弱不同的策略</a:t>
            </a:r>
            <a:endParaRPr lang="en-US" altLang="zh-CN"/>
          </a:p>
          <a:p>
            <a:pPr lvl="2" eaLnBrk="1" hangingPunct="1"/>
            <a:r>
              <a:rPr lang="en-US" altLang="zh-CN"/>
              <a:t>100.dll</a:t>
            </a:r>
            <a:r>
              <a:rPr lang="zh-CN" altLang="en-US"/>
              <a:t>，</a:t>
            </a:r>
            <a:r>
              <a:rPr lang="en-US" altLang="zh-CN"/>
              <a:t>99.dll, …, 1.dll</a:t>
            </a:r>
          </a:p>
          <a:p>
            <a:pPr lvl="2" eaLnBrk="1" hangingPunct="1"/>
            <a:r>
              <a:rPr lang="zh-CN" altLang="en-US"/>
              <a:t>它们已经通过循环赛确定了彼此之间的排名</a:t>
            </a:r>
            <a:endParaRPr lang="en-US" altLang="zh-CN"/>
          </a:p>
          <a:p>
            <a:pPr lvl="3" eaLnBrk="1" hangingPunct="1"/>
            <a:r>
              <a:rPr lang="en-US" altLang="zh-CN"/>
              <a:t>100.dll</a:t>
            </a:r>
            <a:r>
              <a:rPr lang="zh-CN" altLang="en-US"/>
              <a:t>棋艺最高，</a:t>
            </a:r>
            <a:r>
              <a:rPr lang="en-US" altLang="zh-CN"/>
              <a:t>99.dll</a:t>
            </a:r>
            <a:r>
              <a:rPr lang="zh-CN" altLang="en-US"/>
              <a:t>次之，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1.dll</a:t>
            </a:r>
            <a:r>
              <a:rPr lang="zh-CN" altLang="en-US"/>
              <a:t>最弱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其中将</a:t>
            </a:r>
            <a:r>
              <a:rPr lang="en-US" altLang="zh-CN"/>
              <a:t>100.dll</a:t>
            </a:r>
            <a:r>
              <a:rPr lang="zh-CN" altLang="en-US"/>
              <a:t>，</a:t>
            </a:r>
            <a:r>
              <a:rPr lang="en-US" altLang="zh-CN"/>
              <a:t>98.dll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2.dll</a:t>
            </a:r>
            <a:r>
              <a:rPr lang="zh-CN" altLang="en-US"/>
              <a:t>提供给大家用于训练和测试</a:t>
            </a:r>
            <a:endParaRPr lang="en-US" altLang="zh-CN"/>
          </a:p>
          <a:p>
            <a:pPr lvl="1" eaLnBrk="1" hangingPunct="1"/>
            <a:r>
              <a:rPr lang="zh-CN" altLang="en-US"/>
              <a:t>保留</a:t>
            </a:r>
            <a:r>
              <a:rPr lang="en-US" altLang="zh-CN"/>
              <a:t>99.dll</a:t>
            </a:r>
            <a:r>
              <a:rPr lang="zh-CN" altLang="en-US"/>
              <a:t>，</a:t>
            </a:r>
            <a:r>
              <a:rPr lang="en-US" altLang="zh-CN"/>
              <a:t>97.dll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1.dll</a:t>
            </a:r>
            <a:r>
              <a:rPr lang="zh-CN" altLang="en-US"/>
              <a:t>用于评测</a:t>
            </a:r>
            <a:endParaRPr lang="en-US" altLang="zh-CN"/>
          </a:p>
          <a:p>
            <a:pPr lvl="1" eaLnBrk="1" hangingPunct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评判标准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评测方法</a:t>
            </a:r>
            <a:endParaRPr lang="en-US" altLang="zh-CN"/>
          </a:p>
          <a:p>
            <a:pPr lvl="1" eaLnBrk="1" hangingPunct="1"/>
            <a:r>
              <a:rPr lang="zh-CN" altLang="en-US"/>
              <a:t>只要程序运行正常，即可得到</a:t>
            </a:r>
            <a:r>
              <a:rPr lang="en-US" altLang="zh-CN"/>
              <a:t>(40’)</a:t>
            </a:r>
          </a:p>
          <a:p>
            <a:pPr lvl="2" eaLnBrk="1" hangingPunct="1"/>
            <a:r>
              <a:rPr lang="zh-CN" altLang="en-US"/>
              <a:t>生成的策略文件能够被正常载入和调用</a:t>
            </a:r>
            <a:endParaRPr lang="en-US" altLang="zh-CN"/>
          </a:p>
          <a:p>
            <a:pPr lvl="2" eaLnBrk="1" hangingPunct="1"/>
            <a:r>
              <a:rPr lang="zh-CN" altLang="en-US"/>
              <a:t>不出</a:t>
            </a:r>
            <a:r>
              <a:rPr lang="en-US" altLang="zh-CN"/>
              <a:t>bug</a:t>
            </a:r>
          </a:p>
          <a:p>
            <a:pPr lvl="2" eaLnBrk="1" hangingPunct="1"/>
            <a:r>
              <a:rPr lang="zh-CN" altLang="en-US"/>
              <a:t>不给出非法落子</a:t>
            </a:r>
            <a:r>
              <a:rPr lang="en-US" altLang="zh-CN"/>
              <a:t>(</a:t>
            </a:r>
            <a:r>
              <a:rPr lang="zh-CN" altLang="en-US"/>
              <a:t>棋盘外</a:t>
            </a:r>
            <a:r>
              <a:rPr lang="en-US" altLang="zh-CN"/>
              <a:t>/</a:t>
            </a:r>
            <a:r>
              <a:rPr lang="zh-CN" altLang="en-US"/>
              <a:t>不在列顶</a:t>
            </a:r>
            <a:r>
              <a:rPr lang="en-US" altLang="zh-CN"/>
              <a:t>/</a:t>
            </a:r>
            <a:r>
              <a:rPr lang="zh-CN" altLang="en-US"/>
              <a:t>是不可落子点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不超时</a:t>
            </a:r>
            <a:r>
              <a:rPr lang="en-US" altLang="zh-CN"/>
              <a:t>(3s)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实验报告</a:t>
            </a:r>
            <a:r>
              <a:rPr lang="en-US" altLang="zh-CN"/>
              <a:t>20’</a:t>
            </a:r>
          </a:p>
          <a:p>
            <a:pPr lvl="2" eaLnBrk="1" hangingPunct="1"/>
            <a:endParaRPr lang="en-US" altLang="zh-CN"/>
          </a:p>
          <a:p>
            <a:pPr lvl="1" eaLnBrk="1" hangingPunct="1"/>
            <a:r>
              <a:rPr lang="zh-CN" altLang="en-US"/>
              <a:t>与</a:t>
            </a:r>
            <a:r>
              <a:rPr lang="en-US" altLang="zh-CN"/>
              <a:t>50</a:t>
            </a:r>
            <a:r>
              <a:rPr lang="zh-CN" altLang="en-US"/>
              <a:t>个评测策略文件的每一个进行积分制对抗</a:t>
            </a:r>
            <a:endParaRPr lang="en-US" altLang="zh-CN"/>
          </a:p>
          <a:p>
            <a:pPr lvl="2" eaLnBrk="1" hangingPunct="1"/>
            <a:r>
              <a:rPr lang="zh-CN" altLang="en-US"/>
              <a:t>与每个文件对抗两次，分别为先手和后手，共对抗</a:t>
            </a:r>
            <a:r>
              <a:rPr lang="en-US" altLang="zh-CN"/>
              <a:t>100</a:t>
            </a:r>
            <a:r>
              <a:rPr lang="zh-CN" altLang="en-US"/>
              <a:t>次</a:t>
            </a:r>
            <a:endParaRPr lang="en-US" altLang="zh-CN"/>
          </a:p>
          <a:p>
            <a:pPr lvl="2" eaLnBrk="1" hangingPunct="1"/>
            <a:r>
              <a:rPr lang="zh-CN" altLang="en-US"/>
              <a:t>每次对抗胜利积</a:t>
            </a:r>
            <a:r>
              <a:rPr lang="en-US" altLang="zh-CN"/>
              <a:t>2</a:t>
            </a:r>
            <a:r>
              <a:rPr lang="zh-CN" altLang="en-US"/>
              <a:t>分，平局积</a:t>
            </a:r>
            <a:r>
              <a:rPr lang="en-US" altLang="zh-CN"/>
              <a:t>1</a:t>
            </a:r>
            <a:r>
              <a:rPr lang="zh-CN" altLang="en-US"/>
              <a:t>分，失败不得分</a:t>
            </a:r>
            <a:endParaRPr lang="en-US" altLang="zh-CN"/>
          </a:p>
          <a:p>
            <a:pPr lvl="2" eaLnBrk="1" hangingPunct="1"/>
            <a:r>
              <a:rPr lang="zh-CN" altLang="en-US"/>
              <a:t>最终积分划归到满分</a:t>
            </a:r>
            <a:r>
              <a:rPr lang="en-US" altLang="zh-CN"/>
              <a:t>40’</a:t>
            </a:r>
            <a:r>
              <a:rPr lang="zh-CN" altLang="en-US"/>
              <a:t>，作为及格分之上的加分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评判标准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评判标准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/>
                <a:gridCol w="1295400"/>
                <a:gridCol w="9144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几点说明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下建议</a:t>
            </a:r>
            <a:r>
              <a:rPr lang="en-US" altLang="zh-CN"/>
              <a:t>Visual Studio</a:t>
            </a:r>
            <a:r>
              <a:rPr lang="zh-CN" altLang="en-US"/>
              <a:t>来运行</a:t>
            </a:r>
            <a:endParaRPr lang="en-US" altLang="zh-CN"/>
          </a:p>
          <a:p>
            <a:pPr eaLnBrk="1" hangingPunct="1"/>
            <a:r>
              <a:rPr lang="en-US" altLang="zh-CN"/>
              <a:t>Mac</a:t>
            </a:r>
            <a:r>
              <a:rPr lang="zh-CN" altLang="en-US"/>
              <a:t>下建议使用</a:t>
            </a:r>
            <a:r>
              <a:rPr lang="en-US" altLang="zh-CN"/>
              <a:t>Mono</a:t>
            </a:r>
            <a:r>
              <a:rPr lang="zh-CN" altLang="en-US"/>
              <a:t> </a:t>
            </a:r>
            <a:r>
              <a:rPr lang="en-US" altLang="zh-CN"/>
              <a:t>Develop</a:t>
            </a:r>
            <a:r>
              <a:rPr lang="zh-CN" altLang="en-US"/>
              <a:t> </a:t>
            </a:r>
            <a:r>
              <a:rPr lang="en-US" altLang="zh-CN"/>
              <a:t>(Visual</a:t>
            </a:r>
            <a:r>
              <a:rPr lang="zh-CN" altLang="en-US"/>
              <a:t> </a:t>
            </a:r>
            <a:r>
              <a:rPr lang="en-US" altLang="zh-CN"/>
              <a:t>Studio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Mac)</a:t>
            </a:r>
          </a:p>
          <a:p>
            <a:pPr eaLnBrk="1" hangingPunct="1"/>
            <a:r>
              <a:rPr lang="zh-CN" altLang="en-US"/>
              <a:t>单步落子时间超过</a:t>
            </a:r>
            <a:r>
              <a:rPr lang="en-US" altLang="zh-CN"/>
              <a:t>3s</a:t>
            </a:r>
            <a:r>
              <a:rPr lang="zh-CN" altLang="en-US"/>
              <a:t>会被判为超时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请不要使用标准库之外的库函数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几点说明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测试环境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en-US" altLang="zh-CN" dirty="0" smtClean="0"/>
              <a:t>Intel(R)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Core(TM)</a:t>
            </a:r>
            <a:r>
              <a:rPr lang="zh-CN" altLang="en-US" dirty="0" smtClean="0"/>
              <a:t> </a:t>
            </a:r>
            <a:r>
              <a:rPr lang="en-US" altLang="zh-CN" dirty="0" smtClean="0"/>
              <a:t>i5-2320</a:t>
            </a:r>
            <a:r>
              <a:rPr lang="zh-CN" altLang="en-US" dirty="0" smtClean="0"/>
              <a:t>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zh-CN" altLang="en-US" dirty="0" smtClean="0"/>
              <a:t> </a:t>
            </a:r>
            <a:r>
              <a:rPr lang="en-US" altLang="zh-CN" dirty="0" smtClean="0"/>
              <a:t>3.00GHz</a:t>
            </a:r>
            <a:r>
              <a:rPr lang="zh-CN" altLang="en-US" dirty="0" smtClean="0"/>
              <a:t> </a:t>
            </a:r>
            <a:r>
              <a:rPr lang="en-US" altLang="zh-CN" dirty="0" smtClean="0"/>
              <a:t>3.20GHz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2012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Mac</a:t>
            </a:r>
            <a:r>
              <a:rPr lang="zh-CN" altLang="en-US" dirty="0" smtClean="0"/>
              <a:t>测试环境：</a:t>
            </a:r>
          </a:p>
          <a:p>
            <a:pPr lvl="1" eaLnBrk="1" hangingPunct="1"/>
            <a:r>
              <a:rPr lang="it-IT" altLang="zh-CN" dirty="0" smtClean="0"/>
              <a:t>2.0GHz</a:t>
            </a:r>
            <a:r>
              <a:rPr lang="zh-CN" altLang="it-IT" dirty="0" smtClean="0"/>
              <a:t> </a:t>
            </a:r>
            <a:r>
              <a:rPr lang="it-IT" altLang="zh-CN" dirty="0"/>
              <a:t>Intel Core i5 </a:t>
            </a:r>
            <a:r>
              <a:rPr lang="zh-CN" altLang="it-IT" dirty="0"/>
              <a:t>处理器 </a:t>
            </a:r>
            <a:r>
              <a:rPr lang="it-IT" altLang="zh-CN" dirty="0"/>
              <a:t>(Turbo </a:t>
            </a:r>
            <a:r>
              <a:rPr lang="it-IT" altLang="zh-CN" dirty="0" err="1"/>
              <a:t>Boost</a:t>
            </a:r>
            <a:r>
              <a:rPr lang="it-IT" altLang="zh-CN" dirty="0"/>
              <a:t> </a:t>
            </a:r>
            <a:r>
              <a:rPr lang="zh-CN" altLang="it-IT" dirty="0"/>
              <a:t>最高可达 </a:t>
            </a:r>
            <a:r>
              <a:rPr lang="it-IT" altLang="zh-CN" dirty="0"/>
              <a:t>3.1GHz</a:t>
            </a:r>
            <a:r>
              <a:rPr lang="it-IT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Visual Studio Community 2017 for 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 7.8.1 (build 4)</a:t>
            </a:r>
            <a:endParaRPr lang="zh-CN" altLang="en-US" dirty="0" smtClean="0"/>
          </a:p>
          <a:p>
            <a:pPr lvl="1" eaLnBrk="1" hangingPunct="1"/>
            <a:r>
              <a:rPr lang="pt-BR" altLang="zh-CN" dirty="0" err="1" smtClean="0"/>
              <a:t>Xcode</a:t>
            </a:r>
            <a:r>
              <a:rPr lang="pt-BR" altLang="zh-CN" dirty="0" smtClean="0"/>
              <a:t> 8.3.3</a:t>
            </a:r>
            <a:endParaRPr lang="zh-CN" altLang="en-US" dirty="0" smtClean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</a:rPr>
              <a:t>请确保能在以上环境正确运行，否则会有相应扣分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几点说明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29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/>
              <a:t>与</a:t>
            </a:r>
            <a:r>
              <a:rPr lang="en-US" altLang="zh-CN" sz="2400" dirty="0"/>
              <a:t>50</a:t>
            </a:r>
            <a:r>
              <a:rPr lang="zh-CN" altLang="en-US" sz="2400" dirty="0"/>
              <a:t>个样例正</a:t>
            </a:r>
            <a:r>
              <a:rPr lang="zh-CN" altLang="en-US" sz="2400" dirty="0" smtClean="0"/>
              <a:t>反手</a:t>
            </a:r>
            <a:r>
              <a:rPr lang="zh-CN" altLang="en-US" sz="2400" dirty="0" smtClean="0"/>
              <a:t>各</a:t>
            </a:r>
            <a:r>
              <a:rPr lang="zh-CN" altLang="en-US" sz="2400" dirty="0" smtClean="0"/>
              <a:t>对抗</a:t>
            </a:r>
            <a:r>
              <a:rPr lang="zh-CN" altLang="en-US" sz="2400" dirty="0"/>
              <a:t>一次的（</a:t>
            </a:r>
            <a:r>
              <a:rPr lang="en-US" altLang="zh-CN" sz="2400" dirty="0"/>
              <a:t>50</a:t>
            </a:r>
            <a:r>
              <a:rPr lang="zh-CN" altLang="en-US" sz="2400" dirty="0"/>
              <a:t>个）结果</a:t>
            </a:r>
            <a:r>
              <a:rPr lang="zh-CN" altLang="en-US" sz="2400" dirty="0" smtClean="0"/>
              <a:t>文件，</a:t>
            </a:r>
            <a:r>
              <a:rPr lang="zh-CN" altLang="en-US" sz="2400" dirty="0" smtClean="0"/>
              <a:t>放在命名为“</a:t>
            </a:r>
            <a:r>
              <a:rPr lang="zh-CN" altLang="en-US" sz="2400" b="1" dirty="0" smtClean="0"/>
              <a:t>对抗结果</a:t>
            </a:r>
            <a:r>
              <a:rPr lang="zh-CN" altLang="en-US" sz="2400" dirty="0" smtClean="0"/>
              <a:t>”的文件夹下</a:t>
            </a:r>
            <a:endParaRPr lang="zh-CN" altLang="en-US" sz="2400" dirty="0" smtClean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 smtClean="0"/>
              <a:t>实验</a:t>
            </a:r>
            <a:r>
              <a:rPr lang="zh-CN" altLang="en-US" sz="2400" dirty="0" smtClean="0"/>
              <a:t>报告：格式为</a:t>
            </a:r>
            <a:r>
              <a:rPr lang="en-US" altLang="zh-CN" sz="2400" dirty="0" smtClean="0"/>
              <a:t>PDF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文档，</a:t>
            </a:r>
            <a:r>
              <a:rPr lang="zh-CN" altLang="en-US" sz="2400" dirty="0" smtClean="0"/>
              <a:t>需要列出对抗结果的</a:t>
            </a:r>
            <a:r>
              <a:rPr lang="zh-CN" altLang="en-US" sz="2400" dirty="0" smtClean="0"/>
              <a:t>统计</a:t>
            </a:r>
            <a:r>
              <a:rPr lang="zh-CN" altLang="en-US" sz="2400" dirty="0" smtClean="0"/>
              <a:t>数据，包括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胜数、负数、平数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 smtClean="0"/>
              <a:t>可执行文件（以学号命名）：</a:t>
            </a:r>
          </a:p>
          <a:p>
            <a:pPr lvl="1" eaLnBrk="1" hangingPunct="1"/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dll</a:t>
            </a:r>
            <a:endParaRPr lang="zh-CN" altLang="en-US" sz="2000" dirty="0"/>
          </a:p>
          <a:p>
            <a:pPr lvl="1" eaLnBrk="1" hangingPunct="1"/>
            <a:r>
              <a:rPr lang="en-US" altLang="zh-CN" sz="2000" dirty="0" smtClean="0"/>
              <a:t>Mac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dylib</a:t>
            </a:r>
            <a:endParaRPr lang="zh-CN" altLang="en-US" sz="2000" dirty="0" smtClean="0"/>
          </a:p>
          <a:p>
            <a:pPr marL="566737" indent="-457200" eaLnBrk="1" hangingPunct="1">
              <a:buFont typeface="+mj-ea"/>
              <a:buAutoNum type="circleNumDbPlain"/>
            </a:pPr>
            <a:r>
              <a:rPr lang="zh-CN" altLang="en-US" sz="2400" dirty="0" smtClean="0"/>
              <a:t>源代码：</a:t>
            </a:r>
            <a:endParaRPr lang="en-US" altLang="zh-CN" sz="2400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en-US" altLang="zh-CN" sz="2000" dirty="0" err="1" smtClean="0"/>
              <a:t>Judge.cpp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Judge.h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Strategy</a:t>
            </a:r>
            <a:r>
              <a:rPr lang="en-US" altLang="zh-CN" sz="2000" dirty="0" err="1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Strategy.h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Point.h</a:t>
            </a:r>
            <a:r>
              <a:rPr lang="zh-CN" altLang="en-US" sz="2000" dirty="0" smtClean="0"/>
              <a:t>以及自定义的*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文件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sz="2000" dirty="0" smtClean="0">
                <a:solidFill>
                  <a:srgbClr val="C00000"/>
                </a:solidFill>
              </a:rPr>
              <a:t>注意：切勿提交除此之外的其他代码文件</a:t>
            </a:r>
          </a:p>
          <a:p>
            <a:pPr eaLnBrk="1" hangingPunct="1">
              <a:buFont typeface="Wingdings" charset="2"/>
              <a:buChar char="p"/>
            </a:pP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实验报告、可执行文件、源代码</a:t>
            </a:r>
            <a:r>
              <a:rPr lang="zh-CN" altLang="en-US" sz="2400" b="1" dirty="0" smtClean="0"/>
              <a:t>文件、</a:t>
            </a:r>
            <a:r>
              <a:rPr lang="zh-CN" altLang="en-US" sz="2400" b="1" dirty="0" smtClean="0"/>
              <a:t>结果文件夹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放在同一个目录下，以学号命名，提交压缩包。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作业提交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扣分规则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zh-CN" altLang="en-US" dirty="0" smtClean="0"/>
              <a:t>第一、二、三次大作业分别占</a:t>
            </a:r>
            <a:r>
              <a:rPr lang="en-US" altLang="zh-CN" dirty="0" smtClean="0"/>
              <a:t>30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</a:t>
            </a:r>
          </a:p>
          <a:p>
            <a:pPr lvl="1" eaLnBrk="1" hangingPunct="1"/>
            <a:r>
              <a:rPr lang="zh-CN" altLang="en-US" dirty="0" smtClean="0"/>
              <a:t>所有大作业每迟交一天扣一分（</a:t>
            </a:r>
            <a:r>
              <a:rPr lang="zh-CN" altLang="en-US" b="1" dirty="0" smtClean="0">
                <a:solidFill>
                  <a:srgbClr val="C00000"/>
                </a:solidFill>
              </a:rPr>
              <a:t>注意：是从以上</a:t>
            </a:r>
            <a:r>
              <a:rPr lang="en-US" altLang="zh-CN" b="1" dirty="0" smtClean="0">
                <a:solidFill>
                  <a:srgbClr val="C00000"/>
                </a:solidFill>
              </a:rPr>
              <a:t>30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30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</a:rPr>
              <a:t>40</a:t>
            </a:r>
            <a:r>
              <a:rPr lang="zh-CN" altLang="en-US" b="1" dirty="0" smtClean="0">
                <a:solidFill>
                  <a:srgbClr val="C00000"/>
                </a:solidFill>
              </a:rPr>
              <a:t>分中扣，而不是该次大作业原始得分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 smtClean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 smtClean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 smtClean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 smtClean="0"/>
              <a:t>加分规则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zh-CN" altLang="en-US" dirty="0" smtClean="0"/>
              <a:t>根据课堂讨论区的贡献度适当加分，具体视最终讨论情况定（不包含微信群讨论）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作业提交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 smtClean="0"/>
              <a:t>如果</a:t>
            </a:r>
            <a:r>
              <a:rPr lang="zh-CN" altLang="en-US" dirty="0"/>
              <a:t>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张俊祺  </a:t>
            </a:r>
            <a:r>
              <a:rPr lang="en-US" altLang="zh-CN" dirty="0"/>
              <a:t>15311766700 </a:t>
            </a:r>
            <a:r>
              <a:rPr lang="zh-CN" altLang="en-US" dirty="0"/>
              <a:t> </a:t>
            </a:r>
            <a:r>
              <a:rPr lang="en-US" altLang="zh-CN" dirty="0" smtClean="0"/>
              <a:t>zhangjq17@mails.tsinghua.edu.cn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作业提交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项目背景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规则简介</a:t>
            </a:r>
            <a:endParaRPr lang="zh-CN" altLang="en-US" dirty="0">
              <a:cs typeface="+mj-cs"/>
            </a:endParaRP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对规则的扩展</a:t>
            </a:r>
            <a:endParaRPr lang="zh-CN" altLang="en-US" dirty="0">
              <a:cs typeface="+mj-cs"/>
            </a:endParaRP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UI</a:t>
            </a:r>
            <a:r>
              <a:rPr lang="zh-CN" altLang="en-US"/>
              <a:t>项目</a:t>
            </a:r>
            <a:endParaRPr lang="en-US" altLang="zh-CN"/>
          </a:p>
          <a:p>
            <a:pPr lvl="1" eaLnBrk="1" hangingPunct="1"/>
            <a:r>
              <a:rPr lang="zh-CN" altLang="en-US"/>
              <a:t>棋盘界面，用于人与策略对抗或策略之间对抗的图形显示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帮助你调试自己的策略以及将自己与他人的策略对抗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人工智能策略的编写不在该项目中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请将该项目设为启动项目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工程介绍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1595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/>
              <a:t>Strategy</a:t>
            </a:r>
            <a:r>
              <a:rPr lang="zh-CN" altLang="en-US"/>
              <a:t>项目</a:t>
            </a:r>
            <a:endParaRPr lang="en-US" altLang="zh-CN"/>
          </a:p>
          <a:p>
            <a:pPr lvl="1" eaLnBrk="1" hangingPunct="1"/>
            <a:r>
              <a:rPr lang="zh-CN" altLang="en-US"/>
              <a:t>在这里面实现人工智能策略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该项目属性为动态链接库，编译生成的</a:t>
            </a:r>
            <a:r>
              <a:rPr lang="en-US" altLang="zh-CN"/>
              <a:t>Strategy.dll</a:t>
            </a:r>
            <a:r>
              <a:rPr lang="zh-CN" altLang="en-US"/>
              <a:t>即为你的策略文件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Mac</a:t>
            </a:r>
            <a:r>
              <a:rPr lang="zh-CN" altLang="en-US"/>
              <a:t>下生成</a:t>
            </a:r>
            <a:r>
              <a:rPr lang="en-US" altLang="zh-CN"/>
              <a:t>.dylib</a:t>
            </a:r>
            <a:r>
              <a:rPr lang="zh-CN" altLang="en-US"/>
              <a:t>文件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接口函数：</a:t>
            </a:r>
            <a:endParaRPr lang="en-US" altLang="zh-CN"/>
          </a:p>
          <a:p>
            <a:pPr lvl="2" eaLnBrk="1" hangingPunct="1"/>
            <a:r>
              <a:rPr lang="en-US" altLang="zh-CN"/>
              <a:t>getPoint: </a:t>
            </a:r>
            <a:r>
              <a:rPr lang="zh-CN" altLang="en-US"/>
              <a:t>传入当前棋盘状态，返回你在本步给出的落子点。</a:t>
            </a:r>
            <a:endParaRPr lang="en-US" altLang="zh-CN"/>
          </a:p>
          <a:p>
            <a:pPr lvl="3" eaLnBrk="1" hangingPunct="1"/>
            <a:r>
              <a:rPr lang="zh-CN" altLang="en-US"/>
              <a:t>可以定义自己的函数、类、</a:t>
            </a:r>
            <a:r>
              <a:rPr lang="en-US" altLang="zh-CN"/>
              <a:t>.h</a:t>
            </a:r>
            <a:r>
              <a:rPr lang="zh-CN" altLang="en-US"/>
              <a:t>和</a:t>
            </a:r>
            <a:r>
              <a:rPr lang="en-US" altLang="zh-CN"/>
              <a:t>.cpp</a:t>
            </a:r>
            <a:r>
              <a:rPr lang="zh-CN" altLang="en-US"/>
              <a:t>文件，被该函数所调用。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工程介绍</a:t>
            </a:r>
            <a:r>
              <a:rPr lang="en-US" altLang="zh-CN" dirty="0" smtClean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  <a:r>
              <a:rPr lang="en-US" altLang="zh-CN" dirty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smtClean="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 smtClean="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 smtClean="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  <a:r>
              <a:rPr lang="en-US" altLang="zh-CN" dirty="0">
                <a:cs typeface="+mj-cs"/>
              </a:rPr>
              <a:t>(cont.)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1187</Words>
  <Application>Microsoft Macintosh PowerPoint</Application>
  <PresentationFormat>全屏显示(4:3)</PresentationFormat>
  <Paragraphs>188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Calibri</vt:lpstr>
      <vt:lpstr>Lucida Sans Unicode</vt:lpstr>
      <vt:lpstr>Verdana</vt:lpstr>
      <vt:lpstr>Wingdings</vt:lpstr>
      <vt:lpstr>Wingdings 2</vt:lpstr>
      <vt:lpstr>Wingdings 3</vt:lpstr>
      <vt:lpstr>黑体</vt:lpstr>
      <vt:lpstr>宋体</vt:lpstr>
      <vt:lpstr>Arial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PowerPoint 演示文稿</vt:lpstr>
      <vt:lpstr>工程介绍(cont.)</vt:lpstr>
      <vt:lpstr>工程介绍(cont.)</vt:lpstr>
      <vt:lpstr>工程介绍(cont.)</vt:lpstr>
      <vt:lpstr>评判标准</vt:lpstr>
      <vt:lpstr>评判标准(cont.)</vt:lpstr>
      <vt:lpstr>评判标准(cont.)</vt:lpstr>
      <vt:lpstr>几点说明(cont.)</vt:lpstr>
      <vt:lpstr>几点说明(cont.)</vt:lpstr>
      <vt:lpstr>几点说明(cont.)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Microsoft Office 用户</cp:lastModifiedBy>
  <cp:revision>52</cp:revision>
  <dcterms:created xsi:type="dcterms:W3CDTF">2019-10-24T07:52:38Z</dcterms:created>
  <dcterms:modified xsi:type="dcterms:W3CDTF">2019-10-28T02:09:45Z</dcterms:modified>
</cp:coreProperties>
</file>