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66" r:id="rId9"/>
    <p:sldId id="269" r:id="rId10"/>
    <p:sldId id="273" r:id="rId11"/>
    <p:sldId id="270" r:id="rId12"/>
    <p:sldId id="261" r:id="rId13"/>
    <p:sldId id="274" r:id="rId14"/>
    <p:sldId id="262" r:id="rId15"/>
    <p:sldId id="267" r:id="rId16"/>
    <p:sldId id="264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1E1E2F"/>
    <a:srgbClr val="F8FA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E120A-A66A-412F-90D4-F9223238F03D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903DD-3AF7-4E53-ABE6-780378536F1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Narrow" panose="020B0004020202020204" pitchFamily="34" charset="0"/>
            </a:rPr>
            <a:t>✅</a:t>
          </a:r>
          <a:r>
            <a:rPr lang="en-US" sz="1200" dirty="0">
              <a:latin typeface="Aptos Narrow" panose="020B0004020202020204" pitchFamily="34" charset="0"/>
            </a:rPr>
            <a:t> </a:t>
          </a:r>
          <a:r>
            <a:rPr lang="en-US" sz="1600" b="1" dirty="0">
              <a:latin typeface="Aptos Narrow" panose="020B0004020202020204" pitchFamily="34" charset="0"/>
            </a:rPr>
            <a:t>Total  Revenue</a:t>
          </a:r>
          <a:endParaRPr lang="en-US" sz="1200" b="1" dirty="0">
            <a:latin typeface="Aptos Narrow" panose="020B0004020202020204" pitchFamily="34" charset="0"/>
          </a:endParaRPr>
        </a:p>
      </dgm:t>
    </dgm:pt>
    <dgm:pt modelId="{0C9BAC84-2BB7-4865-A143-FC25A755F969}" type="parTrans" cxnId="{4F43A204-AFDD-4A4C-88EB-1280D1D9DE8A}">
      <dgm:prSet/>
      <dgm:spPr/>
      <dgm:t>
        <a:bodyPr/>
        <a:lstStyle/>
        <a:p>
          <a:endParaRPr lang="en-US"/>
        </a:p>
      </dgm:t>
    </dgm:pt>
    <dgm:pt modelId="{24A3C30C-A687-4CC4-84DD-566701ACB4E2}" type="sibTrans" cxnId="{4F43A204-AFDD-4A4C-88EB-1280D1D9DE8A}">
      <dgm:prSet/>
      <dgm:spPr/>
      <dgm:t>
        <a:bodyPr/>
        <a:lstStyle/>
        <a:p>
          <a:endParaRPr lang="en-US"/>
        </a:p>
      </dgm:t>
    </dgm:pt>
    <dgm:pt modelId="{0E5D2F7B-C3DE-442C-AD21-8E3FA5C05420}">
      <dgm:prSet phldrT="[Text]"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Customer Retention Rate</a:t>
          </a:r>
        </a:p>
      </dgm:t>
    </dgm:pt>
    <dgm:pt modelId="{3014911D-A47A-44B8-BABD-5678762AD651}" type="parTrans" cxnId="{3BB23834-2F55-41AC-8D87-6681700D810F}">
      <dgm:prSet/>
      <dgm:spPr/>
      <dgm:t>
        <a:bodyPr/>
        <a:lstStyle/>
        <a:p>
          <a:endParaRPr lang="en-US"/>
        </a:p>
      </dgm:t>
    </dgm:pt>
    <dgm:pt modelId="{B0210805-A166-4A77-81B3-817B522E79C2}" type="sibTrans" cxnId="{3BB23834-2F55-41AC-8D87-6681700D810F}">
      <dgm:prSet/>
      <dgm:spPr/>
      <dgm:t>
        <a:bodyPr/>
        <a:lstStyle/>
        <a:p>
          <a:endParaRPr lang="en-US"/>
        </a:p>
      </dgm:t>
    </dgm:pt>
    <dgm:pt modelId="{383ACF16-FDE9-4E98-9BC1-64B66BB1C8BD}">
      <dgm:prSet phldrT="[Text]"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Top Customers by Lifetime Value</a:t>
          </a:r>
        </a:p>
      </dgm:t>
    </dgm:pt>
    <dgm:pt modelId="{DAAAB460-5056-401A-8C88-F30AF64D7A16}" type="parTrans" cxnId="{AB93CD11-A5DF-4A94-8073-30904A488677}">
      <dgm:prSet/>
      <dgm:spPr/>
      <dgm:t>
        <a:bodyPr/>
        <a:lstStyle/>
        <a:p>
          <a:endParaRPr lang="en-US"/>
        </a:p>
      </dgm:t>
    </dgm:pt>
    <dgm:pt modelId="{C89D1789-7FFC-41A6-A68D-46E426AA9F30}" type="sibTrans" cxnId="{AB93CD11-A5DF-4A94-8073-30904A488677}">
      <dgm:prSet/>
      <dgm:spPr/>
      <dgm:t>
        <a:bodyPr/>
        <a:lstStyle/>
        <a:p>
          <a:endParaRPr lang="en-US"/>
        </a:p>
      </dgm:t>
    </dgm:pt>
    <dgm:pt modelId="{A14C1B68-D850-4C6E-815D-4CD6F376F240}">
      <dgm:prSet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Category-wise Sales &amp; Return Rate</a:t>
          </a:r>
        </a:p>
      </dgm:t>
    </dgm:pt>
    <dgm:pt modelId="{4B9717A9-6849-4F6F-B521-A6EAEA110EC7}" type="parTrans" cxnId="{7EF3F564-5AEC-4C62-A94D-B4E525E3E63F}">
      <dgm:prSet/>
      <dgm:spPr/>
      <dgm:t>
        <a:bodyPr/>
        <a:lstStyle/>
        <a:p>
          <a:endParaRPr lang="en-US"/>
        </a:p>
      </dgm:t>
    </dgm:pt>
    <dgm:pt modelId="{A8B5A246-2044-4B36-BAF7-2AE6C5C8CEA8}" type="sibTrans" cxnId="{7EF3F564-5AEC-4C62-A94D-B4E525E3E63F}">
      <dgm:prSet/>
      <dgm:spPr/>
      <dgm:t>
        <a:bodyPr/>
        <a:lstStyle/>
        <a:p>
          <a:endParaRPr lang="en-US"/>
        </a:p>
      </dgm:t>
    </dgm:pt>
    <dgm:pt modelId="{CCB9BE73-5B15-4890-8E27-9ACE2C859333}">
      <dgm:prSet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>
            <a:buFont typeface="Wingdings" panose="05000000000000000000" pitchFamily="2" charset="2"/>
            <a:buChar char="Ø"/>
          </a:pPr>
          <a:r>
            <a:rPr lang="en-US" sz="2000" kern="1200" dirty="0">
              <a:latin typeface="Aptos Narrow" panose="020B0004020202020204" pitchFamily="34" charset="0"/>
            </a:rPr>
            <a:t>✅ Total </a:t>
          </a: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Customers</a:t>
          </a:r>
          <a:r>
            <a:rPr lang="en-US" sz="2000" kern="1200" dirty="0">
              <a:latin typeface="Aptos Narrow" panose="020B0004020202020204" pitchFamily="34" charset="0"/>
            </a:rPr>
            <a:t> </a:t>
          </a:r>
          <a:r>
            <a:rPr lang="en-US" sz="2000" kern="1200" dirty="0">
              <a:latin typeface="Aptos Narrow" panose="020B0004020202020204" pitchFamily="34" charset="0"/>
              <a:ea typeface="+mn-ea"/>
              <a:cs typeface="+mn-cs"/>
            </a:rPr>
            <a:t>by</a:t>
          </a:r>
          <a:r>
            <a:rPr lang="en-US" sz="2000" kern="1200" dirty="0">
              <a:latin typeface="Aptos Narrow" panose="020B0004020202020204" pitchFamily="34" charset="0"/>
            </a:rPr>
            <a:t> Gender</a:t>
          </a:r>
          <a:endParaRPr lang="en-US" sz="2000" kern="1200" dirty="0"/>
        </a:p>
      </dgm:t>
    </dgm:pt>
    <dgm:pt modelId="{49F9D745-6E30-4C37-A5FF-15C91282B630}" type="parTrans" cxnId="{21134BCF-B509-4CCF-8212-0C904793E606}">
      <dgm:prSet/>
      <dgm:spPr/>
      <dgm:t>
        <a:bodyPr/>
        <a:lstStyle/>
        <a:p>
          <a:endParaRPr lang="en-US"/>
        </a:p>
      </dgm:t>
    </dgm:pt>
    <dgm:pt modelId="{92BEC34D-61BF-4B02-8B04-207A29AD134A}" type="sibTrans" cxnId="{21134BCF-B509-4CCF-8212-0C904793E606}">
      <dgm:prSet/>
      <dgm:spPr/>
      <dgm:t>
        <a:bodyPr/>
        <a:lstStyle/>
        <a:p>
          <a:endParaRPr lang="en-US"/>
        </a:p>
      </dgm:t>
    </dgm:pt>
    <dgm:pt modelId="{07B5C2D1-CAE6-4BBB-B662-22127EEED391}">
      <dgm:prSet phldrT="[Text]"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Total Orders</a:t>
          </a:r>
        </a:p>
      </dgm:t>
    </dgm:pt>
    <dgm:pt modelId="{2B9C2096-AB33-4A10-8596-3291E2E2B709}" type="parTrans" cxnId="{606DD724-0083-4CDE-80CC-94AB32BE980A}">
      <dgm:prSet/>
      <dgm:spPr/>
      <dgm:t>
        <a:bodyPr/>
        <a:lstStyle/>
        <a:p>
          <a:endParaRPr lang="en-US"/>
        </a:p>
      </dgm:t>
    </dgm:pt>
    <dgm:pt modelId="{D382C320-A787-4F2B-8F6A-5C6ED831ADF5}" type="sibTrans" cxnId="{606DD724-0083-4CDE-80CC-94AB32BE980A}">
      <dgm:prSet/>
      <dgm:spPr/>
      <dgm:t>
        <a:bodyPr/>
        <a:lstStyle/>
        <a:p>
          <a:endParaRPr lang="en-US"/>
        </a:p>
      </dgm:t>
    </dgm:pt>
    <dgm:pt modelId="{BB5DF2CF-E13F-4EF7-96EA-980D37DA9AA1}">
      <dgm:prSet phldrT="[Text]"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Total  Customers</a:t>
          </a:r>
        </a:p>
      </dgm:t>
    </dgm:pt>
    <dgm:pt modelId="{5A91A863-EB07-41B8-A227-D7D849CC87C3}" type="parTrans" cxnId="{AAE13B09-9C7A-4B17-8BBA-B40EAADFA15C}">
      <dgm:prSet/>
      <dgm:spPr/>
      <dgm:t>
        <a:bodyPr/>
        <a:lstStyle/>
        <a:p>
          <a:endParaRPr lang="en-US"/>
        </a:p>
      </dgm:t>
    </dgm:pt>
    <dgm:pt modelId="{3BB59E72-CA88-4CCC-90AF-21545F8411C3}" type="sibTrans" cxnId="{AAE13B09-9C7A-4B17-8BBA-B40EAADFA15C}">
      <dgm:prSet/>
      <dgm:spPr/>
      <dgm:t>
        <a:bodyPr/>
        <a:lstStyle/>
        <a:p>
          <a:endParaRPr lang="en-US"/>
        </a:p>
      </dgm:t>
    </dgm:pt>
    <dgm:pt modelId="{34FC7D6D-6F72-4A8B-9F95-6BBC20DA2834}" type="pres">
      <dgm:prSet presAssocID="{825E120A-A66A-412F-90D4-F9223238F03D}" presName="Name0" presStyleCnt="0">
        <dgm:presLayoutVars>
          <dgm:chMax val="7"/>
          <dgm:chPref val="7"/>
          <dgm:dir/>
        </dgm:presLayoutVars>
      </dgm:prSet>
      <dgm:spPr/>
    </dgm:pt>
    <dgm:pt modelId="{A4D96CC1-501D-4CD4-9E4B-5F701123E480}" type="pres">
      <dgm:prSet presAssocID="{825E120A-A66A-412F-90D4-F9223238F03D}" presName="Name1" presStyleCnt="0"/>
      <dgm:spPr/>
    </dgm:pt>
    <dgm:pt modelId="{982DFEF0-0FF6-44DC-8013-F6E2AE8FE130}" type="pres">
      <dgm:prSet presAssocID="{825E120A-A66A-412F-90D4-F9223238F03D}" presName="cycle" presStyleCnt="0"/>
      <dgm:spPr/>
    </dgm:pt>
    <dgm:pt modelId="{1D247431-D03B-4229-9E3A-E1413A81807E}" type="pres">
      <dgm:prSet presAssocID="{825E120A-A66A-412F-90D4-F9223238F03D}" presName="srcNode" presStyleLbl="node1" presStyleIdx="0" presStyleCnt="7"/>
      <dgm:spPr/>
    </dgm:pt>
    <dgm:pt modelId="{D75C36AE-1CC4-4BCC-BE61-3734B0842E9A}" type="pres">
      <dgm:prSet presAssocID="{825E120A-A66A-412F-90D4-F9223238F03D}" presName="conn" presStyleLbl="parChTrans1D2" presStyleIdx="0" presStyleCnt="1"/>
      <dgm:spPr/>
    </dgm:pt>
    <dgm:pt modelId="{035AA80D-68E0-4AE3-9BEA-2B6D9C81CF1C}" type="pres">
      <dgm:prSet presAssocID="{825E120A-A66A-412F-90D4-F9223238F03D}" presName="extraNode" presStyleLbl="node1" presStyleIdx="0" presStyleCnt="7"/>
      <dgm:spPr/>
    </dgm:pt>
    <dgm:pt modelId="{8AB3E5B3-C23B-4C88-9DCE-FBD6746B7C5B}" type="pres">
      <dgm:prSet presAssocID="{825E120A-A66A-412F-90D4-F9223238F03D}" presName="dstNode" presStyleLbl="node1" presStyleIdx="0" presStyleCnt="7"/>
      <dgm:spPr/>
    </dgm:pt>
    <dgm:pt modelId="{7446A0D8-F0EE-4F84-86FC-1A03590A4A8C}" type="pres">
      <dgm:prSet presAssocID="{E2D903DD-3AF7-4E53-ABE6-780378536F12}" presName="text_1" presStyleLbl="node1" presStyleIdx="0" presStyleCnt="7">
        <dgm:presLayoutVars>
          <dgm:bulletEnabled val="1"/>
        </dgm:presLayoutVars>
      </dgm:prSet>
      <dgm:spPr/>
    </dgm:pt>
    <dgm:pt modelId="{516809E0-B6A7-435B-9AB0-6995E09C2183}" type="pres">
      <dgm:prSet presAssocID="{E2D903DD-3AF7-4E53-ABE6-780378536F12}" presName="accent_1" presStyleCnt="0"/>
      <dgm:spPr/>
    </dgm:pt>
    <dgm:pt modelId="{4940A9B8-7389-41FB-A885-2578759D167A}" type="pres">
      <dgm:prSet presAssocID="{E2D903DD-3AF7-4E53-ABE6-780378536F12}" presName="accentRepeatNode" presStyleLbl="solidFgAcc1" presStyleIdx="0" presStyleCnt="7"/>
      <dgm:spPr/>
    </dgm:pt>
    <dgm:pt modelId="{0EBC5E3C-FFD1-4D0B-B5D7-8228E0619DC5}" type="pres">
      <dgm:prSet presAssocID="{BB5DF2CF-E13F-4EF7-96EA-980D37DA9AA1}" presName="text_2" presStyleLbl="node1" presStyleIdx="1" presStyleCnt="7">
        <dgm:presLayoutVars>
          <dgm:bulletEnabled val="1"/>
        </dgm:presLayoutVars>
      </dgm:prSet>
      <dgm:spPr>
        <a:xfrm>
          <a:off x="720532" y="859534"/>
          <a:ext cx="3405348" cy="429530"/>
        </a:xfrm>
        <a:prstGeom prst="rect">
          <a:avLst/>
        </a:prstGeom>
      </dgm:spPr>
    </dgm:pt>
    <dgm:pt modelId="{4C24AEB8-395C-4C55-B10F-B1CC5E9C2C3D}" type="pres">
      <dgm:prSet presAssocID="{BB5DF2CF-E13F-4EF7-96EA-980D37DA9AA1}" presName="accent_2" presStyleCnt="0"/>
      <dgm:spPr/>
    </dgm:pt>
    <dgm:pt modelId="{BAA060F4-0983-4359-8462-E56970E09E5E}" type="pres">
      <dgm:prSet presAssocID="{BB5DF2CF-E13F-4EF7-96EA-980D37DA9AA1}" presName="accentRepeatNode" presStyleLbl="solidFgAcc1" presStyleIdx="1" presStyleCnt="7"/>
      <dgm:spPr/>
    </dgm:pt>
    <dgm:pt modelId="{9BF47C86-C12B-4A74-A02D-278E13C0BEB9}" type="pres">
      <dgm:prSet presAssocID="{07B5C2D1-CAE6-4BBB-B662-22127EEED391}" presName="text_3" presStyleLbl="node1" presStyleIdx="2" presStyleCnt="7">
        <dgm:presLayoutVars>
          <dgm:bulletEnabled val="1"/>
        </dgm:presLayoutVars>
      </dgm:prSet>
      <dgm:spPr>
        <a:xfrm>
          <a:off x="933691" y="1503736"/>
          <a:ext cx="3192190" cy="429530"/>
        </a:xfrm>
        <a:prstGeom prst="rect">
          <a:avLst/>
        </a:prstGeom>
      </dgm:spPr>
    </dgm:pt>
    <dgm:pt modelId="{83A4A7E2-5295-4C05-8AAB-2C380D0F858F}" type="pres">
      <dgm:prSet presAssocID="{07B5C2D1-CAE6-4BBB-B662-22127EEED391}" presName="accent_3" presStyleCnt="0"/>
      <dgm:spPr/>
    </dgm:pt>
    <dgm:pt modelId="{D0FA7EE7-FEB6-4924-B383-FE22DEEF5F02}" type="pres">
      <dgm:prSet presAssocID="{07B5C2D1-CAE6-4BBB-B662-22127EEED391}" presName="accentRepeatNode" presStyleLbl="solidFgAcc1" presStyleIdx="2" presStyleCnt="7"/>
      <dgm:spPr/>
    </dgm:pt>
    <dgm:pt modelId="{B4F3B933-9C0C-49C5-A956-D755F765B0FD}" type="pres">
      <dgm:prSet presAssocID="{0E5D2F7B-C3DE-442C-AD21-8E3FA5C05420}" presName="text_4" presStyleLbl="node1" presStyleIdx="3" presStyleCnt="7">
        <dgm:presLayoutVars>
          <dgm:bulletEnabled val="1"/>
        </dgm:presLayoutVars>
      </dgm:prSet>
      <dgm:spPr>
        <a:xfrm>
          <a:off x="1001750" y="2148411"/>
          <a:ext cx="3124130" cy="429530"/>
        </a:xfrm>
        <a:prstGeom prst="rect">
          <a:avLst/>
        </a:prstGeom>
      </dgm:spPr>
    </dgm:pt>
    <dgm:pt modelId="{EB779DE3-0E15-42B6-9E32-97C1F07E8CCF}" type="pres">
      <dgm:prSet presAssocID="{0E5D2F7B-C3DE-442C-AD21-8E3FA5C05420}" presName="accent_4" presStyleCnt="0"/>
      <dgm:spPr/>
    </dgm:pt>
    <dgm:pt modelId="{D791F55D-17B2-4465-BC68-94EC5FE50461}" type="pres">
      <dgm:prSet presAssocID="{0E5D2F7B-C3DE-442C-AD21-8E3FA5C05420}" presName="accentRepeatNode" presStyleLbl="solidFgAcc1" presStyleIdx="3" presStyleCnt="7"/>
      <dgm:spPr/>
    </dgm:pt>
    <dgm:pt modelId="{A8E383D8-99CD-484B-BC8E-91E860027250}" type="pres">
      <dgm:prSet presAssocID="{A14C1B68-D850-4C6E-815D-4CD6F376F240}" presName="text_5" presStyleLbl="node1" presStyleIdx="4" presStyleCnt="7">
        <dgm:presLayoutVars>
          <dgm:bulletEnabled val="1"/>
        </dgm:presLayoutVars>
      </dgm:prSet>
      <dgm:spPr>
        <a:xfrm>
          <a:off x="933691" y="2793085"/>
          <a:ext cx="3192190" cy="429530"/>
        </a:xfrm>
        <a:prstGeom prst="rect">
          <a:avLst/>
        </a:prstGeom>
      </dgm:spPr>
    </dgm:pt>
    <dgm:pt modelId="{211AF799-CBD7-4E09-9713-796647B11AE7}" type="pres">
      <dgm:prSet presAssocID="{A14C1B68-D850-4C6E-815D-4CD6F376F240}" presName="accent_5" presStyleCnt="0"/>
      <dgm:spPr/>
    </dgm:pt>
    <dgm:pt modelId="{A2971EEF-7563-4C3B-88EF-4B6D5F3039D2}" type="pres">
      <dgm:prSet presAssocID="{A14C1B68-D850-4C6E-815D-4CD6F376F240}" presName="accentRepeatNode" presStyleLbl="solidFgAcc1" presStyleIdx="4" presStyleCnt="7"/>
      <dgm:spPr/>
    </dgm:pt>
    <dgm:pt modelId="{7FEF7786-1C29-472B-B7B0-B3E4FC48189A}" type="pres">
      <dgm:prSet presAssocID="{383ACF16-FDE9-4E98-9BC1-64B66BB1C8BD}" presName="text_6" presStyleLbl="node1" presStyleIdx="5" presStyleCnt="7">
        <dgm:presLayoutVars>
          <dgm:bulletEnabled val="1"/>
        </dgm:presLayoutVars>
      </dgm:prSet>
      <dgm:spPr>
        <a:xfrm>
          <a:off x="720532" y="3437287"/>
          <a:ext cx="3405348" cy="429530"/>
        </a:xfrm>
        <a:prstGeom prst="rect">
          <a:avLst/>
        </a:prstGeom>
      </dgm:spPr>
    </dgm:pt>
    <dgm:pt modelId="{7DCDFA16-C315-4D0A-8FEF-BBC3EB0C0A5C}" type="pres">
      <dgm:prSet presAssocID="{383ACF16-FDE9-4E98-9BC1-64B66BB1C8BD}" presName="accent_6" presStyleCnt="0"/>
      <dgm:spPr/>
    </dgm:pt>
    <dgm:pt modelId="{57752740-CED9-462A-AA3B-98D0DCF133D7}" type="pres">
      <dgm:prSet presAssocID="{383ACF16-FDE9-4E98-9BC1-64B66BB1C8BD}" presName="accentRepeatNode" presStyleLbl="solidFgAcc1" presStyleIdx="5" presStyleCnt="7"/>
      <dgm:spPr/>
    </dgm:pt>
    <dgm:pt modelId="{11B34547-CC1F-42F9-82ED-B414BC1AF45F}" type="pres">
      <dgm:prSet presAssocID="{CCB9BE73-5B15-4890-8E27-9ACE2C859333}" presName="text_7" presStyleLbl="node1" presStyleIdx="6" presStyleCnt="7">
        <dgm:presLayoutVars>
          <dgm:bulletEnabled val="1"/>
        </dgm:presLayoutVars>
      </dgm:prSet>
      <dgm:spPr>
        <a:xfrm>
          <a:off x="331553" y="4081962"/>
          <a:ext cx="3794327" cy="429530"/>
        </a:xfrm>
        <a:prstGeom prst="rect">
          <a:avLst/>
        </a:prstGeom>
      </dgm:spPr>
    </dgm:pt>
    <dgm:pt modelId="{867E4DE2-F208-4523-BBEF-36B989930D15}" type="pres">
      <dgm:prSet presAssocID="{CCB9BE73-5B15-4890-8E27-9ACE2C859333}" presName="accent_7" presStyleCnt="0"/>
      <dgm:spPr/>
    </dgm:pt>
    <dgm:pt modelId="{6EA0BCA6-191C-4792-9015-9A81C627DAC2}" type="pres">
      <dgm:prSet presAssocID="{CCB9BE73-5B15-4890-8E27-9ACE2C859333}" presName="accentRepeatNode" presStyleLbl="solidFgAcc1" presStyleIdx="6" presStyleCnt="7"/>
      <dgm:spPr/>
    </dgm:pt>
  </dgm:ptLst>
  <dgm:cxnLst>
    <dgm:cxn modelId="{4F43A204-AFDD-4A4C-88EB-1280D1D9DE8A}" srcId="{825E120A-A66A-412F-90D4-F9223238F03D}" destId="{E2D903DD-3AF7-4E53-ABE6-780378536F12}" srcOrd="0" destOrd="0" parTransId="{0C9BAC84-2BB7-4865-A143-FC25A755F969}" sibTransId="{24A3C30C-A687-4CC4-84DD-566701ACB4E2}"/>
    <dgm:cxn modelId="{AAE13B09-9C7A-4B17-8BBA-B40EAADFA15C}" srcId="{825E120A-A66A-412F-90D4-F9223238F03D}" destId="{BB5DF2CF-E13F-4EF7-96EA-980D37DA9AA1}" srcOrd="1" destOrd="0" parTransId="{5A91A863-EB07-41B8-A227-D7D849CC87C3}" sibTransId="{3BB59E72-CA88-4CCC-90AF-21545F8411C3}"/>
    <dgm:cxn modelId="{642A6809-7C4A-4177-A5A4-9EEAD212585A}" type="presOf" srcId="{0E5D2F7B-C3DE-442C-AD21-8E3FA5C05420}" destId="{B4F3B933-9C0C-49C5-A956-D755F765B0FD}" srcOrd="0" destOrd="0" presId="urn:microsoft.com/office/officeart/2008/layout/VerticalCurvedList"/>
    <dgm:cxn modelId="{AB93CD11-A5DF-4A94-8073-30904A488677}" srcId="{825E120A-A66A-412F-90D4-F9223238F03D}" destId="{383ACF16-FDE9-4E98-9BC1-64B66BB1C8BD}" srcOrd="5" destOrd="0" parTransId="{DAAAB460-5056-401A-8C88-F30AF64D7A16}" sibTransId="{C89D1789-7FFC-41A6-A68D-46E426AA9F30}"/>
    <dgm:cxn modelId="{606DD724-0083-4CDE-80CC-94AB32BE980A}" srcId="{825E120A-A66A-412F-90D4-F9223238F03D}" destId="{07B5C2D1-CAE6-4BBB-B662-22127EEED391}" srcOrd="2" destOrd="0" parTransId="{2B9C2096-AB33-4A10-8596-3291E2E2B709}" sibTransId="{D382C320-A787-4F2B-8F6A-5C6ED831ADF5}"/>
    <dgm:cxn modelId="{3BB23834-2F55-41AC-8D87-6681700D810F}" srcId="{825E120A-A66A-412F-90D4-F9223238F03D}" destId="{0E5D2F7B-C3DE-442C-AD21-8E3FA5C05420}" srcOrd="3" destOrd="0" parTransId="{3014911D-A47A-44B8-BABD-5678762AD651}" sibTransId="{B0210805-A166-4A77-81B3-817B522E79C2}"/>
    <dgm:cxn modelId="{7EF3F564-5AEC-4C62-A94D-B4E525E3E63F}" srcId="{825E120A-A66A-412F-90D4-F9223238F03D}" destId="{A14C1B68-D850-4C6E-815D-4CD6F376F240}" srcOrd="4" destOrd="0" parTransId="{4B9717A9-6849-4F6F-B521-A6EAEA110EC7}" sibTransId="{A8B5A246-2044-4B36-BAF7-2AE6C5C8CEA8}"/>
    <dgm:cxn modelId="{DDA6CE5A-11E8-47D0-939D-A2576189F8AC}" type="presOf" srcId="{825E120A-A66A-412F-90D4-F9223238F03D}" destId="{34FC7D6D-6F72-4A8B-9F95-6BBC20DA2834}" srcOrd="0" destOrd="0" presId="urn:microsoft.com/office/officeart/2008/layout/VerticalCurvedList"/>
    <dgm:cxn modelId="{1791419F-90A5-4695-937E-9F09B74EF774}" type="presOf" srcId="{A14C1B68-D850-4C6E-815D-4CD6F376F240}" destId="{A8E383D8-99CD-484B-BC8E-91E860027250}" srcOrd="0" destOrd="0" presId="urn:microsoft.com/office/officeart/2008/layout/VerticalCurvedList"/>
    <dgm:cxn modelId="{ECBF90A2-B6D8-4336-B0D1-9DAA7FBA419F}" type="presOf" srcId="{E2D903DD-3AF7-4E53-ABE6-780378536F12}" destId="{7446A0D8-F0EE-4F84-86FC-1A03590A4A8C}" srcOrd="0" destOrd="0" presId="urn:microsoft.com/office/officeart/2008/layout/VerticalCurvedList"/>
    <dgm:cxn modelId="{9DD481C5-3A35-4C1C-898F-C6EC9ABF96E7}" type="presOf" srcId="{CCB9BE73-5B15-4890-8E27-9ACE2C859333}" destId="{11B34547-CC1F-42F9-82ED-B414BC1AF45F}" srcOrd="0" destOrd="0" presId="urn:microsoft.com/office/officeart/2008/layout/VerticalCurvedList"/>
    <dgm:cxn modelId="{21134BCF-B509-4CCF-8212-0C904793E606}" srcId="{825E120A-A66A-412F-90D4-F9223238F03D}" destId="{CCB9BE73-5B15-4890-8E27-9ACE2C859333}" srcOrd="6" destOrd="0" parTransId="{49F9D745-6E30-4C37-A5FF-15C91282B630}" sibTransId="{92BEC34D-61BF-4B02-8B04-207A29AD134A}"/>
    <dgm:cxn modelId="{E17C1ADB-1851-40C6-A4AB-7D35AAC19AA3}" type="presOf" srcId="{24A3C30C-A687-4CC4-84DD-566701ACB4E2}" destId="{D75C36AE-1CC4-4BCC-BE61-3734B0842E9A}" srcOrd="0" destOrd="0" presId="urn:microsoft.com/office/officeart/2008/layout/VerticalCurvedList"/>
    <dgm:cxn modelId="{5CA8CBE6-0CBC-403C-AB75-04E2240845F5}" type="presOf" srcId="{383ACF16-FDE9-4E98-9BC1-64B66BB1C8BD}" destId="{7FEF7786-1C29-472B-B7B0-B3E4FC48189A}" srcOrd="0" destOrd="0" presId="urn:microsoft.com/office/officeart/2008/layout/VerticalCurvedList"/>
    <dgm:cxn modelId="{C45FF3F0-C68A-462A-A8DC-50A10982CF21}" type="presOf" srcId="{07B5C2D1-CAE6-4BBB-B662-22127EEED391}" destId="{9BF47C86-C12B-4A74-A02D-278E13C0BEB9}" srcOrd="0" destOrd="0" presId="urn:microsoft.com/office/officeart/2008/layout/VerticalCurvedList"/>
    <dgm:cxn modelId="{6092E4F9-75CA-43AC-86C4-8D727D3232D0}" type="presOf" srcId="{BB5DF2CF-E13F-4EF7-96EA-980D37DA9AA1}" destId="{0EBC5E3C-FFD1-4D0B-B5D7-8228E0619DC5}" srcOrd="0" destOrd="0" presId="urn:microsoft.com/office/officeart/2008/layout/VerticalCurvedList"/>
    <dgm:cxn modelId="{DC7F3662-B694-4F0C-884D-D26176A620C5}" type="presParOf" srcId="{34FC7D6D-6F72-4A8B-9F95-6BBC20DA2834}" destId="{A4D96CC1-501D-4CD4-9E4B-5F701123E480}" srcOrd="0" destOrd="0" presId="urn:microsoft.com/office/officeart/2008/layout/VerticalCurvedList"/>
    <dgm:cxn modelId="{130A33C2-417C-4972-8412-C578E4EB3FC5}" type="presParOf" srcId="{A4D96CC1-501D-4CD4-9E4B-5F701123E480}" destId="{982DFEF0-0FF6-44DC-8013-F6E2AE8FE130}" srcOrd="0" destOrd="0" presId="urn:microsoft.com/office/officeart/2008/layout/VerticalCurvedList"/>
    <dgm:cxn modelId="{F0585BC0-4816-4F92-B54E-7591BFE75D51}" type="presParOf" srcId="{982DFEF0-0FF6-44DC-8013-F6E2AE8FE130}" destId="{1D247431-D03B-4229-9E3A-E1413A81807E}" srcOrd="0" destOrd="0" presId="urn:microsoft.com/office/officeart/2008/layout/VerticalCurvedList"/>
    <dgm:cxn modelId="{149F43C9-8FDC-45EA-94D2-F06766C284CC}" type="presParOf" srcId="{982DFEF0-0FF6-44DC-8013-F6E2AE8FE130}" destId="{D75C36AE-1CC4-4BCC-BE61-3734B0842E9A}" srcOrd="1" destOrd="0" presId="urn:microsoft.com/office/officeart/2008/layout/VerticalCurvedList"/>
    <dgm:cxn modelId="{1F3F79B4-CE92-4C39-8A13-0C75B12B2838}" type="presParOf" srcId="{982DFEF0-0FF6-44DC-8013-F6E2AE8FE130}" destId="{035AA80D-68E0-4AE3-9BEA-2B6D9C81CF1C}" srcOrd="2" destOrd="0" presId="urn:microsoft.com/office/officeart/2008/layout/VerticalCurvedList"/>
    <dgm:cxn modelId="{6026675F-BF7F-41A9-99FA-B642B68DC1E1}" type="presParOf" srcId="{982DFEF0-0FF6-44DC-8013-F6E2AE8FE130}" destId="{8AB3E5B3-C23B-4C88-9DCE-FBD6746B7C5B}" srcOrd="3" destOrd="0" presId="urn:microsoft.com/office/officeart/2008/layout/VerticalCurvedList"/>
    <dgm:cxn modelId="{64B2E010-8846-4DA8-A607-9A42D4471048}" type="presParOf" srcId="{A4D96CC1-501D-4CD4-9E4B-5F701123E480}" destId="{7446A0D8-F0EE-4F84-86FC-1A03590A4A8C}" srcOrd="1" destOrd="0" presId="urn:microsoft.com/office/officeart/2008/layout/VerticalCurvedList"/>
    <dgm:cxn modelId="{0724453F-6709-4ECC-8220-D0607C72E5B7}" type="presParOf" srcId="{A4D96CC1-501D-4CD4-9E4B-5F701123E480}" destId="{516809E0-B6A7-435B-9AB0-6995E09C2183}" srcOrd="2" destOrd="0" presId="urn:microsoft.com/office/officeart/2008/layout/VerticalCurvedList"/>
    <dgm:cxn modelId="{AF9AA1A0-B6A7-4D44-B2AF-A2238718C402}" type="presParOf" srcId="{516809E0-B6A7-435B-9AB0-6995E09C2183}" destId="{4940A9B8-7389-41FB-A885-2578759D167A}" srcOrd="0" destOrd="0" presId="urn:microsoft.com/office/officeart/2008/layout/VerticalCurvedList"/>
    <dgm:cxn modelId="{7AC40012-D3FF-42CA-8BEC-63BDD5F84B84}" type="presParOf" srcId="{A4D96CC1-501D-4CD4-9E4B-5F701123E480}" destId="{0EBC5E3C-FFD1-4D0B-B5D7-8228E0619DC5}" srcOrd="3" destOrd="0" presId="urn:microsoft.com/office/officeart/2008/layout/VerticalCurvedList"/>
    <dgm:cxn modelId="{190FAFB5-CB98-4C29-95F2-64A388DA6FDE}" type="presParOf" srcId="{A4D96CC1-501D-4CD4-9E4B-5F701123E480}" destId="{4C24AEB8-395C-4C55-B10F-B1CC5E9C2C3D}" srcOrd="4" destOrd="0" presId="urn:microsoft.com/office/officeart/2008/layout/VerticalCurvedList"/>
    <dgm:cxn modelId="{2965DB2C-A2F8-49B1-AF3A-5BF7396C806C}" type="presParOf" srcId="{4C24AEB8-395C-4C55-B10F-B1CC5E9C2C3D}" destId="{BAA060F4-0983-4359-8462-E56970E09E5E}" srcOrd="0" destOrd="0" presId="urn:microsoft.com/office/officeart/2008/layout/VerticalCurvedList"/>
    <dgm:cxn modelId="{7FB8F1E8-0076-4BE6-9065-E279E73B0359}" type="presParOf" srcId="{A4D96CC1-501D-4CD4-9E4B-5F701123E480}" destId="{9BF47C86-C12B-4A74-A02D-278E13C0BEB9}" srcOrd="5" destOrd="0" presId="urn:microsoft.com/office/officeart/2008/layout/VerticalCurvedList"/>
    <dgm:cxn modelId="{8FC1814E-F4B2-4823-A392-341FBBB89720}" type="presParOf" srcId="{A4D96CC1-501D-4CD4-9E4B-5F701123E480}" destId="{83A4A7E2-5295-4C05-8AAB-2C380D0F858F}" srcOrd="6" destOrd="0" presId="urn:microsoft.com/office/officeart/2008/layout/VerticalCurvedList"/>
    <dgm:cxn modelId="{702A320E-74BD-4769-A458-07178340DA3A}" type="presParOf" srcId="{83A4A7E2-5295-4C05-8AAB-2C380D0F858F}" destId="{D0FA7EE7-FEB6-4924-B383-FE22DEEF5F02}" srcOrd="0" destOrd="0" presId="urn:microsoft.com/office/officeart/2008/layout/VerticalCurvedList"/>
    <dgm:cxn modelId="{EAD66D64-3034-4A55-B5FE-C31255D31C51}" type="presParOf" srcId="{A4D96CC1-501D-4CD4-9E4B-5F701123E480}" destId="{B4F3B933-9C0C-49C5-A956-D755F765B0FD}" srcOrd="7" destOrd="0" presId="urn:microsoft.com/office/officeart/2008/layout/VerticalCurvedList"/>
    <dgm:cxn modelId="{E8936505-E5EA-42D0-9FBC-F4A804EDFA56}" type="presParOf" srcId="{A4D96CC1-501D-4CD4-9E4B-5F701123E480}" destId="{EB779DE3-0E15-42B6-9E32-97C1F07E8CCF}" srcOrd="8" destOrd="0" presId="urn:microsoft.com/office/officeart/2008/layout/VerticalCurvedList"/>
    <dgm:cxn modelId="{EED7B6F3-9BC4-4E2F-B93F-C05D416626E4}" type="presParOf" srcId="{EB779DE3-0E15-42B6-9E32-97C1F07E8CCF}" destId="{D791F55D-17B2-4465-BC68-94EC5FE50461}" srcOrd="0" destOrd="0" presId="urn:microsoft.com/office/officeart/2008/layout/VerticalCurvedList"/>
    <dgm:cxn modelId="{BB03DCDD-FB12-40DF-B695-323622C47DF3}" type="presParOf" srcId="{A4D96CC1-501D-4CD4-9E4B-5F701123E480}" destId="{A8E383D8-99CD-484B-BC8E-91E860027250}" srcOrd="9" destOrd="0" presId="urn:microsoft.com/office/officeart/2008/layout/VerticalCurvedList"/>
    <dgm:cxn modelId="{BF99321E-C48C-4DD9-B93C-9960D594752F}" type="presParOf" srcId="{A4D96CC1-501D-4CD4-9E4B-5F701123E480}" destId="{211AF799-CBD7-4E09-9713-796647B11AE7}" srcOrd="10" destOrd="0" presId="urn:microsoft.com/office/officeart/2008/layout/VerticalCurvedList"/>
    <dgm:cxn modelId="{F34A386A-5489-44EE-8F3A-660CAEB50755}" type="presParOf" srcId="{211AF799-CBD7-4E09-9713-796647B11AE7}" destId="{A2971EEF-7563-4C3B-88EF-4B6D5F3039D2}" srcOrd="0" destOrd="0" presId="urn:microsoft.com/office/officeart/2008/layout/VerticalCurvedList"/>
    <dgm:cxn modelId="{A2A2E8AD-BBFA-4902-AD21-31478A11D7A0}" type="presParOf" srcId="{A4D96CC1-501D-4CD4-9E4B-5F701123E480}" destId="{7FEF7786-1C29-472B-B7B0-B3E4FC48189A}" srcOrd="11" destOrd="0" presId="urn:microsoft.com/office/officeart/2008/layout/VerticalCurvedList"/>
    <dgm:cxn modelId="{F49D6CEA-8F31-432D-B261-F4BB767D94B0}" type="presParOf" srcId="{A4D96CC1-501D-4CD4-9E4B-5F701123E480}" destId="{7DCDFA16-C315-4D0A-8FEF-BBC3EB0C0A5C}" srcOrd="12" destOrd="0" presId="urn:microsoft.com/office/officeart/2008/layout/VerticalCurvedList"/>
    <dgm:cxn modelId="{7994316A-C883-48F8-9EB7-47B8256827B9}" type="presParOf" srcId="{7DCDFA16-C315-4D0A-8FEF-BBC3EB0C0A5C}" destId="{57752740-CED9-462A-AA3B-98D0DCF133D7}" srcOrd="0" destOrd="0" presId="urn:microsoft.com/office/officeart/2008/layout/VerticalCurvedList"/>
    <dgm:cxn modelId="{20C49BAD-B3BF-4310-BE59-5D35BF3659BD}" type="presParOf" srcId="{A4D96CC1-501D-4CD4-9E4B-5F701123E480}" destId="{11B34547-CC1F-42F9-82ED-B414BC1AF45F}" srcOrd="13" destOrd="0" presId="urn:microsoft.com/office/officeart/2008/layout/VerticalCurvedList"/>
    <dgm:cxn modelId="{4F64403C-25B5-4898-A064-945722E815E2}" type="presParOf" srcId="{A4D96CC1-501D-4CD4-9E4B-5F701123E480}" destId="{867E4DE2-F208-4523-BBEF-36B989930D15}" srcOrd="14" destOrd="0" presId="urn:microsoft.com/office/officeart/2008/layout/VerticalCurvedList"/>
    <dgm:cxn modelId="{06A3B0DE-42B2-4213-83B0-45A2085EC497}" type="presParOf" srcId="{867E4DE2-F208-4523-BBEF-36B989930D15}" destId="{6EA0BCA6-191C-4792-9015-9A81C627DAC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E120A-A66A-412F-90D4-F9223238F03D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BDBB3D-D6D9-4E4D-9559-FBA6BDEF71E4}">
      <dgm:prSet phldrT="[Text]"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Average Order Value By Gender</a:t>
          </a:r>
        </a:p>
      </dgm:t>
    </dgm:pt>
    <dgm:pt modelId="{6ECD671E-1FF6-4FD5-90A9-2E1D89E329BE}" type="parTrans" cxnId="{F910727C-D8CF-4516-A4DF-B728AF2376E7}">
      <dgm:prSet/>
      <dgm:spPr/>
      <dgm:t>
        <a:bodyPr/>
        <a:lstStyle/>
        <a:p>
          <a:endParaRPr lang="en-US"/>
        </a:p>
      </dgm:t>
    </dgm:pt>
    <dgm:pt modelId="{7954C210-3E40-4F43-9F5D-9B3AB8DCAC6D}" type="sibTrans" cxnId="{F910727C-D8CF-4516-A4DF-B728AF2376E7}">
      <dgm:prSet/>
      <dgm:spPr/>
      <dgm:t>
        <a:bodyPr/>
        <a:lstStyle/>
        <a:p>
          <a:endParaRPr lang="en-US"/>
        </a:p>
      </dgm:t>
    </dgm:pt>
    <dgm:pt modelId="{E6D39042-A871-49A0-9B7D-CF9C090F89FE}">
      <dgm:prSet phldrT="[Text]"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Top Products by Units Sold</a:t>
          </a:r>
        </a:p>
      </dgm:t>
    </dgm:pt>
    <dgm:pt modelId="{9823722E-79DD-4744-BD1F-76B2B688B1BB}" type="parTrans" cxnId="{0C8AC387-72F7-45F2-AA63-7F7FAD51DF17}">
      <dgm:prSet/>
      <dgm:spPr/>
      <dgm:t>
        <a:bodyPr/>
        <a:lstStyle/>
        <a:p>
          <a:endParaRPr lang="en-US"/>
        </a:p>
      </dgm:t>
    </dgm:pt>
    <dgm:pt modelId="{6C882B9A-F2F5-46B9-A715-8DFBF3B1F14D}" type="sibTrans" cxnId="{0C8AC387-72F7-45F2-AA63-7F7FAD51DF17}">
      <dgm:prSet/>
      <dgm:spPr/>
      <dgm:t>
        <a:bodyPr/>
        <a:lstStyle/>
        <a:p>
          <a:endParaRPr lang="en-US"/>
        </a:p>
      </dgm:t>
    </dgm:pt>
    <dgm:pt modelId="{C7555F96-6588-472B-B29D-9FCF507ADE7A}">
      <dgm:prSet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City-wise Customer Count</a:t>
          </a:r>
        </a:p>
      </dgm:t>
    </dgm:pt>
    <dgm:pt modelId="{235C511B-F8E8-40CF-8B2C-3FF06FB8962D}" type="parTrans" cxnId="{C4E1A060-C956-4BDD-A3FB-0497A62BF155}">
      <dgm:prSet/>
      <dgm:spPr/>
      <dgm:t>
        <a:bodyPr/>
        <a:lstStyle/>
        <a:p>
          <a:endParaRPr lang="en-US"/>
        </a:p>
      </dgm:t>
    </dgm:pt>
    <dgm:pt modelId="{1094B3BE-42AD-4B50-B075-B28F62230947}" type="sibTrans" cxnId="{C4E1A060-C956-4BDD-A3FB-0497A62BF155}">
      <dgm:prSet/>
      <dgm:spPr/>
      <dgm:t>
        <a:bodyPr/>
        <a:lstStyle/>
        <a:p>
          <a:endParaRPr lang="en-US"/>
        </a:p>
      </dgm:t>
    </dgm:pt>
    <dgm:pt modelId="{4F8F46D6-E3B7-470E-8E85-D0008A4AFC24}">
      <dgm:prSet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Bottom Products by Revenue</a:t>
          </a:r>
        </a:p>
      </dgm:t>
    </dgm:pt>
    <dgm:pt modelId="{AB3106E2-EE8F-48C1-B43E-2BCA3D0CAE1F}" type="parTrans" cxnId="{2FB0C883-E8D8-4DE6-B9B8-8CCE93E9597F}">
      <dgm:prSet/>
      <dgm:spPr/>
      <dgm:t>
        <a:bodyPr/>
        <a:lstStyle/>
        <a:p>
          <a:endParaRPr lang="en-US"/>
        </a:p>
      </dgm:t>
    </dgm:pt>
    <dgm:pt modelId="{98F358C1-6750-43C7-90CB-B06AA29F6D2D}" type="sibTrans" cxnId="{2FB0C883-E8D8-4DE6-B9B8-8CCE93E9597F}">
      <dgm:prSet/>
      <dgm:spPr/>
      <dgm:t>
        <a:bodyPr/>
        <a:lstStyle/>
        <a:p>
          <a:endParaRPr lang="en-US"/>
        </a:p>
      </dgm:t>
    </dgm:pt>
    <dgm:pt modelId="{73C5DF30-C44B-4340-B82C-9ECE0341BBCE}">
      <dgm:prSet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Monthly Sales  Trend</a:t>
          </a:r>
          <a:endParaRPr lang="en-US" sz="1800" kern="1200" dirty="0">
            <a:solidFill>
              <a:prstClr val="white"/>
            </a:solidFill>
            <a:latin typeface="Aptos Narrow" panose="020B0004020202020204" pitchFamily="34" charset="0"/>
            <a:ea typeface="+mn-ea"/>
            <a:cs typeface="+mn-cs"/>
          </a:endParaRPr>
        </a:p>
      </dgm:t>
    </dgm:pt>
    <dgm:pt modelId="{4265F884-2633-4D3D-BD98-F8207C1425E6}" type="parTrans" cxnId="{682713C4-9F01-445C-84F3-D7F48A70837F}">
      <dgm:prSet/>
      <dgm:spPr/>
      <dgm:t>
        <a:bodyPr/>
        <a:lstStyle/>
        <a:p>
          <a:endParaRPr lang="en-US"/>
        </a:p>
      </dgm:t>
    </dgm:pt>
    <dgm:pt modelId="{C0A1D577-DA3B-4AEF-93DE-3F279B2CCD43}" type="sibTrans" cxnId="{682713C4-9F01-445C-84F3-D7F48A70837F}">
      <dgm:prSet/>
      <dgm:spPr/>
      <dgm:t>
        <a:bodyPr/>
        <a:lstStyle/>
        <a:p>
          <a:endParaRPr lang="en-US"/>
        </a:p>
      </dgm:t>
    </dgm:pt>
    <dgm:pt modelId="{64ECE6E4-1915-4772-A3E3-3105D27A1635}">
      <dgm:prSet custT="1"/>
      <dgm:spPr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Category-wise Cancellation vs Return Rate And Much More</a:t>
          </a:r>
        </a:p>
      </dgm:t>
    </dgm:pt>
    <dgm:pt modelId="{88BA2524-371C-4E18-87F3-5986844EBB8A}" type="parTrans" cxnId="{AA4B7D7C-E900-400F-8258-49BA12D7EEB6}">
      <dgm:prSet/>
      <dgm:spPr/>
      <dgm:t>
        <a:bodyPr/>
        <a:lstStyle/>
        <a:p>
          <a:endParaRPr lang="en-US"/>
        </a:p>
      </dgm:t>
    </dgm:pt>
    <dgm:pt modelId="{F495D78A-A3C7-43A0-B50E-7D1A6F8F8F0F}" type="sibTrans" cxnId="{AA4B7D7C-E900-400F-8258-49BA12D7EEB6}">
      <dgm:prSet/>
      <dgm:spPr/>
      <dgm:t>
        <a:bodyPr/>
        <a:lstStyle/>
        <a:p>
          <a:endParaRPr lang="en-US"/>
        </a:p>
      </dgm:t>
    </dgm:pt>
    <dgm:pt modelId="{73A7C848-3F6B-40DA-A66D-7ABCFDB44CF5}" type="pres">
      <dgm:prSet presAssocID="{825E120A-A66A-412F-90D4-F9223238F03D}" presName="Name0" presStyleCnt="0">
        <dgm:presLayoutVars>
          <dgm:chMax val="7"/>
          <dgm:chPref val="7"/>
          <dgm:dir/>
        </dgm:presLayoutVars>
      </dgm:prSet>
      <dgm:spPr/>
    </dgm:pt>
    <dgm:pt modelId="{B9B3B6C4-D8CE-46AD-BAF4-8033F48CADDB}" type="pres">
      <dgm:prSet presAssocID="{825E120A-A66A-412F-90D4-F9223238F03D}" presName="Name1" presStyleCnt="0"/>
      <dgm:spPr/>
    </dgm:pt>
    <dgm:pt modelId="{4E0D4735-5ECF-49F4-B250-AC37D6FB2499}" type="pres">
      <dgm:prSet presAssocID="{825E120A-A66A-412F-90D4-F9223238F03D}" presName="cycle" presStyleCnt="0"/>
      <dgm:spPr/>
    </dgm:pt>
    <dgm:pt modelId="{151B7940-4FF8-4B81-A6D8-0FAF09557440}" type="pres">
      <dgm:prSet presAssocID="{825E120A-A66A-412F-90D4-F9223238F03D}" presName="srcNode" presStyleLbl="node1" presStyleIdx="0" presStyleCnt="6"/>
      <dgm:spPr/>
    </dgm:pt>
    <dgm:pt modelId="{FAE5F86A-7918-4109-84BB-553197BE835C}" type="pres">
      <dgm:prSet presAssocID="{825E120A-A66A-412F-90D4-F9223238F03D}" presName="conn" presStyleLbl="parChTrans1D2" presStyleIdx="0" presStyleCnt="1"/>
      <dgm:spPr/>
    </dgm:pt>
    <dgm:pt modelId="{B48E7884-78BA-4E7A-89C0-E8A1AC9E9A40}" type="pres">
      <dgm:prSet presAssocID="{825E120A-A66A-412F-90D4-F9223238F03D}" presName="extraNode" presStyleLbl="node1" presStyleIdx="0" presStyleCnt="6"/>
      <dgm:spPr/>
    </dgm:pt>
    <dgm:pt modelId="{FEF61740-D7E0-4EBC-8E5F-EEC342BD5ABA}" type="pres">
      <dgm:prSet presAssocID="{825E120A-A66A-412F-90D4-F9223238F03D}" presName="dstNode" presStyleLbl="node1" presStyleIdx="0" presStyleCnt="6"/>
      <dgm:spPr/>
    </dgm:pt>
    <dgm:pt modelId="{FAA192A0-1D14-4281-8209-1245AA731B70}" type="pres">
      <dgm:prSet presAssocID="{E2BDBB3D-D6D9-4E4D-9559-FBA6BDEF71E4}" presName="text_1" presStyleLbl="node1" presStyleIdx="0" presStyleCnt="6">
        <dgm:presLayoutVars>
          <dgm:bulletEnabled val="1"/>
        </dgm:presLayoutVars>
      </dgm:prSet>
      <dgm:spPr>
        <a:xfrm>
          <a:off x="395846" y="312096"/>
          <a:ext cx="3477407" cy="518777"/>
        </a:xfrm>
        <a:prstGeom prst="rect">
          <a:avLst/>
        </a:prstGeom>
      </dgm:spPr>
    </dgm:pt>
    <dgm:pt modelId="{2435AAB0-0206-4F85-A02A-8D76E56899A3}" type="pres">
      <dgm:prSet presAssocID="{E2BDBB3D-D6D9-4E4D-9559-FBA6BDEF71E4}" presName="accent_1" presStyleCnt="0"/>
      <dgm:spPr/>
    </dgm:pt>
    <dgm:pt modelId="{41083CF3-FA88-4BCE-A629-B5DAE5C70761}" type="pres">
      <dgm:prSet presAssocID="{E2BDBB3D-D6D9-4E4D-9559-FBA6BDEF71E4}" presName="accentRepeatNode" presStyleLbl="solidFgAcc1" presStyleIdx="0" presStyleCnt="6" custScaleX="83195" custScaleY="83195"/>
      <dgm:spPr/>
    </dgm:pt>
    <dgm:pt modelId="{5FDF0170-9FED-4143-A920-5B7DD97AA32D}" type="pres">
      <dgm:prSet presAssocID="{C7555F96-6588-472B-B29D-9FCF507ADE7A}" presName="text_2" presStyleLbl="node1" presStyleIdx="1" presStyleCnt="6">
        <dgm:presLayoutVars>
          <dgm:bulletEnabled val="1"/>
        </dgm:presLayoutVars>
      </dgm:prSet>
      <dgm:spPr>
        <a:xfrm>
          <a:off x="822576" y="1090164"/>
          <a:ext cx="3050677" cy="518777"/>
        </a:xfrm>
        <a:prstGeom prst="rect">
          <a:avLst/>
        </a:prstGeom>
      </dgm:spPr>
    </dgm:pt>
    <dgm:pt modelId="{4014BAB3-5A3F-4C7A-8CC7-2430D07D7D0C}" type="pres">
      <dgm:prSet presAssocID="{C7555F96-6588-472B-B29D-9FCF507ADE7A}" presName="accent_2" presStyleCnt="0"/>
      <dgm:spPr/>
    </dgm:pt>
    <dgm:pt modelId="{6AE4CB13-D5A4-4188-8F68-32CFCEB8932A}" type="pres">
      <dgm:prSet presAssocID="{C7555F96-6588-472B-B29D-9FCF507ADE7A}" presName="accentRepeatNode" presStyleLbl="solidFgAcc1" presStyleIdx="1" presStyleCnt="6" custScaleX="83195" custScaleY="83195"/>
      <dgm:spPr/>
    </dgm:pt>
    <dgm:pt modelId="{A5B657DD-FFF1-423A-8088-715C14CAD110}" type="pres">
      <dgm:prSet presAssocID="{4F8F46D6-E3B7-470E-8E85-D0008A4AFC24}" presName="text_3" presStyleLbl="node1" presStyleIdx="2" presStyleCnt="6">
        <dgm:presLayoutVars>
          <dgm:bulletEnabled val="1"/>
        </dgm:presLayoutVars>
      </dgm:prSet>
      <dgm:spPr>
        <a:xfrm>
          <a:off x="1017709" y="1868232"/>
          <a:ext cx="2855544" cy="518777"/>
        </a:xfrm>
        <a:prstGeom prst="rect">
          <a:avLst/>
        </a:prstGeom>
      </dgm:spPr>
    </dgm:pt>
    <dgm:pt modelId="{FAC90BC4-6014-4703-944E-2D3124B041AF}" type="pres">
      <dgm:prSet presAssocID="{4F8F46D6-E3B7-470E-8E85-D0008A4AFC24}" presName="accent_3" presStyleCnt="0"/>
      <dgm:spPr/>
    </dgm:pt>
    <dgm:pt modelId="{6140C10E-7AFE-4C2C-B735-73952312DFD7}" type="pres">
      <dgm:prSet presAssocID="{4F8F46D6-E3B7-470E-8E85-D0008A4AFC24}" presName="accentRepeatNode" presStyleLbl="solidFgAcc1" presStyleIdx="2" presStyleCnt="6" custScaleX="83195" custScaleY="83195"/>
      <dgm:spPr/>
    </dgm:pt>
    <dgm:pt modelId="{2613D4A7-E48B-4EE3-8DC8-DC27916C760B}" type="pres">
      <dgm:prSet presAssocID="{E6D39042-A871-49A0-9B7D-CF9C090F89FE}" presName="text_4" presStyleLbl="node1" presStyleIdx="3" presStyleCnt="6">
        <dgm:presLayoutVars>
          <dgm:bulletEnabled val="1"/>
        </dgm:presLayoutVars>
      </dgm:prSet>
      <dgm:spPr>
        <a:xfrm>
          <a:off x="1017709" y="2645807"/>
          <a:ext cx="2855544" cy="518777"/>
        </a:xfrm>
        <a:prstGeom prst="rect">
          <a:avLst/>
        </a:prstGeom>
      </dgm:spPr>
    </dgm:pt>
    <dgm:pt modelId="{6DB6DF11-3773-4398-90EA-65E545D6A29A}" type="pres">
      <dgm:prSet presAssocID="{E6D39042-A871-49A0-9B7D-CF9C090F89FE}" presName="accent_4" presStyleCnt="0"/>
      <dgm:spPr/>
    </dgm:pt>
    <dgm:pt modelId="{5F7BABA6-F65D-4F0B-A9A9-C7B68EDAB241}" type="pres">
      <dgm:prSet presAssocID="{E6D39042-A871-49A0-9B7D-CF9C090F89FE}" presName="accentRepeatNode" presStyleLbl="solidFgAcc1" presStyleIdx="3" presStyleCnt="6" custScaleX="83195" custScaleY="83195"/>
      <dgm:spPr/>
    </dgm:pt>
    <dgm:pt modelId="{32B837D9-7283-432F-9A74-5EED4C3BFAC8}" type="pres">
      <dgm:prSet presAssocID="{73C5DF30-C44B-4340-B82C-9ECE0341BBCE}" presName="text_5" presStyleLbl="node1" presStyleIdx="4" presStyleCnt="6">
        <dgm:presLayoutVars>
          <dgm:bulletEnabled val="1"/>
        </dgm:presLayoutVars>
      </dgm:prSet>
      <dgm:spPr>
        <a:xfrm>
          <a:off x="822576" y="3423875"/>
          <a:ext cx="3050677" cy="518777"/>
        </a:xfrm>
        <a:prstGeom prst="rect">
          <a:avLst/>
        </a:prstGeom>
      </dgm:spPr>
    </dgm:pt>
    <dgm:pt modelId="{D61ADD93-C253-4B3C-A862-3639E513F84A}" type="pres">
      <dgm:prSet presAssocID="{73C5DF30-C44B-4340-B82C-9ECE0341BBCE}" presName="accent_5" presStyleCnt="0"/>
      <dgm:spPr/>
    </dgm:pt>
    <dgm:pt modelId="{377D291C-9B24-4F3F-89F4-B5450B1D66EC}" type="pres">
      <dgm:prSet presAssocID="{73C5DF30-C44B-4340-B82C-9ECE0341BBCE}" presName="accentRepeatNode" presStyleLbl="solidFgAcc1" presStyleIdx="4" presStyleCnt="6" custScaleX="83195" custScaleY="83195"/>
      <dgm:spPr/>
    </dgm:pt>
    <dgm:pt modelId="{E4030CA2-A85D-47F4-B2AD-355D721D5518}" type="pres">
      <dgm:prSet presAssocID="{64ECE6E4-1915-4772-A3E3-3105D27A1635}" presName="text_6" presStyleLbl="node1" presStyleIdx="5" presStyleCnt="6">
        <dgm:presLayoutVars>
          <dgm:bulletEnabled val="1"/>
        </dgm:presLayoutVars>
      </dgm:prSet>
      <dgm:spPr>
        <a:xfrm>
          <a:off x="395846" y="4201943"/>
          <a:ext cx="3477407" cy="518777"/>
        </a:xfrm>
        <a:prstGeom prst="rect">
          <a:avLst/>
        </a:prstGeom>
      </dgm:spPr>
    </dgm:pt>
    <dgm:pt modelId="{7C77D5CB-9E62-43FF-A5F4-B1C712B2A93C}" type="pres">
      <dgm:prSet presAssocID="{64ECE6E4-1915-4772-A3E3-3105D27A1635}" presName="accent_6" presStyleCnt="0"/>
      <dgm:spPr/>
    </dgm:pt>
    <dgm:pt modelId="{0A144EA1-5E07-4D7C-8E12-E9992A899393}" type="pres">
      <dgm:prSet presAssocID="{64ECE6E4-1915-4772-A3E3-3105D27A1635}" presName="accentRepeatNode" presStyleLbl="solidFgAcc1" presStyleIdx="5" presStyleCnt="6" custScaleX="83195" custScaleY="83195"/>
      <dgm:spPr/>
    </dgm:pt>
  </dgm:ptLst>
  <dgm:cxnLst>
    <dgm:cxn modelId="{410C3216-0D50-4D0F-8907-53522B9E50DC}" type="presOf" srcId="{E6D39042-A871-49A0-9B7D-CF9C090F89FE}" destId="{2613D4A7-E48B-4EE3-8DC8-DC27916C760B}" srcOrd="0" destOrd="0" presId="urn:microsoft.com/office/officeart/2008/layout/VerticalCurvedList"/>
    <dgm:cxn modelId="{A0DA1B31-C609-4D10-8C84-2C661AC3AC88}" type="presOf" srcId="{7954C210-3E40-4F43-9F5D-9B3AB8DCAC6D}" destId="{FAE5F86A-7918-4109-84BB-553197BE835C}" srcOrd="0" destOrd="0" presId="urn:microsoft.com/office/officeart/2008/layout/VerticalCurvedList"/>
    <dgm:cxn modelId="{374C4C33-7D63-49A7-B369-D0D949E00D54}" type="presOf" srcId="{4F8F46D6-E3B7-470E-8E85-D0008A4AFC24}" destId="{A5B657DD-FFF1-423A-8088-715C14CAD110}" srcOrd="0" destOrd="0" presId="urn:microsoft.com/office/officeart/2008/layout/VerticalCurvedList"/>
    <dgm:cxn modelId="{ECB07C5E-9D7D-4760-B575-975C8395BA45}" type="presOf" srcId="{825E120A-A66A-412F-90D4-F9223238F03D}" destId="{73A7C848-3F6B-40DA-A66D-7ABCFDB44CF5}" srcOrd="0" destOrd="0" presId="urn:microsoft.com/office/officeart/2008/layout/VerticalCurvedList"/>
    <dgm:cxn modelId="{C4E1A060-C956-4BDD-A3FB-0497A62BF155}" srcId="{825E120A-A66A-412F-90D4-F9223238F03D}" destId="{C7555F96-6588-472B-B29D-9FCF507ADE7A}" srcOrd="1" destOrd="0" parTransId="{235C511B-F8E8-40CF-8B2C-3FF06FB8962D}" sibTransId="{1094B3BE-42AD-4B50-B075-B28F62230947}"/>
    <dgm:cxn modelId="{33385F71-F9DB-4E5D-8A54-8A4E29E58039}" type="presOf" srcId="{C7555F96-6588-472B-B29D-9FCF507ADE7A}" destId="{5FDF0170-9FED-4143-A920-5B7DD97AA32D}" srcOrd="0" destOrd="0" presId="urn:microsoft.com/office/officeart/2008/layout/VerticalCurvedList"/>
    <dgm:cxn modelId="{F910727C-D8CF-4516-A4DF-B728AF2376E7}" srcId="{825E120A-A66A-412F-90D4-F9223238F03D}" destId="{E2BDBB3D-D6D9-4E4D-9559-FBA6BDEF71E4}" srcOrd="0" destOrd="0" parTransId="{6ECD671E-1FF6-4FD5-90A9-2E1D89E329BE}" sibTransId="{7954C210-3E40-4F43-9F5D-9B3AB8DCAC6D}"/>
    <dgm:cxn modelId="{AA4B7D7C-E900-400F-8258-49BA12D7EEB6}" srcId="{825E120A-A66A-412F-90D4-F9223238F03D}" destId="{64ECE6E4-1915-4772-A3E3-3105D27A1635}" srcOrd="5" destOrd="0" parTransId="{88BA2524-371C-4E18-87F3-5986844EBB8A}" sibTransId="{F495D78A-A3C7-43A0-B50E-7D1A6F8F8F0F}"/>
    <dgm:cxn modelId="{2FB0C883-E8D8-4DE6-B9B8-8CCE93E9597F}" srcId="{825E120A-A66A-412F-90D4-F9223238F03D}" destId="{4F8F46D6-E3B7-470E-8E85-D0008A4AFC24}" srcOrd="2" destOrd="0" parTransId="{AB3106E2-EE8F-48C1-B43E-2BCA3D0CAE1F}" sibTransId="{98F358C1-6750-43C7-90CB-B06AA29F6D2D}"/>
    <dgm:cxn modelId="{0C8AC387-72F7-45F2-AA63-7F7FAD51DF17}" srcId="{825E120A-A66A-412F-90D4-F9223238F03D}" destId="{E6D39042-A871-49A0-9B7D-CF9C090F89FE}" srcOrd="3" destOrd="0" parTransId="{9823722E-79DD-4744-BD1F-76B2B688B1BB}" sibTransId="{6C882B9A-F2F5-46B9-A715-8DFBF3B1F14D}"/>
    <dgm:cxn modelId="{682713C4-9F01-445C-84F3-D7F48A70837F}" srcId="{825E120A-A66A-412F-90D4-F9223238F03D}" destId="{73C5DF30-C44B-4340-B82C-9ECE0341BBCE}" srcOrd="4" destOrd="0" parTransId="{4265F884-2633-4D3D-BD98-F8207C1425E6}" sibTransId="{C0A1D577-DA3B-4AEF-93DE-3F279B2CCD43}"/>
    <dgm:cxn modelId="{9D68B1C5-9925-4BDE-A8B1-21877EAA63B8}" type="presOf" srcId="{E2BDBB3D-D6D9-4E4D-9559-FBA6BDEF71E4}" destId="{FAA192A0-1D14-4281-8209-1245AA731B70}" srcOrd="0" destOrd="0" presId="urn:microsoft.com/office/officeart/2008/layout/VerticalCurvedList"/>
    <dgm:cxn modelId="{B7BACDF1-77A9-4605-BED9-EE5E10EB0AA4}" type="presOf" srcId="{64ECE6E4-1915-4772-A3E3-3105D27A1635}" destId="{E4030CA2-A85D-47F4-B2AD-355D721D5518}" srcOrd="0" destOrd="0" presId="urn:microsoft.com/office/officeart/2008/layout/VerticalCurvedList"/>
    <dgm:cxn modelId="{7AC54AF9-20CE-42DC-A619-D7EDE4306168}" type="presOf" srcId="{73C5DF30-C44B-4340-B82C-9ECE0341BBCE}" destId="{32B837D9-7283-432F-9A74-5EED4C3BFAC8}" srcOrd="0" destOrd="0" presId="urn:microsoft.com/office/officeart/2008/layout/VerticalCurvedList"/>
    <dgm:cxn modelId="{795E3C6F-74FC-4901-81D6-D97AEAEC035D}" type="presParOf" srcId="{73A7C848-3F6B-40DA-A66D-7ABCFDB44CF5}" destId="{B9B3B6C4-D8CE-46AD-BAF4-8033F48CADDB}" srcOrd="0" destOrd="0" presId="urn:microsoft.com/office/officeart/2008/layout/VerticalCurvedList"/>
    <dgm:cxn modelId="{7F46AFD2-1BCB-4E6E-9137-FC61CBEEEC53}" type="presParOf" srcId="{B9B3B6C4-D8CE-46AD-BAF4-8033F48CADDB}" destId="{4E0D4735-5ECF-49F4-B250-AC37D6FB2499}" srcOrd="0" destOrd="0" presId="urn:microsoft.com/office/officeart/2008/layout/VerticalCurvedList"/>
    <dgm:cxn modelId="{3F158553-5BFE-42D9-8C16-ACD9CC014B94}" type="presParOf" srcId="{4E0D4735-5ECF-49F4-B250-AC37D6FB2499}" destId="{151B7940-4FF8-4B81-A6D8-0FAF09557440}" srcOrd="0" destOrd="0" presId="urn:microsoft.com/office/officeart/2008/layout/VerticalCurvedList"/>
    <dgm:cxn modelId="{212D56DC-08B8-4CBA-B59C-A641B38DBF9A}" type="presParOf" srcId="{4E0D4735-5ECF-49F4-B250-AC37D6FB2499}" destId="{FAE5F86A-7918-4109-84BB-553197BE835C}" srcOrd="1" destOrd="0" presId="urn:microsoft.com/office/officeart/2008/layout/VerticalCurvedList"/>
    <dgm:cxn modelId="{0AA54B42-74C4-490E-8490-FA6913EDE132}" type="presParOf" srcId="{4E0D4735-5ECF-49F4-B250-AC37D6FB2499}" destId="{B48E7884-78BA-4E7A-89C0-E8A1AC9E9A40}" srcOrd="2" destOrd="0" presId="urn:microsoft.com/office/officeart/2008/layout/VerticalCurvedList"/>
    <dgm:cxn modelId="{D1A58041-4B8B-4654-8C09-C09BCEE68D75}" type="presParOf" srcId="{4E0D4735-5ECF-49F4-B250-AC37D6FB2499}" destId="{FEF61740-D7E0-4EBC-8E5F-EEC342BD5ABA}" srcOrd="3" destOrd="0" presId="urn:microsoft.com/office/officeart/2008/layout/VerticalCurvedList"/>
    <dgm:cxn modelId="{3885E9D5-97BD-4546-A1F8-FE85A4ABD42A}" type="presParOf" srcId="{B9B3B6C4-D8CE-46AD-BAF4-8033F48CADDB}" destId="{FAA192A0-1D14-4281-8209-1245AA731B70}" srcOrd="1" destOrd="0" presId="urn:microsoft.com/office/officeart/2008/layout/VerticalCurvedList"/>
    <dgm:cxn modelId="{AFB0EF34-81C6-4690-922D-56AA53F5587C}" type="presParOf" srcId="{B9B3B6C4-D8CE-46AD-BAF4-8033F48CADDB}" destId="{2435AAB0-0206-4F85-A02A-8D76E56899A3}" srcOrd="2" destOrd="0" presId="urn:microsoft.com/office/officeart/2008/layout/VerticalCurvedList"/>
    <dgm:cxn modelId="{C7FA8F69-A42C-415F-8FCA-604122507B0B}" type="presParOf" srcId="{2435AAB0-0206-4F85-A02A-8D76E56899A3}" destId="{41083CF3-FA88-4BCE-A629-B5DAE5C70761}" srcOrd="0" destOrd="0" presId="urn:microsoft.com/office/officeart/2008/layout/VerticalCurvedList"/>
    <dgm:cxn modelId="{145510E8-F90F-4E28-9592-71509BF0FE53}" type="presParOf" srcId="{B9B3B6C4-D8CE-46AD-BAF4-8033F48CADDB}" destId="{5FDF0170-9FED-4143-A920-5B7DD97AA32D}" srcOrd="3" destOrd="0" presId="urn:microsoft.com/office/officeart/2008/layout/VerticalCurvedList"/>
    <dgm:cxn modelId="{C4164405-7499-45AC-929B-61C90502EFE8}" type="presParOf" srcId="{B9B3B6C4-D8CE-46AD-BAF4-8033F48CADDB}" destId="{4014BAB3-5A3F-4C7A-8CC7-2430D07D7D0C}" srcOrd="4" destOrd="0" presId="urn:microsoft.com/office/officeart/2008/layout/VerticalCurvedList"/>
    <dgm:cxn modelId="{44D69B5D-568B-4093-8B46-A4B327019751}" type="presParOf" srcId="{4014BAB3-5A3F-4C7A-8CC7-2430D07D7D0C}" destId="{6AE4CB13-D5A4-4188-8F68-32CFCEB8932A}" srcOrd="0" destOrd="0" presId="urn:microsoft.com/office/officeart/2008/layout/VerticalCurvedList"/>
    <dgm:cxn modelId="{BFDBDAE3-5B87-4A20-9978-CA832779E447}" type="presParOf" srcId="{B9B3B6C4-D8CE-46AD-BAF4-8033F48CADDB}" destId="{A5B657DD-FFF1-423A-8088-715C14CAD110}" srcOrd="5" destOrd="0" presId="urn:microsoft.com/office/officeart/2008/layout/VerticalCurvedList"/>
    <dgm:cxn modelId="{79D90D66-67D6-4582-BE80-97F5D7016693}" type="presParOf" srcId="{B9B3B6C4-D8CE-46AD-BAF4-8033F48CADDB}" destId="{FAC90BC4-6014-4703-944E-2D3124B041AF}" srcOrd="6" destOrd="0" presId="urn:microsoft.com/office/officeart/2008/layout/VerticalCurvedList"/>
    <dgm:cxn modelId="{21F84B1B-F780-413D-958D-D6B93181C315}" type="presParOf" srcId="{FAC90BC4-6014-4703-944E-2D3124B041AF}" destId="{6140C10E-7AFE-4C2C-B735-73952312DFD7}" srcOrd="0" destOrd="0" presId="urn:microsoft.com/office/officeart/2008/layout/VerticalCurvedList"/>
    <dgm:cxn modelId="{A73BAAC9-37AA-41FF-9231-2F88F35DFC23}" type="presParOf" srcId="{B9B3B6C4-D8CE-46AD-BAF4-8033F48CADDB}" destId="{2613D4A7-E48B-4EE3-8DC8-DC27916C760B}" srcOrd="7" destOrd="0" presId="urn:microsoft.com/office/officeart/2008/layout/VerticalCurvedList"/>
    <dgm:cxn modelId="{4DC095FF-4E0D-4F08-8E69-5DAE5F4DA213}" type="presParOf" srcId="{B9B3B6C4-D8CE-46AD-BAF4-8033F48CADDB}" destId="{6DB6DF11-3773-4398-90EA-65E545D6A29A}" srcOrd="8" destOrd="0" presId="urn:microsoft.com/office/officeart/2008/layout/VerticalCurvedList"/>
    <dgm:cxn modelId="{B2F8DC08-63FB-4C65-A0DC-AC6EED5823F8}" type="presParOf" srcId="{6DB6DF11-3773-4398-90EA-65E545D6A29A}" destId="{5F7BABA6-F65D-4F0B-A9A9-C7B68EDAB241}" srcOrd="0" destOrd="0" presId="urn:microsoft.com/office/officeart/2008/layout/VerticalCurvedList"/>
    <dgm:cxn modelId="{8CCAFFEE-B5FF-4F9A-87EB-8B6E9FAEF379}" type="presParOf" srcId="{B9B3B6C4-D8CE-46AD-BAF4-8033F48CADDB}" destId="{32B837D9-7283-432F-9A74-5EED4C3BFAC8}" srcOrd="9" destOrd="0" presId="urn:microsoft.com/office/officeart/2008/layout/VerticalCurvedList"/>
    <dgm:cxn modelId="{0EE7B4DF-F335-40F7-B326-FCCBA2103E74}" type="presParOf" srcId="{B9B3B6C4-D8CE-46AD-BAF4-8033F48CADDB}" destId="{D61ADD93-C253-4B3C-A862-3639E513F84A}" srcOrd="10" destOrd="0" presId="urn:microsoft.com/office/officeart/2008/layout/VerticalCurvedList"/>
    <dgm:cxn modelId="{387419B5-D2CE-45E7-B494-410AE66490C5}" type="presParOf" srcId="{D61ADD93-C253-4B3C-A862-3639E513F84A}" destId="{377D291C-9B24-4F3F-89F4-B5450B1D66EC}" srcOrd="0" destOrd="0" presId="urn:microsoft.com/office/officeart/2008/layout/VerticalCurvedList"/>
    <dgm:cxn modelId="{D58A2722-C281-4DEB-AD19-39A9B959CC06}" type="presParOf" srcId="{B9B3B6C4-D8CE-46AD-BAF4-8033F48CADDB}" destId="{E4030CA2-A85D-47F4-B2AD-355D721D5518}" srcOrd="11" destOrd="0" presId="urn:microsoft.com/office/officeart/2008/layout/VerticalCurvedList"/>
    <dgm:cxn modelId="{C6854703-EEC0-4CED-A317-48BFE5B039FB}" type="presParOf" srcId="{B9B3B6C4-D8CE-46AD-BAF4-8033F48CADDB}" destId="{7C77D5CB-9E62-43FF-A5F4-B1C712B2A93C}" srcOrd="12" destOrd="0" presId="urn:microsoft.com/office/officeart/2008/layout/VerticalCurvedList"/>
    <dgm:cxn modelId="{2E2AC67F-C2B1-40A1-861E-5D5DDB40F68C}" type="presParOf" srcId="{7C77D5CB-9E62-43FF-A5F4-B1C712B2A93C}" destId="{0A144EA1-5E07-4D7C-8E12-E9992A8993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C36AE-1CC4-4BCC-BE61-3734B0842E9A}">
      <dsp:nvSpPr>
        <dsp:cNvPr id="0" name=""/>
        <dsp:cNvSpPr/>
      </dsp:nvSpPr>
      <dsp:spPr>
        <a:xfrm>
          <a:off x="-5808911" y="-889597"/>
          <a:ext cx="6919877" cy="6919877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6A0D8-F0EE-4F84-86FC-1A03590A4A8C}">
      <dsp:nvSpPr>
        <dsp:cNvPr id="0" name=""/>
        <dsp:cNvSpPr/>
      </dsp:nvSpPr>
      <dsp:spPr>
        <a:xfrm>
          <a:off x="360618" y="233695"/>
          <a:ext cx="4474472" cy="467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82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Narrow" panose="020B0004020202020204" pitchFamily="34" charset="0"/>
            </a:rPr>
            <a:t>✅</a:t>
          </a:r>
          <a:r>
            <a:rPr lang="en-US" sz="1200" kern="1200" dirty="0">
              <a:latin typeface="Aptos Narrow" panose="020B0004020202020204" pitchFamily="34" charset="0"/>
            </a:rPr>
            <a:t> </a:t>
          </a:r>
          <a:r>
            <a:rPr lang="en-US" sz="1600" b="1" kern="1200" dirty="0">
              <a:latin typeface="Aptos Narrow" panose="020B0004020202020204" pitchFamily="34" charset="0"/>
            </a:rPr>
            <a:t>Total  Revenue</a:t>
          </a:r>
          <a:endParaRPr lang="en-US" sz="1200" b="1" kern="1200" dirty="0">
            <a:latin typeface="Aptos Narrow" panose="020B0004020202020204" pitchFamily="34" charset="0"/>
          </a:endParaRPr>
        </a:p>
      </dsp:txBody>
      <dsp:txXfrm>
        <a:off x="360618" y="233695"/>
        <a:ext cx="4474472" cy="467185"/>
      </dsp:txXfrm>
    </dsp:sp>
    <dsp:sp modelId="{4940A9B8-7389-41FB-A885-2578759D167A}">
      <dsp:nvSpPr>
        <dsp:cNvPr id="0" name=""/>
        <dsp:cNvSpPr/>
      </dsp:nvSpPr>
      <dsp:spPr>
        <a:xfrm>
          <a:off x="68628" y="175297"/>
          <a:ext cx="583981" cy="583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BC5E3C-FFD1-4D0B-B5D7-8228E0619DC5}">
      <dsp:nvSpPr>
        <dsp:cNvPr id="0" name=""/>
        <dsp:cNvSpPr/>
      </dsp:nvSpPr>
      <dsp:spPr>
        <a:xfrm>
          <a:off x="783697" y="934884"/>
          <a:ext cx="4051394" cy="467185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Total  Customers</a:t>
          </a:r>
        </a:p>
      </dsp:txBody>
      <dsp:txXfrm>
        <a:off x="783697" y="934884"/>
        <a:ext cx="4051394" cy="467185"/>
      </dsp:txXfrm>
    </dsp:sp>
    <dsp:sp modelId="{BAA060F4-0983-4359-8462-E56970E09E5E}">
      <dsp:nvSpPr>
        <dsp:cNvPr id="0" name=""/>
        <dsp:cNvSpPr/>
      </dsp:nvSpPr>
      <dsp:spPr>
        <a:xfrm>
          <a:off x="491706" y="876486"/>
          <a:ext cx="583981" cy="583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F47C86-C12B-4A74-A02D-278E13C0BEB9}">
      <dsp:nvSpPr>
        <dsp:cNvPr id="0" name=""/>
        <dsp:cNvSpPr/>
      </dsp:nvSpPr>
      <dsp:spPr>
        <a:xfrm>
          <a:off x="1015541" y="1635559"/>
          <a:ext cx="3819549" cy="467185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Total Orders</a:t>
          </a:r>
        </a:p>
      </dsp:txBody>
      <dsp:txXfrm>
        <a:off x="1015541" y="1635559"/>
        <a:ext cx="3819549" cy="467185"/>
      </dsp:txXfrm>
    </dsp:sp>
    <dsp:sp modelId="{D0FA7EE7-FEB6-4924-B383-FE22DEEF5F02}">
      <dsp:nvSpPr>
        <dsp:cNvPr id="0" name=""/>
        <dsp:cNvSpPr/>
      </dsp:nvSpPr>
      <dsp:spPr>
        <a:xfrm>
          <a:off x="723551" y="1577161"/>
          <a:ext cx="583981" cy="583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F3B933-9C0C-49C5-A956-D755F765B0FD}">
      <dsp:nvSpPr>
        <dsp:cNvPr id="0" name=""/>
        <dsp:cNvSpPr/>
      </dsp:nvSpPr>
      <dsp:spPr>
        <a:xfrm>
          <a:off x="1089567" y="2336748"/>
          <a:ext cx="3745524" cy="467185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Customer Retention Rate</a:t>
          </a:r>
        </a:p>
      </dsp:txBody>
      <dsp:txXfrm>
        <a:off x="1089567" y="2336748"/>
        <a:ext cx="3745524" cy="467185"/>
      </dsp:txXfrm>
    </dsp:sp>
    <dsp:sp modelId="{D791F55D-17B2-4465-BC68-94EC5FE50461}">
      <dsp:nvSpPr>
        <dsp:cNvPr id="0" name=""/>
        <dsp:cNvSpPr/>
      </dsp:nvSpPr>
      <dsp:spPr>
        <a:xfrm>
          <a:off x="797576" y="2278350"/>
          <a:ext cx="583981" cy="583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E383D8-99CD-484B-BC8E-91E860027250}">
      <dsp:nvSpPr>
        <dsp:cNvPr id="0" name=""/>
        <dsp:cNvSpPr/>
      </dsp:nvSpPr>
      <dsp:spPr>
        <a:xfrm>
          <a:off x="1015541" y="3037938"/>
          <a:ext cx="3819549" cy="467185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Category-wise Sales &amp; Return Rate</a:t>
          </a:r>
        </a:p>
      </dsp:txBody>
      <dsp:txXfrm>
        <a:off x="1015541" y="3037938"/>
        <a:ext cx="3819549" cy="467185"/>
      </dsp:txXfrm>
    </dsp:sp>
    <dsp:sp modelId="{A2971EEF-7563-4C3B-88EF-4B6D5F3039D2}">
      <dsp:nvSpPr>
        <dsp:cNvPr id="0" name=""/>
        <dsp:cNvSpPr/>
      </dsp:nvSpPr>
      <dsp:spPr>
        <a:xfrm>
          <a:off x="723551" y="2979539"/>
          <a:ext cx="583981" cy="583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EF7786-1C29-472B-B7B0-B3E4FC48189A}">
      <dsp:nvSpPr>
        <dsp:cNvPr id="0" name=""/>
        <dsp:cNvSpPr/>
      </dsp:nvSpPr>
      <dsp:spPr>
        <a:xfrm>
          <a:off x="783697" y="3738613"/>
          <a:ext cx="4051394" cy="467185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Top Customers by Lifetime Value</a:t>
          </a:r>
        </a:p>
      </dsp:txBody>
      <dsp:txXfrm>
        <a:off x="783697" y="3738613"/>
        <a:ext cx="4051394" cy="467185"/>
      </dsp:txXfrm>
    </dsp:sp>
    <dsp:sp modelId="{57752740-CED9-462A-AA3B-98D0DCF133D7}">
      <dsp:nvSpPr>
        <dsp:cNvPr id="0" name=""/>
        <dsp:cNvSpPr/>
      </dsp:nvSpPr>
      <dsp:spPr>
        <a:xfrm>
          <a:off x="491706" y="3680214"/>
          <a:ext cx="583981" cy="583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B34547-CC1F-42F9-82ED-B414BC1AF45F}">
      <dsp:nvSpPr>
        <dsp:cNvPr id="0" name=""/>
        <dsp:cNvSpPr/>
      </dsp:nvSpPr>
      <dsp:spPr>
        <a:xfrm>
          <a:off x="360618" y="4439802"/>
          <a:ext cx="4474472" cy="467185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Aptos Narrow" panose="020B0004020202020204" pitchFamily="34" charset="0"/>
            </a:rPr>
            <a:t>✅ Total </a:t>
          </a: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Customers</a:t>
          </a:r>
          <a:r>
            <a:rPr lang="en-US" sz="2000" kern="1200" dirty="0">
              <a:latin typeface="Aptos Narrow" panose="020B0004020202020204" pitchFamily="34" charset="0"/>
            </a:rPr>
            <a:t> </a:t>
          </a:r>
          <a:r>
            <a:rPr lang="en-US" sz="2000" kern="1200" dirty="0">
              <a:latin typeface="Aptos Narrow" panose="020B0004020202020204" pitchFamily="34" charset="0"/>
              <a:ea typeface="+mn-ea"/>
              <a:cs typeface="+mn-cs"/>
            </a:rPr>
            <a:t>by</a:t>
          </a:r>
          <a:r>
            <a:rPr lang="en-US" sz="2000" kern="1200" dirty="0">
              <a:latin typeface="Aptos Narrow" panose="020B0004020202020204" pitchFamily="34" charset="0"/>
            </a:rPr>
            <a:t> Gender</a:t>
          </a:r>
          <a:endParaRPr lang="en-US" sz="2000" kern="1200" dirty="0"/>
        </a:p>
      </dsp:txBody>
      <dsp:txXfrm>
        <a:off x="360618" y="4439802"/>
        <a:ext cx="4474472" cy="467185"/>
      </dsp:txXfrm>
    </dsp:sp>
    <dsp:sp modelId="{6EA0BCA6-191C-4792-9015-9A81C627DAC2}">
      <dsp:nvSpPr>
        <dsp:cNvPr id="0" name=""/>
        <dsp:cNvSpPr/>
      </dsp:nvSpPr>
      <dsp:spPr>
        <a:xfrm>
          <a:off x="68628" y="4381404"/>
          <a:ext cx="583981" cy="583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5F86A-7918-4109-84BB-553197BE835C}">
      <dsp:nvSpPr>
        <dsp:cNvPr id="0" name=""/>
        <dsp:cNvSpPr/>
      </dsp:nvSpPr>
      <dsp:spPr>
        <a:xfrm>
          <a:off x="-5812475" y="-889597"/>
          <a:ext cx="6919877" cy="6919877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192A0-1D14-4281-8209-1245AA731B70}">
      <dsp:nvSpPr>
        <dsp:cNvPr id="0" name=""/>
        <dsp:cNvSpPr/>
      </dsp:nvSpPr>
      <dsp:spPr>
        <a:xfrm>
          <a:off x="412574" y="270708"/>
          <a:ext cx="4182733" cy="541211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Average Order Value By Gender</a:t>
          </a:r>
        </a:p>
      </dsp:txBody>
      <dsp:txXfrm>
        <a:off x="412574" y="270708"/>
        <a:ext cx="4182733" cy="541211"/>
      </dsp:txXfrm>
    </dsp:sp>
    <dsp:sp modelId="{41083CF3-FA88-4BCE-A629-B5DAE5C70761}">
      <dsp:nvSpPr>
        <dsp:cNvPr id="0" name=""/>
        <dsp:cNvSpPr/>
      </dsp:nvSpPr>
      <dsp:spPr>
        <a:xfrm>
          <a:off x="131161" y="259901"/>
          <a:ext cx="562825" cy="56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DF0170-9FED-4143-A920-5B7DD97AA32D}">
      <dsp:nvSpPr>
        <dsp:cNvPr id="0" name=""/>
        <dsp:cNvSpPr/>
      </dsp:nvSpPr>
      <dsp:spPr>
        <a:xfrm>
          <a:off x="857757" y="1082422"/>
          <a:ext cx="3737550" cy="541211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City-wise Customer Count</a:t>
          </a:r>
        </a:p>
      </dsp:txBody>
      <dsp:txXfrm>
        <a:off x="857757" y="1082422"/>
        <a:ext cx="3737550" cy="541211"/>
      </dsp:txXfrm>
    </dsp:sp>
    <dsp:sp modelId="{6AE4CB13-D5A4-4188-8F68-32CFCEB8932A}">
      <dsp:nvSpPr>
        <dsp:cNvPr id="0" name=""/>
        <dsp:cNvSpPr/>
      </dsp:nvSpPr>
      <dsp:spPr>
        <a:xfrm>
          <a:off x="576345" y="1071614"/>
          <a:ext cx="562825" cy="56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B657DD-FFF1-423A-8088-715C14CAD110}">
      <dsp:nvSpPr>
        <dsp:cNvPr id="0" name=""/>
        <dsp:cNvSpPr/>
      </dsp:nvSpPr>
      <dsp:spPr>
        <a:xfrm>
          <a:off x="1061328" y="1894136"/>
          <a:ext cx="3533979" cy="541211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Bottom Products by Revenue</a:t>
          </a:r>
        </a:p>
      </dsp:txBody>
      <dsp:txXfrm>
        <a:off x="1061328" y="1894136"/>
        <a:ext cx="3533979" cy="541211"/>
      </dsp:txXfrm>
    </dsp:sp>
    <dsp:sp modelId="{6140C10E-7AFE-4C2C-B735-73952312DFD7}">
      <dsp:nvSpPr>
        <dsp:cNvPr id="0" name=""/>
        <dsp:cNvSpPr/>
      </dsp:nvSpPr>
      <dsp:spPr>
        <a:xfrm>
          <a:off x="779916" y="1883328"/>
          <a:ext cx="562825" cy="56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13D4A7-E48B-4EE3-8DC8-DC27916C760B}">
      <dsp:nvSpPr>
        <dsp:cNvPr id="0" name=""/>
        <dsp:cNvSpPr/>
      </dsp:nvSpPr>
      <dsp:spPr>
        <a:xfrm>
          <a:off x="1061328" y="2705335"/>
          <a:ext cx="3533979" cy="541211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Top Products by Units Sold</a:t>
          </a:r>
        </a:p>
      </dsp:txBody>
      <dsp:txXfrm>
        <a:off x="1061328" y="2705335"/>
        <a:ext cx="3533979" cy="541211"/>
      </dsp:txXfrm>
    </dsp:sp>
    <dsp:sp modelId="{5F7BABA6-F65D-4F0B-A9A9-C7B68EDAB241}">
      <dsp:nvSpPr>
        <dsp:cNvPr id="0" name=""/>
        <dsp:cNvSpPr/>
      </dsp:nvSpPr>
      <dsp:spPr>
        <a:xfrm>
          <a:off x="779916" y="2694528"/>
          <a:ext cx="562825" cy="56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B837D9-7283-432F-9A74-5EED4C3BFAC8}">
      <dsp:nvSpPr>
        <dsp:cNvPr id="0" name=""/>
        <dsp:cNvSpPr/>
      </dsp:nvSpPr>
      <dsp:spPr>
        <a:xfrm>
          <a:off x="857757" y="3517049"/>
          <a:ext cx="3737550" cy="541211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Monthly Sales  Trend</a:t>
          </a:r>
          <a:endParaRPr lang="en-US" sz="1800" kern="1200" dirty="0">
            <a:solidFill>
              <a:prstClr val="white"/>
            </a:solidFill>
            <a:latin typeface="Aptos Narrow" panose="020B0004020202020204" pitchFamily="34" charset="0"/>
            <a:ea typeface="+mn-ea"/>
            <a:cs typeface="+mn-cs"/>
          </a:endParaRPr>
        </a:p>
      </dsp:txBody>
      <dsp:txXfrm>
        <a:off x="857757" y="3517049"/>
        <a:ext cx="3737550" cy="541211"/>
      </dsp:txXfrm>
    </dsp:sp>
    <dsp:sp modelId="{377D291C-9B24-4F3F-89F4-B5450B1D66EC}">
      <dsp:nvSpPr>
        <dsp:cNvPr id="0" name=""/>
        <dsp:cNvSpPr/>
      </dsp:nvSpPr>
      <dsp:spPr>
        <a:xfrm>
          <a:off x="576345" y="3506242"/>
          <a:ext cx="562825" cy="56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030CA2-A85D-47F4-B2AD-355D721D5518}">
      <dsp:nvSpPr>
        <dsp:cNvPr id="0" name=""/>
        <dsp:cNvSpPr/>
      </dsp:nvSpPr>
      <dsp:spPr>
        <a:xfrm>
          <a:off x="412574" y="4328763"/>
          <a:ext cx="4182733" cy="541211"/>
        </a:xfrm>
        <a:prstGeom prst="rect">
          <a:avLst/>
        </a:prstGeom>
        <a:gradFill rotWithShape="0">
          <a:gsLst>
            <a:gs pos="0">
              <a:srgbClr val="15608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5608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5608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prstClr val="white"/>
              </a:solidFill>
              <a:latin typeface="Aptos Narrow" panose="020B0004020202020204" pitchFamily="34" charset="0"/>
              <a:ea typeface="+mn-ea"/>
              <a:cs typeface="+mn-cs"/>
            </a:rPr>
            <a:t>✅ Category-wise Cancellation vs Return Rate And Much More</a:t>
          </a:r>
        </a:p>
      </dsp:txBody>
      <dsp:txXfrm>
        <a:off x="412574" y="4328763"/>
        <a:ext cx="4182733" cy="541211"/>
      </dsp:txXfrm>
    </dsp:sp>
    <dsp:sp modelId="{0A144EA1-5E07-4D7C-8E12-E9992A899393}">
      <dsp:nvSpPr>
        <dsp:cNvPr id="0" name=""/>
        <dsp:cNvSpPr/>
      </dsp:nvSpPr>
      <dsp:spPr>
        <a:xfrm>
          <a:off x="131161" y="4317956"/>
          <a:ext cx="562825" cy="56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31A7-476E-8D8D-27AE-40A3C88AC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351F0-6051-32C2-5FE9-44BEEA6DC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6E6E-368D-82CF-667C-C1D9F1E0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368A-939F-1DB4-DE9A-2E93D870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955CB-E1B9-B28E-6B2A-B70BECDD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2699-EF8E-F082-EC31-28CDD783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33A33-C715-1983-BF54-7B31AA3DE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7DE6-B30B-0106-5CC7-35AF44B3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8F42-0059-5010-E801-3380C4DF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7387-04B2-11B7-3338-AC6508F3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4AFD7-9593-5B7B-2F15-1B2CF725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5F34-C18D-1C6F-1051-31DF5BAF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E5B24-23E3-C66B-6FDF-0F854B89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0B21-6B58-8F9D-0A28-BAC92F0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B21D-1C51-E805-00BE-D88F214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29F-7EEE-3A8C-9E74-01C426A4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74B5-D407-6BC7-4186-320A2612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F48E-5B7F-6183-8D11-97A999C9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3D5CD-A1BB-267B-E9FB-EC2C4149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925C-915A-D437-3F45-3070673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8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2F9-2805-2824-0D30-F5B2F857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C5862-6BA2-E973-EA87-3FA8E296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75F9-57A8-8C50-3E34-674C3C5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1829-74B0-0690-90B0-4BE33B13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CCAB-8DBB-A2F2-042D-674798BA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8507-28B9-AE8A-87EA-74F91E21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16AD-D573-D5FD-CA27-008A5214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96BBA-CFCB-DB42-DE6B-413B3946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7DCF-D891-54CA-04A7-4FBBC8E5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DAE53-27F4-D7A8-257C-6904A717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FAA36-D8FF-11C3-C182-ACB1C001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1CDC-1B6A-C9E4-8BDE-44508AB8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8D70B-2D44-0BBC-33FE-D12C8E2D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F3A9-A699-19D5-BB13-F3D13A258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C41A9-9FFE-B117-2997-EB329C14F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1134-2977-8EC2-4F8B-7E3629AB0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68ACA-7938-F234-6C7C-A625972B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46E90-3549-CDDA-59B3-EDC154C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38067-F007-B3CB-905D-3AE10C8E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9AEF-CD9F-1B62-89D9-6B44B799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2DC55-378A-5123-36AB-21E88A1F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74A67-D629-72BD-1EB7-104C220C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9E9F4-2402-FB5B-969F-8087194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97AE3-2545-75E8-830C-A7245012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79ABB-9650-10C6-23B5-12FB0D7F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D6AB2-5670-3C24-1B7E-DDF67D05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F351-61DF-1844-615E-E8F8B310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4C21-FA7B-3BB8-A497-71474688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8A4DB-A301-2B6B-7B43-8AC6EF4A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5775-0F07-1B5D-9110-66D3A9A7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F27D6-B394-9751-90E8-78223970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8BC1-610D-6276-57DC-7925E9D8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10B9-98F1-6375-8A49-E7C72CC6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03A46-D488-2860-0448-D8F65EA7B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66F56-99D4-059D-19A3-A42CF684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ED179-4A35-8D7E-7224-7AC220C4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8CC4B-F911-B57C-8623-5ECA586F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7D49-9F5D-9A94-D847-7F92580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11DCC-516E-8408-6637-3EABA125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E85F-A220-C558-6D0C-5BFD89E2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F07-FA67-0B64-0AB9-8E6BC32A9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3F0F-0BC2-A0B1-F4A3-68B47558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CA36-0968-3370-7792-F7B88DA8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uhammad-qasim-sial-00994a378/" TargetMode="External"/><Relationship Id="rId2" Type="http://schemas.openxmlformats.org/officeDocument/2006/relationships/hyperlink" Target="mailto:sial.insights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ial2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EA1167-994E-19D6-AC8C-7267FC11D5F3}"/>
              </a:ext>
            </a:extLst>
          </p:cNvPr>
          <p:cNvSpPr/>
          <p:nvPr/>
        </p:nvSpPr>
        <p:spPr>
          <a:xfrm>
            <a:off x="3108960" y="1280160"/>
            <a:ext cx="6563360" cy="1059338"/>
          </a:xfrm>
          <a:prstGeom prst="roundRect">
            <a:avLst/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927B4-2E44-BE1B-A01F-F6AD03D52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9360" y="1158240"/>
            <a:ext cx="7574280" cy="105933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/>
                <a:latin typeface="Arial Narrow" panose="020B0606020202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Ecommerce Sales Performance Dashboard  </a:t>
            </a:r>
            <a:br>
              <a:rPr lang="en-US" sz="2800" b="1" dirty="0">
                <a:solidFill>
                  <a:srgbClr val="FFFFFF"/>
                </a:solidFill>
                <a:effectLst/>
                <a:latin typeface="Arial Narrow" panose="020B0606020202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FFFFFF"/>
                </a:solidFill>
                <a:effectLst/>
                <a:latin typeface="Arial Narrow" panose="020B0606020202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Finarius</a:t>
            </a:r>
            <a:r>
              <a:rPr lang="en-US" sz="2800" b="1" dirty="0">
                <a:solidFill>
                  <a:srgbClr val="FFFFFF"/>
                </a:solidFill>
                <a:effectLst/>
                <a:latin typeface="Arial Narrow" panose="020B0606020202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Group</a:t>
            </a:r>
            <a:endParaRPr lang="en-US" sz="8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424F8-D54B-7D47-A0D7-4C2A8FF44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080" y="2438400"/>
            <a:ext cx="6563360" cy="802640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Interactive Power BI Dashboard |</a:t>
            </a:r>
          </a:p>
          <a:p>
            <a:r>
              <a:rPr lang="en-US" sz="2100" b="1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                                 Data Analysis &amp; Business Insights</a:t>
            </a:r>
            <a:endParaRPr lang="en-US" sz="2800" dirty="0">
              <a:latin typeface="Aptos Narrow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18632B-0F14-5328-07D5-BE7F1430CC98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4BE85CBC-34BB-8864-CB3E-A03D84D1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80CD58-7B12-C70B-4DD6-B4F6F87CF3D7}"/>
              </a:ext>
            </a:extLst>
          </p:cNvPr>
          <p:cNvSpPr txBox="1"/>
          <p:nvPr/>
        </p:nvSpPr>
        <p:spPr>
          <a:xfrm>
            <a:off x="741680" y="5630594"/>
            <a:ext cx="49479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 Narrow" panose="020B0004020202020204" pitchFamily="34" charset="0"/>
              </a:rPr>
              <a:t>Prepared By:</a:t>
            </a:r>
            <a:r>
              <a:rPr lang="en-US" b="1" dirty="0">
                <a:latin typeface="Aptos Narrow" panose="020B0004020202020204" pitchFamily="34" charset="0"/>
              </a:rPr>
              <a:t> </a:t>
            </a:r>
            <a:r>
              <a:rPr lang="en-US" dirty="0">
                <a:latin typeface="Aptos Narrow" panose="020B0004020202020204" pitchFamily="34" charset="0"/>
              </a:rPr>
              <a:t>Muhammad Qasim Sial</a:t>
            </a:r>
          </a:p>
          <a:p>
            <a:r>
              <a:rPr lang="en-US" dirty="0">
                <a:latin typeface="Aptos Narrow" panose="020B0004020202020204" pitchFamily="34" charset="0"/>
              </a:rPr>
              <a:t>                                Data Analyst</a:t>
            </a:r>
          </a:p>
        </p:txBody>
      </p:sp>
    </p:spTree>
    <p:extLst>
      <p:ext uri="{BB962C8B-B14F-4D97-AF65-F5344CB8AC3E}">
        <p14:creationId xmlns:p14="http://schemas.microsoft.com/office/powerpoint/2010/main" val="24586207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1D9C4-3BE1-27FA-B314-77ABFD7D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06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Customers By Gender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Male 261(53.06%)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Female 239(47.94%)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Region-wise Customers By Gender</a:t>
            </a:r>
            <a:endParaRPr lang="en-US" sz="2400" dirty="0"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cs typeface="Arial" panose="020B0604020202020204" pitchFamily="34" charset="0"/>
              </a:rPr>
              <a:t>America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Male 203(46.99%)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Female 229(53.01%)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cs typeface="Arial" panose="020B0604020202020204" pitchFamily="34" charset="0"/>
              </a:rPr>
              <a:t>Europe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Male 36(52.94%)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Female 32(47.06%)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87EE2C-A585-1CC6-0D39-94E0A173A791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79A7F4E-9C31-290D-FFE6-AC80E93B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79CD1B-C743-FF30-1F57-6ED2009E224B}"/>
              </a:ext>
            </a:extLst>
          </p:cNvPr>
          <p:cNvSpPr/>
          <p:nvPr/>
        </p:nvSpPr>
        <p:spPr>
          <a:xfrm>
            <a:off x="604520" y="541333"/>
            <a:ext cx="360172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45BE5-F435-987E-3627-B24393A04198}"/>
              </a:ext>
            </a:extLst>
          </p:cNvPr>
          <p:cNvSpPr txBox="1"/>
          <p:nvPr/>
        </p:nvSpPr>
        <p:spPr>
          <a:xfrm>
            <a:off x="683260" y="541333"/>
            <a:ext cx="369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Insights</a:t>
            </a:r>
          </a:p>
        </p:txBody>
      </p:sp>
    </p:spTree>
    <p:extLst>
      <p:ext uri="{BB962C8B-B14F-4D97-AF65-F5344CB8AC3E}">
        <p14:creationId xmlns:p14="http://schemas.microsoft.com/office/powerpoint/2010/main" val="38953901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1D9C4-3BE1-27FA-B314-77ABFD7D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372637"/>
            <a:ext cx="5613400" cy="507683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10 Customers By Lifetime Value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87EE2C-A585-1CC6-0D39-94E0A173A791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6B5692-302E-9BEC-2A77-3F99665A0B55}"/>
              </a:ext>
            </a:extLst>
          </p:cNvPr>
          <p:cNvSpPr/>
          <p:nvPr/>
        </p:nvSpPr>
        <p:spPr>
          <a:xfrm>
            <a:off x="1072918" y="1981200"/>
            <a:ext cx="10720820" cy="3335025"/>
          </a:xfrm>
          <a:prstGeom prst="roundRect">
            <a:avLst>
              <a:gd name="adj" fmla="val 326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79A7F4E-9C31-290D-FFE6-AC80E93B4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D69CBF-3F63-5E7A-C02D-0987C50B2742}"/>
              </a:ext>
            </a:extLst>
          </p:cNvPr>
          <p:cNvSpPr/>
          <p:nvPr/>
        </p:nvSpPr>
        <p:spPr>
          <a:xfrm>
            <a:off x="604520" y="541333"/>
            <a:ext cx="360172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4A0D6-0A41-0135-4AD9-E29E82327F31}"/>
              </a:ext>
            </a:extLst>
          </p:cNvPr>
          <p:cNvSpPr txBox="1"/>
          <p:nvPr/>
        </p:nvSpPr>
        <p:spPr>
          <a:xfrm>
            <a:off x="683260" y="541333"/>
            <a:ext cx="369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Insights</a:t>
            </a:r>
          </a:p>
        </p:txBody>
      </p:sp>
    </p:spTree>
    <p:extLst>
      <p:ext uri="{BB962C8B-B14F-4D97-AF65-F5344CB8AC3E}">
        <p14:creationId xmlns:p14="http://schemas.microsoft.com/office/powerpoint/2010/main" val="18183231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5D6E43-D5F6-0E8E-E370-AC161467F551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B9DB5C8-84BA-FD68-D9E5-7DBB39002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CF5A62-BFF6-7367-A22E-2E2CCF3AA256}"/>
              </a:ext>
            </a:extLst>
          </p:cNvPr>
          <p:cNvSpPr/>
          <p:nvPr/>
        </p:nvSpPr>
        <p:spPr>
          <a:xfrm>
            <a:off x="553720" y="551493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01D70-EEDF-6CBF-F0DA-B2EC0D83B931}"/>
              </a:ext>
            </a:extLst>
          </p:cNvPr>
          <p:cNvSpPr txBox="1"/>
          <p:nvPr/>
        </p:nvSpPr>
        <p:spPr>
          <a:xfrm>
            <a:off x="601980" y="551493"/>
            <a:ext cx="409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Performance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A7C2FB-4134-CB10-0ADF-E45D066EAFEB}"/>
              </a:ext>
            </a:extLst>
          </p:cNvPr>
          <p:cNvSpPr/>
          <p:nvPr/>
        </p:nvSpPr>
        <p:spPr>
          <a:xfrm>
            <a:off x="1894840" y="1152819"/>
            <a:ext cx="7239000" cy="497856"/>
          </a:xfrm>
          <a:prstGeom prst="roundRect">
            <a:avLst/>
          </a:prstGeom>
          <a:solidFill>
            <a:srgbClr val="CCCCCC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7A8C14-5C10-FB97-F061-85DCD91F6AD3}"/>
              </a:ext>
            </a:extLst>
          </p:cNvPr>
          <p:cNvSpPr txBox="1">
            <a:spLocks/>
          </p:cNvSpPr>
          <p:nvPr/>
        </p:nvSpPr>
        <p:spPr>
          <a:xfrm>
            <a:off x="1894840" y="1152818"/>
            <a:ext cx="7239000" cy="48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quick glance at our latest performance and key metrics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752B3E-129A-EF4E-1009-ABC0F69CEFF2}"/>
              </a:ext>
            </a:extLst>
          </p:cNvPr>
          <p:cNvSpPr/>
          <p:nvPr/>
        </p:nvSpPr>
        <p:spPr>
          <a:xfrm>
            <a:off x="741679" y="1903053"/>
            <a:ext cx="8952998" cy="4388652"/>
          </a:xfrm>
          <a:prstGeom prst="roundRect">
            <a:avLst>
              <a:gd name="adj" fmla="val 277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700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4" grpId="0" animBg="1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8117A8-6497-123C-9BDB-39F881D81A7D}"/>
              </a:ext>
            </a:extLst>
          </p:cNvPr>
          <p:cNvSpPr/>
          <p:nvPr/>
        </p:nvSpPr>
        <p:spPr>
          <a:xfrm>
            <a:off x="1295261" y="3429000"/>
            <a:ext cx="8051940" cy="2585720"/>
          </a:xfrm>
          <a:prstGeom prst="roundRect">
            <a:avLst>
              <a:gd name="adj" fmla="val 4879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23C50E-2B4C-A3AC-2BCF-A09EA5F2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05"/>
            <a:ext cx="10515600" cy="1699895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Revenue By Category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Apparel leads in sales volume but also in return rate. 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Bottom 05 Products By Revenue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5D6E43-D5F6-0E8E-E370-AC161467F551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B9DB5C8-84BA-FD68-D9E5-7DBB39002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CF5A62-BFF6-7367-A22E-2E2CCF3AA256}"/>
              </a:ext>
            </a:extLst>
          </p:cNvPr>
          <p:cNvSpPr/>
          <p:nvPr/>
        </p:nvSpPr>
        <p:spPr>
          <a:xfrm>
            <a:off x="553720" y="551493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01D70-EEDF-6CBF-F0DA-B2EC0D83B931}"/>
              </a:ext>
            </a:extLst>
          </p:cNvPr>
          <p:cNvSpPr txBox="1"/>
          <p:nvPr/>
        </p:nvSpPr>
        <p:spPr>
          <a:xfrm>
            <a:off x="601980" y="551493"/>
            <a:ext cx="409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Performance</a:t>
            </a:r>
          </a:p>
        </p:txBody>
      </p:sp>
    </p:spTree>
    <p:extLst>
      <p:ext uri="{BB962C8B-B14F-4D97-AF65-F5344CB8AC3E}">
        <p14:creationId xmlns:p14="http://schemas.microsoft.com/office/powerpoint/2010/main" val="36664249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build="p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00FE94-25DD-54F5-BDCB-36DDA4E2912B}"/>
              </a:ext>
            </a:extLst>
          </p:cNvPr>
          <p:cNvSpPr/>
          <p:nvPr/>
        </p:nvSpPr>
        <p:spPr>
          <a:xfrm>
            <a:off x="1422400" y="3410585"/>
            <a:ext cx="7985760" cy="3088640"/>
          </a:xfrm>
          <a:prstGeom prst="roundRect">
            <a:avLst>
              <a:gd name="adj" fmla="val 416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23C50E-2B4C-A3AC-2BCF-A09EA5F2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05"/>
            <a:ext cx="10297160" cy="159829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Category-wise Cancellation vs Return Rate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Apparel has the highest return rate  followed by Cosmetics  while Books and Electronics have Lowest cancellation rates.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Products By Units Sold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A85DD-76A1-E854-B9C0-417C6EE5311E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08EECE89-1555-4C8B-4CB5-690647881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ABD890-EB8C-C2E1-6C56-8B1AD67BF5AC}"/>
              </a:ext>
            </a:extLst>
          </p:cNvPr>
          <p:cNvSpPr/>
          <p:nvPr/>
        </p:nvSpPr>
        <p:spPr>
          <a:xfrm>
            <a:off x="553720" y="551493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344EA-0D2F-8DD3-C2D3-712FB25A7110}"/>
              </a:ext>
            </a:extLst>
          </p:cNvPr>
          <p:cNvSpPr txBox="1"/>
          <p:nvPr/>
        </p:nvSpPr>
        <p:spPr>
          <a:xfrm>
            <a:off x="601980" y="551493"/>
            <a:ext cx="409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Performance</a:t>
            </a:r>
          </a:p>
        </p:txBody>
      </p:sp>
    </p:spTree>
    <p:extLst>
      <p:ext uri="{BB962C8B-B14F-4D97-AF65-F5344CB8AC3E}">
        <p14:creationId xmlns:p14="http://schemas.microsoft.com/office/powerpoint/2010/main" val="199788160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p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31CA59-8F46-1798-82A3-536FDBD41112}"/>
              </a:ext>
            </a:extLst>
          </p:cNvPr>
          <p:cNvSpPr/>
          <p:nvPr/>
        </p:nvSpPr>
        <p:spPr>
          <a:xfrm>
            <a:off x="838200" y="681037"/>
            <a:ext cx="2413000" cy="507683"/>
          </a:xfrm>
          <a:prstGeom prst="roundRect">
            <a:avLst/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ADB725-3EF9-06A1-5599-5F863AD2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681036"/>
            <a:ext cx="2413000" cy="5076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 Utilized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23C50E-2B4C-A3AC-2BCF-A09EA5F2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26600" cy="363029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Data Cleaning &amp; Transformation (Power Query, SQL)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Data Modeling (Relationships, DAX measures in Power BI, Conditional Formatting, Bookmarks and Navigation)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KPI Development (Revenue, Orders, Customers, Repeat Ratio, Average              Order Value By Gender)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Visualization Design (Charts, slicers, maps, interactive dashboards)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Business Analysis (Identifying trends, seasonality, customer behavior)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Storytelling with Data (Highlighting actionable insights for decision-  makers)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39DB23-F8E6-3F41-193A-484CCDCF5CEB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D5F56A14-959E-41F6-206F-C372DD313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7466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BC3533-7F57-BCDC-016B-A7056927FF96}"/>
              </a:ext>
            </a:extLst>
          </p:cNvPr>
          <p:cNvSpPr/>
          <p:nvPr/>
        </p:nvSpPr>
        <p:spPr>
          <a:xfrm>
            <a:off x="838200" y="681037"/>
            <a:ext cx="3520440" cy="507683"/>
          </a:xfrm>
          <a:prstGeom prst="roundRect">
            <a:avLst/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ADB725-3EF9-06A1-5599-5F863AD2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609600"/>
            <a:ext cx="3256280" cy="6705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Solutions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23C50E-2B4C-A3AC-2BCF-A09EA5F2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6920" cy="4087495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Apparel Return Reduction Program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 product quality audits.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Offer size guides &amp; better product descriptions.</a:t>
            </a:r>
          </a:p>
          <a:p>
            <a:pPr lvl="1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Payment Method Marketing 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Offer incentives for low-fee payment methods to reduce transaction costs.</a:t>
            </a:r>
          </a:p>
          <a:p>
            <a:pPr marL="457200" lvl="1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Seasonal Promotion Strategy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low-sales months with discounts.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Push high-demand categories before peak season.</a:t>
            </a:r>
          </a:p>
          <a:p>
            <a:pPr lvl="1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97FAF8-26FF-3B60-2585-91AA8D012FF4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292C346E-25A3-18B8-B578-764C8E4B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270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32AD8B-23DD-61C6-38C3-247BE1DC4CF7}"/>
              </a:ext>
            </a:extLst>
          </p:cNvPr>
          <p:cNvSpPr/>
          <p:nvPr/>
        </p:nvSpPr>
        <p:spPr>
          <a:xfrm>
            <a:off x="838200" y="681037"/>
            <a:ext cx="3520440" cy="507683"/>
          </a:xfrm>
          <a:prstGeom prst="roundRect">
            <a:avLst/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ADB725-3EF9-06A1-5599-5F863AD2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645476"/>
            <a:ext cx="3276600" cy="5788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Solutions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23C50E-2B4C-A3AC-2BCF-A09EA5F2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4680" cy="2847975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Loyalty Programs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Special offers for top lifetime value customers.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Personalized marketing by purchase history.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 Portfolio Optimization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Promote best-selling, high-margin products.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Phase out low-performing SKUs.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F03607-B608-0BC7-F6C0-89B974963436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5882D8B-3C17-4C25-21E7-00F82DAB2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01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74954F-9380-D869-D4BC-FEB56D9DB92E}"/>
              </a:ext>
            </a:extLst>
          </p:cNvPr>
          <p:cNvSpPr/>
          <p:nvPr/>
        </p:nvSpPr>
        <p:spPr>
          <a:xfrm>
            <a:off x="838200" y="681037"/>
            <a:ext cx="2230120" cy="507683"/>
          </a:xfrm>
          <a:prstGeom prst="roundRect">
            <a:avLst/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ADB725-3EF9-06A1-5599-5F863AD2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609917"/>
            <a:ext cx="2230120" cy="6600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23C50E-2B4C-A3AC-2BCF-A09EA5F2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40" y="1553850"/>
            <a:ext cx="10520680" cy="37623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Hello, I’m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Muhammad Qasim Sial</a:t>
            </a:r>
            <a:endParaRPr lang="en-US" sz="1600" dirty="0"/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Skilled in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Data Analysis • SQL • Statistics • Excel • Power BI  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 along with various other analytical skills, I’m 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passionate about turning raw data into meaningful business insights.</a:t>
            </a:r>
            <a:endParaRPr lang="en-US" sz="1600" dirty="0"/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I am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actively open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 to opportunities as a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Data Analyst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 in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Full-time | Part-time | Remote or Contract roles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If my skills align with your needs, I would be happy to connect and explore how I can contribute to your 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projects or team.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</a:rPr>
              <a:t>Mobile: 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+968 92401026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hlinkClick r:id="rId2"/>
              </a:rPr>
              <a:t>Email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: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 sial.insights@gmail.com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hlinkClick r:id="rId3"/>
              </a:rPr>
              <a:t>LinkedIn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:</a:t>
            </a:r>
            <a:r>
              <a:rPr lang="en-US" sz="1800" b="1" dirty="0">
                <a:latin typeface="Cambria Math" panose="02040503050406030204" pitchFamily="18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</a:rPr>
              <a:t>https://www.linkedin.com/in/muhammad-qasim-sial-00994a378/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hlinkClick r:id="rId4"/>
              </a:rPr>
              <a:t>GitHub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:</a:t>
            </a:r>
            <a:r>
              <a:rPr lang="en-US" sz="1800" b="1" dirty="0">
                <a:latin typeface="Cambria Math" panose="02040503050406030204" pitchFamily="18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</a:rPr>
              <a:t>https://github.com/sial22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B5A3-1E2A-7727-447C-A62FCD8A504B}"/>
              </a:ext>
            </a:extLst>
          </p:cNvPr>
          <p:cNvSpPr txBox="1">
            <a:spLocks/>
          </p:cNvSpPr>
          <p:nvPr/>
        </p:nvSpPr>
        <p:spPr>
          <a:xfrm>
            <a:off x="838200" y="5506720"/>
            <a:ext cx="2514600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60DE78-616B-3266-3CCA-182D0268D53F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51149E14-09A8-8967-A09D-B67C82019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26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AE034B-BEE7-CAD5-3C00-FED3147DD1E6}"/>
              </a:ext>
            </a:extLst>
          </p:cNvPr>
          <p:cNvSpPr/>
          <p:nvPr/>
        </p:nvSpPr>
        <p:spPr>
          <a:xfrm>
            <a:off x="976579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D4664AB-672D-0739-8471-944E3123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9" y="5620433"/>
            <a:ext cx="1962919" cy="97086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DB609D3-46EB-F4AC-718F-91DB7E966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642731"/>
              </p:ext>
            </p:extLst>
          </p:nvPr>
        </p:nvGraphicFramePr>
        <p:xfrm>
          <a:off x="191529" y="1396677"/>
          <a:ext cx="4903720" cy="5140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0303F06-2FA6-D1C7-0938-5453282EC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319953"/>
              </p:ext>
            </p:extLst>
          </p:nvPr>
        </p:nvGraphicFramePr>
        <p:xfrm>
          <a:off x="5095249" y="1396676"/>
          <a:ext cx="4667500" cy="5140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58372-D1B3-62FA-616D-EF0FFC8EC63A}"/>
              </a:ext>
            </a:extLst>
          </p:cNvPr>
          <p:cNvSpPr/>
          <p:nvPr/>
        </p:nvSpPr>
        <p:spPr>
          <a:xfrm>
            <a:off x="848360" y="538941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83F79-CD36-FD0A-7FEB-8686C9CD7D74}"/>
              </a:ext>
            </a:extLst>
          </p:cNvPr>
          <p:cNvSpPr txBox="1"/>
          <p:nvPr/>
        </p:nvSpPr>
        <p:spPr>
          <a:xfrm>
            <a:off x="848360" y="523405"/>
            <a:ext cx="409448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Findings Include</a:t>
            </a:r>
          </a:p>
        </p:txBody>
      </p:sp>
    </p:spTree>
    <p:extLst>
      <p:ext uri="{BB962C8B-B14F-4D97-AF65-F5344CB8AC3E}">
        <p14:creationId xmlns:p14="http://schemas.microsoft.com/office/powerpoint/2010/main" val="9062014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P spid="16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6206B1-78B8-CAD1-3A72-D7E5F9E6225E}"/>
              </a:ext>
            </a:extLst>
          </p:cNvPr>
          <p:cNvSpPr/>
          <p:nvPr/>
        </p:nvSpPr>
        <p:spPr>
          <a:xfrm>
            <a:off x="1823720" y="1170604"/>
            <a:ext cx="7381240" cy="497856"/>
          </a:xfrm>
          <a:prstGeom prst="roundRect">
            <a:avLst/>
          </a:prstGeom>
          <a:solidFill>
            <a:srgbClr val="CC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788490-5947-324E-F2A3-2F6E2B60DAF9}"/>
              </a:ext>
            </a:extLst>
          </p:cNvPr>
          <p:cNvSpPr txBox="1">
            <a:spLocks/>
          </p:cNvSpPr>
          <p:nvPr/>
        </p:nvSpPr>
        <p:spPr>
          <a:xfrm>
            <a:off x="1823720" y="1261978"/>
            <a:ext cx="7239000" cy="3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quick glance at our latest performance and key metrics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D84590-DD9C-F15B-B02C-6851750D441C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B0054F71-404D-3A89-4C52-E48CF8B2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B94F01-705D-0A79-4888-72D6A2A20401}"/>
              </a:ext>
            </a:extLst>
          </p:cNvPr>
          <p:cNvSpPr/>
          <p:nvPr/>
        </p:nvSpPr>
        <p:spPr>
          <a:xfrm>
            <a:off x="635000" y="620228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D2D0AB-79CF-7CB4-F39A-EDC73D2A8AE8}"/>
              </a:ext>
            </a:extLst>
          </p:cNvPr>
          <p:cNvSpPr/>
          <p:nvPr/>
        </p:nvSpPr>
        <p:spPr>
          <a:xfrm>
            <a:off x="741679" y="1903053"/>
            <a:ext cx="8952998" cy="4388652"/>
          </a:xfrm>
          <a:prstGeom prst="roundRect">
            <a:avLst>
              <a:gd name="adj" fmla="val 277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45F42-9B2C-33E3-0697-1E19EB6694BA}"/>
              </a:ext>
            </a:extLst>
          </p:cNvPr>
          <p:cNvSpPr txBox="1"/>
          <p:nvPr/>
        </p:nvSpPr>
        <p:spPr>
          <a:xfrm>
            <a:off x="741680" y="612460"/>
            <a:ext cx="409448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&amp;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6117D-80B0-83D2-676D-3E364F774B3B}"/>
              </a:ext>
            </a:extLst>
          </p:cNvPr>
          <p:cNvSpPr txBox="1"/>
          <p:nvPr/>
        </p:nvSpPr>
        <p:spPr>
          <a:xfrm>
            <a:off x="91440" y="6581001"/>
            <a:ext cx="885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Disclaimer: All data in this project is dummy for learning and demonstration purposes. It does not represent any real company or individual.</a:t>
            </a:r>
          </a:p>
        </p:txBody>
      </p:sp>
    </p:spTree>
    <p:extLst>
      <p:ext uri="{BB962C8B-B14F-4D97-AF65-F5344CB8AC3E}">
        <p14:creationId xmlns:p14="http://schemas.microsoft.com/office/powerpoint/2010/main" val="12319990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9" grpId="0" animBg="1"/>
      <p:bldP spid="12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6206B1-78B8-CAD1-3A72-D7E5F9E6225E}"/>
              </a:ext>
            </a:extLst>
          </p:cNvPr>
          <p:cNvSpPr/>
          <p:nvPr/>
        </p:nvSpPr>
        <p:spPr>
          <a:xfrm>
            <a:off x="1823720" y="1170604"/>
            <a:ext cx="7381240" cy="497856"/>
          </a:xfrm>
          <a:prstGeom prst="roundRect">
            <a:avLst/>
          </a:prstGeom>
          <a:solidFill>
            <a:srgbClr val="CCCCCC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7C72-D198-474C-5099-8E711F93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43"/>
            <a:ext cx="10515600" cy="20827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KPIs Include: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Revenue: $2.31M</a:t>
            </a:r>
          </a:p>
          <a:p>
            <a:pPr lvl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Orders: 2K</a:t>
            </a:r>
          </a:p>
          <a:p>
            <a:pPr lvl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Customers: 493</a:t>
            </a:r>
          </a:p>
          <a:p>
            <a:pPr lvl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Order Repeat Ratio: 94.32%</a:t>
            </a: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788490-5947-324E-F2A3-2F6E2B60DAF9}"/>
              </a:ext>
            </a:extLst>
          </p:cNvPr>
          <p:cNvSpPr txBox="1">
            <a:spLocks/>
          </p:cNvSpPr>
          <p:nvPr/>
        </p:nvSpPr>
        <p:spPr>
          <a:xfrm>
            <a:off x="1823720" y="1261978"/>
            <a:ext cx="7239000" cy="3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quick glance at our latest performance and key metrics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D84590-DD9C-F15B-B02C-6851750D441C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B0054F71-404D-3A89-4C52-E48CF8B2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B94F01-705D-0A79-4888-72D6A2A20401}"/>
              </a:ext>
            </a:extLst>
          </p:cNvPr>
          <p:cNvSpPr/>
          <p:nvPr/>
        </p:nvSpPr>
        <p:spPr>
          <a:xfrm>
            <a:off x="635000" y="620228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45F42-9B2C-33E3-0697-1E19EB6694BA}"/>
              </a:ext>
            </a:extLst>
          </p:cNvPr>
          <p:cNvSpPr txBox="1"/>
          <p:nvPr/>
        </p:nvSpPr>
        <p:spPr>
          <a:xfrm>
            <a:off x="741680" y="612460"/>
            <a:ext cx="409448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&amp; Overview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8913F7-B89C-49BD-5B61-18C5B370CA0B}"/>
              </a:ext>
            </a:extLst>
          </p:cNvPr>
          <p:cNvSpPr txBox="1">
            <a:spLocks/>
          </p:cNvSpPr>
          <p:nvPr/>
        </p:nvSpPr>
        <p:spPr>
          <a:xfrm>
            <a:off x="838200" y="4199384"/>
            <a:ext cx="10515600" cy="208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Category Wise Sales &amp; Return Rate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Apparel has the highest return rate (5.47%) followed by Cosmetics (5.00%) — quality control action required.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Electronics has the lowest return rate (3.75%) — positive customer 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experience.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611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/>
      <p:bldP spid="5" grpId="0"/>
      <p:bldP spid="9" grpId="0" animBg="1"/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15F6DC-55E2-659B-F261-B5CF7418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337"/>
            <a:ext cx="10515600" cy="43305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tos Narrow" panose="020B0004020202020204" pitchFamily="34" charset="0"/>
              </a:rPr>
              <a:t>Revenue by Payment Method</a:t>
            </a:r>
          </a:p>
          <a:p>
            <a:pPr lvl="1"/>
            <a:r>
              <a:rPr lang="en-US" sz="2000" dirty="0">
                <a:latin typeface="Aptos Narrow" panose="020B0004020202020204" pitchFamily="34" charset="0"/>
              </a:rPr>
              <a:t>Balanced distribution between payment modes — Credit Card and Cash on Delivery are top contributors.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tos Narrow" panose="020B0004020202020204" pitchFamily="34" charset="0"/>
              </a:rPr>
              <a:t>Total Orders by Payment Method</a:t>
            </a:r>
          </a:p>
          <a:p>
            <a:pPr lvl="1"/>
            <a:r>
              <a:rPr lang="en-US" sz="2000" dirty="0">
                <a:latin typeface="Aptos Narrow" panose="020B0004020202020204" pitchFamily="34" charset="0"/>
              </a:rPr>
              <a:t>Order share follows revenue distribution — consistent customer payment preferences.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tos Narrow" panose="020B0004020202020204" pitchFamily="34" charset="0"/>
              </a:rPr>
              <a:t>Monthly Sales Trend</a:t>
            </a:r>
          </a:p>
          <a:p>
            <a:pPr lvl="1"/>
            <a:r>
              <a:rPr lang="en-US" sz="2000" dirty="0">
                <a:latin typeface="Aptos Narrow" panose="020B0004020202020204" pitchFamily="34" charset="0"/>
              </a:rPr>
              <a:t>Peak in August ($216K), lowest in February ($170K) — possible seasonality effect.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tos Narrow" panose="020B0004020202020204" pitchFamily="34" charset="0"/>
              </a:rPr>
              <a:t>Number of Customers by City</a:t>
            </a:r>
          </a:p>
          <a:p>
            <a:pPr lvl="1"/>
            <a:r>
              <a:rPr lang="en-US" sz="2000" dirty="0">
                <a:latin typeface="Aptos Narrow" panose="020B0004020202020204" pitchFamily="34" charset="0"/>
              </a:rPr>
              <a:t>Major customer base in Chicago, Los Angeles, Houston, São Paulo, London.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tos Narrow" panose="020B0004020202020204" pitchFamily="34" charset="0"/>
              </a:rPr>
              <a:t>Top Products by Revenue</a:t>
            </a:r>
          </a:p>
          <a:p>
            <a:pPr lvl="1"/>
            <a:r>
              <a:rPr lang="en-US" sz="2000" dirty="0">
                <a:latin typeface="Aptos Narrow" panose="020B0004020202020204" pitchFamily="34" charset="0"/>
              </a:rPr>
              <a:t>Dystopian ($0.25M) is the top revenue generator, followed by Mystery and </a:t>
            </a:r>
          </a:p>
          <a:p>
            <a:pPr marL="457200" lvl="1" indent="0">
              <a:buNone/>
            </a:pPr>
            <a:r>
              <a:rPr lang="en-US" sz="2000" dirty="0">
                <a:latin typeface="Aptos Narrow" panose="020B0004020202020204" pitchFamily="34" charset="0"/>
              </a:rPr>
              <a:t>Concealer.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Aptos Narrow" panose="020B00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Aptos Narrow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620A9A-4EE7-9B16-8AE7-86DA8922022E}"/>
              </a:ext>
            </a:extLst>
          </p:cNvPr>
          <p:cNvSpPr/>
          <p:nvPr/>
        </p:nvSpPr>
        <p:spPr>
          <a:xfrm>
            <a:off x="635000" y="620228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70823-CC2D-9B04-AA4B-D7A112EAAD6E}"/>
              </a:ext>
            </a:extLst>
          </p:cNvPr>
          <p:cNvSpPr txBox="1"/>
          <p:nvPr/>
        </p:nvSpPr>
        <p:spPr>
          <a:xfrm>
            <a:off x="741680" y="612460"/>
            <a:ext cx="409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&amp; Overview</a:t>
            </a:r>
          </a:p>
        </p:txBody>
      </p:sp>
    </p:spTree>
    <p:extLst>
      <p:ext uri="{BB962C8B-B14F-4D97-AF65-F5344CB8AC3E}">
        <p14:creationId xmlns:p14="http://schemas.microsoft.com/office/powerpoint/2010/main" val="191617271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9FB85B-65E6-146A-EB30-1BA0321AD6FA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E0C5C2F-B063-BAB8-BB43-7196C35A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DC5F4B-F3C0-71AE-07FD-5D93F3FD1314}"/>
              </a:ext>
            </a:extLst>
          </p:cNvPr>
          <p:cNvSpPr/>
          <p:nvPr/>
        </p:nvSpPr>
        <p:spPr>
          <a:xfrm>
            <a:off x="726440" y="581973"/>
            <a:ext cx="276860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1405A-9DB9-E1BA-248E-E9FE6AD64A06}"/>
              </a:ext>
            </a:extLst>
          </p:cNvPr>
          <p:cNvSpPr txBox="1"/>
          <p:nvPr/>
        </p:nvSpPr>
        <p:spPr>
          <a:xfrm>
            <a:off x="807720" y="565159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Insights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E34655-C10D-5CAA-A0CD-615DA45C5090}"/>
              </a:ext>
            </a:extLst>
          </p:cNvPr>
          <p:cNvSpPr/>
          <p:nvPr/>
        </p:nvSpPr>
        <p:spPr>
          <a:xfrm>
            <a:off x="1894840" y="1152819"/>
            <a:ext cx="7239000" cy="497856"/>
          </a:xfrm>
          <a:prstGeom prst="roundRect">
            <a:avLst/>
          </a:prstGeom>
          <a:solidFill>
            <a:srgbClr val="CCCCCC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7244F-CA9E-46F0-54AB-35CC6D35EBB7}"/>
              </a:ext>
            </a:extLst>
          </p:cNvPr>
          <p:cNvSpPr txBox="1">
            <a:spLocks/>
          </p:cNvSpPr>
          <p:nvPr/>
        </p:nvSpPr>
        <p:spPr>
          <a:xfrm>
            <a:off x="1894840" y="1152818"/>
            <a:ext cx="7239000" cy="48245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quick glance at our latest performance and key metrics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0C3514-0283-A625-DEE3-34E5339C7701}"/>
              </a:ext>
            </a:extLst>
          </p:cNvPr>
          <p:cNvSpPr/>
          <p:nvPr/>
        </p:nvSpPr>
        <p:spPr>
          <a:xfrm>
            <a:off x="741679" y="1903053"/>
            <a:ext cx="8952998" cy="4388652"/>
          </a:xfrm>
          <a:prstGeom prst="roundRect">
            <a:avLst>
              <a:gd name="adj" fmla="val 277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1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2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1D9C4-3BE1-27FA-B314-77ABFD7D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5815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Monthly Sales Trends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Revenue recovery post-February dip — strong Q3 performance.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January, May  and  August are Top performing with &gt;$200K sales.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Revenue By City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Chicago, London, and São Paulo dominate sales.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York, Houston and Los Angeles struggle in sales.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9FB85B-65E6-146A-EB30-1BA0321AD6FA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E0C5C2F-B063-BAB8-BB43-7196C35A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DC5F4B-F3C0-71AE-07FD-5D93F3FD1314}"/>
              </a:ext>
            </a:extLst>
          </p:cNvPr>
          <p:cNvSpPr/>
          <p:nvPr/>
        </p:nvSpPr>
        <p:spPr>
          <a:xfrm>
            <a:off x="726440" y="581973"/>
            <a:ext cx="276860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1405A-9DB9-E1BA-248E-E9FE6AD64A06}"/>
              </a:ext>
            </a:extLst>
          </p:cNvPr>
          <p:cNvSpPr txBox="1"/>
          <p:nvPr/>
        </p:nvSpPr>
        <p:spPr>
          <a:xfrm>
            <a:off x="807720" y="565159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Insights</a:t>
            </a:r>
          </a:p>
        </p:txBody>
      </p:sp>
    </p:spTree>
    <p:extLst>
      <p:ext uri="{BB962C8B-B14F-4D97-AF65-F5344CB8AC3E}">
        <p14:creationId xmlns:p14="http://schemas.microsoft.com/office/powerpoint/2010/main" val="12706045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1D9C4-3BE1-27FA-B314-77ABFD7D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7015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Average Order Value By Gender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Male ($562.37)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Female ($640.44)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💎 Gather feedback from female customers to improve product selection and shopping experience.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87EE2C-A585-1CC6-0D39-94E0A173A791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79A7F4E-9C31-290D-FFE6-AC80E93B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563D34-BE94-A142-FD23-607CCC3B4544}"/>
              </a:ext>
            </a:extLst>
          </p:cNvPr>
          <p:cNvSpPr/>
          <p:nvPr/>
        </p:nvSpPr>
        <p:spPr>
          <a:xfrm>
            <a:off x="726440" y="592133"/>
            <a:ext cx="276860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4640B-6873-B201-359F-70A205967241}"/>
              </a:ext>
            </a:extLst>
          </p:cNvPr>
          <p:cNvSpPr txBox="1"/>
          <p:nvPr/>
        </p:nvSpPr>
        <p:spPr>
          <a:xfrm>
            <a:off x="807720" y="575319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Insights</a:t>
            </a:r>
          </a:p>
        </p:txBody>
      </p:sp>
    </p:spTree>
    <p:extLst>
      <p:ext uri="{BB962C8B-B14F-4D97-AF65-F5344CB8AC3E}">
        <p14:creationId xmlns:p14="http://schemas.microsoft.com/office/powerpoint/2010/main" val="339663569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8FA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87EE2C-A585-1CC6-0D39-94E0A173A791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79A7F4E-9C31-290D-FFE6-AC80E93B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79CD1B-C743-FF30-1F57-6ED2009E224B}"/>
              </a:ext>
            </a:extLst>
          </p:cNvPr>
          <p:cNvSpPr/>
          <p:nvPr/>
        </p:nvSpPr>
        <p:spPr>
          <a:xfrm>
            <a:off x="604520" y="541333"/>
            <a:ext cx="3601720" cy="507684"/>
          </a:xfrm>
          <a:prstGeom prst="roundRect">
            <a:avLst>
              <a:gd name="adj" fmla="val 21396"/>
            </a:avLst>
          </a:prstGeom>
          <a:solidFill>
            <a:srgbClr val="1E1E2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45BE5-F435-987E-3627-B24393A04198}"/>
              </a:ext>
            </a:extLst>
          </p:cNvPr>
          <p:cNvSpPr txBox="1"/>
          <p:nvPr/>
        </p:nvSpPr>
        <p:spPr>
          <a:xfrm>
            <a:off x="683260" y="541333"/>
            <a:ext cx="369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Insights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A2CE8A-D09C-0F6C-EF46-D2EC7E623E44}"/>
              </a:ext>
            </a:extLst>
          </p:cNvPr>
          <p:cNvSpPr/>
          <p:nvPr/>
        </p:nvSpPr>
        <p:spPr>
          <a:xfrm>
            <a:off x="1894840" y="1152819"/>
            <a:ext cx="7239000" cy="497856"/>
          </a:xfrm>
          <a:prstGeom prst="roundRect">
            <a:avLst/>
          </a:prstGeom>
          <a:solidFill>
            <a:srgbClr val="CCCCCC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C6436E-C755-C230-7371-E0FAEACF1CE0}"/>
              </a:ext>
            </a:extLst>
          </p:cNvPr>
          <p:cNvSpPr txBox="1">
            <a:spLocks/>
          </p:cNvSpPr>
          <p:nvPr/>
        </p:nvSpPr>
        <p:spPr>
          <a:xfrm>
            <a:off x="1894840" y="1152818"/>
            <a:ext cx="7239000" cy="48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quick glance at our latest performance and key metrics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A3F68D-4295-844D-AA91-933069F3C4EF}"/>
              </a:ext>
            </a:extLst>
          </p:cNvPr>
          <p:cNvSpPr/>
          <p:nvPr/>
        </p:nvSpPr>
        <p:spPr>
          <a:xfrm>
            <a:off x="741679" y="1903053"/>
            <a:ext cx="8952998" cy="4388652"/>
          </a:xfrm>
          <a:prstGeom prst="roundRect">
            <a:avLst>
              <a:gd name="adj" fmla="val 277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35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" grpId="0" animBg="1"/>
      <p:bldP spid="4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809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Arial Narrow</vt:lpstr>
      <vt:lpstr>Calibri</vt:lpstr>
      <vt:lpstr>Cambria Math</vt:lpstr>
      <vt:lpstr>Wingdings</vt:lpstr>
      <vt:lpstr>Office Theme</vt:lpstr>
      <vt:lpstr>Ecommerce Sales Performance Dashboard   Finarius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Skills Utilized</vt:lpstr>
      <vt:lpstr>Business Solutions</vt:lpstr>
      <vt:lpstr>Business Solutions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owner</dc:creator>
  <cp:lastModifiedBy>owner</cp:lastModifiedBy>
  <cp:revision>17</cp:revision>
  <dcterms:created xsi:type="dcterms:W3CDTF">2025-08-11T22:35:21Z</dcterms:created>
  <dcterms:modified xsi:type="dcterms:W3CDTF">2025-08-14T02:36:04Z</dcterms:modified>
</cp:coreProperties>
</file>