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93" r:id="rId8"/>
    <p:sldId id="280" r:id="rId9"/>
    <p:sldId id="273" r:id="rId10"/>
    <p:sldId id="294" r:id="rId11"/>
    <p:sldId id="274" r:id="rId12"/>
    <p:sldId id="275" r:id="rId13"/>
    <p:sldId id="295" r:id="rId14"/>
    <p:sldId id="281" r:id="rId15"/>
    <p:sldId id="276" r:id="rId16"/>
    <p:sldId id="296" r:id="rId17"/>
    <p:sldId id="282" r:id="rId18"/>
    <p:sldId id="283" r:id="rId19"/>
    <p:sldId id="297" r:id="rId20"/>
    <p:sldId id="284" r:id="rId21"/>
    <p:sldId id="264" r:id="rId22"/>
    <p:sldId id="287" r:id="rId23"/>
    <p:sldId id="290" r:id="rId24"/>
    <p:sldId id="291" r:id="rId25"/>
    <p:sldId id="292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70C0"/>
    <a:srgbClr val="DCE6F2"/>
    <a:srgbClr val="CCCCCC"/>
    <a:srgbClr val="1E1E2F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E120A-A66A-412F-90D4-F9223238F03D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903DD-3AF7-4E53-ABE6-780378536F12}">
      <dgm:prSet phldrT="[Text]" custT="1"/>
      <dgm:spPr>
        <a:solidFill>
          <a:srgbClr val="0070C0"/>
        </a:solidFill>
      </dgm:spPr>
      <dgm:t>
        <a:bodyPr/>
        <a:lstStyle/>
        <a:p>
          <a:pPr algn="just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sz="1800" dirty="0">
              <a:latin typeface="Aptos Narrow" panose="020B0004020202020204" pitchFamily="34" charset="0"/>
            </a:rPr>
            <a:t>      ✅</a:t>
          </a:r>
          <a:r>
            <a:rPr lang="en-US" sz="1200" dirty="0">
              <a:latin typeface="Aptos Narrow" panose="020B0004020202020204" pitchFamily="34" charset="0"/>
            </a:rPr>
            <a:t> </a:t>
          </a:r>
          <a:r>
            <a:rPr lang="en-US" sz="1600" b="1" dirty="0">
              <a:latin typeface="Aptos Narrow" panose="020B0004020202020204" pitchFamily="34" charset="0"/>
            </a:rPr>
            <a:t>Total  Revenue</a:t>
          </a:r>
          <a:endParaRPr lang="en-US" sz="1200" b="1" dirty="0">
            <a:latin typeface="Aptos Narrow" panose="020B0004020202020204" pitchFamily="34" charset="0"/>
          </a:endParaRPr>
        </a:p>
      </dgm:t>
    </dgm:pt>
    <dgm:pt modelId="{0C9BAC84-2BB7-4865-A143-FC25A755F969}" type="parTrans" cxnId="{4F43A204-AFDD-4A4C-88EB-1280D1D9DE8A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24A3C30C-A687-4CC4-84DD-566701ACB4E2}" type="sibTrans" cxnId="{4F43A204-AFDD-4A4C-88EB-1280D1D9DE8A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E5D2F7B-C3DE-442C-AD21-8E3FA5C05420}">
      <dgm:prSet phldrT="[Text]" custT="1"/>
      <dgm:spPr>
        <a:solidFill>
          <a:srgbClr val="0070C0"/>
        </a:solidFill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Narrow" panose="020B0004020202020204" pitchFamily="34" charset="0"/>
              <a:ea typeface="+mn-ea"/>
              <a:cs typeface="+mn-cs"/>
            </a:rPr>
            <a:t>✅ Revenue Variance%</a:t>
          </a:r>
        </a:p>
      </dgm:t>
    </dgm:pt>
    <dgm:pt modelId="{3014911D-A47A-44B8-BABD-5678762AD651}" type="parTrans" cxnId="{3BB23834-2F55-41AC-8D87-6681700D810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B0210805-A166-4A77-81B3-817B522E79C2}" type="sibTrans" cxnId="{3BB23834-2F55-41AC-8D87-6681700D810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383ACF16-FDE9-4E98-9BC1-64B66BB1C8BD}">
      <dgm:prSet phldrT="[Text]" custT="1"/>
      <dgm:spPr>
        <a:solidFill>
          <a:srgbClr val="0070C0"/>
        </a:solidFill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 Top Departments By Revenue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gm:t>
    </dgm:pt>
    <dgm:pt modelId="{DAAAB460-5056-401A-8C88-F30AF64D7A16}" type="parTrans" cxnId="{AB93CD11-A5DF-4A94-8073-30904A488677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C89D1789-7FFC-41A6-A68D-46E426AA9F30}" type="sibTrans" cxnId="{AB93CD11-A5DF-4A94-8073-30904A488677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A14C1B68-D850-4C6E-815D-4CD6F376F240}">
      <dgm:prSet custT="1"/>
      <dgm:spPr>
        <a:solidFill>
          <a:srgbClr val="0070C0"/>
        </a:solidFill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 Expense Variance%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gm:t>
    </dgm:pt>
    <dgm:pt modelId="{4B9717A9-6849-4F6F-B521-A6EAEA110EC7}" type="parTrans" cxnId="{7EF3F564-5AEC-4C62-A94D-B4E525E3E63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A8B5A246-2044-4B36-BAF7-2AE6C5C8CEA8}" type="sibTrans" cxnId="{7EF3F564-5AEC-4C62-A94D-B4E525E3E63F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CCB9BE73-5B15-4890-8E27-9ACE2C859333}">
      <dgm:prSet custT="1"/>
      <dgm:spPr>
        <a:solidFill>
          <a:srgbClr val="0070C0"/>
        </a:solidFill>
      </dgm:spPr>
      <dgm:t>
        <a:bodyPr spcFirstLastPara="0" vert="horz" wrap="square" lIns="340940" tIns="45720" rIns="45720" bIns="45720" numCol="1" spcCol="1270" anchor="ctr" anchorCtr="0"/>
        <a:lstStyle/>
        <a:p>
          <a:pPr algn="just"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sz="2000" kern="1200" dirty="0">
              <a:latin typeface="Aptos Narrow" panose="020B0004020202020204" pitchFamily="34" charset="0"/>
            </a:rPr>
            <a:t>✅ Expense Distribution</a:t>
          </a:r>
          <a:endParaRPr lang="en-US" sz="2000" kern="1200" dirty="0"/>
        </a:p>
      </dgm:t>
    </dgm:pt>
    <dgm:pt modelId="{49F9D745-6E30-4C37-A5FF-15C91282B630}" type="parTrans" cxnId="{21134BCF-B509-4CCF-8212-0C904793E606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92BEC34D-61BF-4B02-8B04-207A29AD134A}" type="sibTrans" cxnId="{21134BCF-B509-4CCF-8212-0C904793E606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07B5C2D1-CAE6-4BBB-B662-22127EEED391}">
      <dgm:prSet phldrT="[Text]" custT="1"/>
      <dgm:spPr>
        <a:solidFill>
          <a:srgbClr val="0070C0"/>
        </a:solidFill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✅Profit/Loss Ratio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gm:t>
    </dgm:pt>
    <dgm:pt modelId="{2B9C2096-AB33-4A10-8596-3291E2E2B709}" type="parTrans" cxnId="{606DD724-0083-4CDE-80CC-94AB32BE980A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382C320-A787-4F2B-8F6A-5C6ED831ADF5}" type="sibTrans" cxnId="{606DD724-0083-4CDE-80CC-94AB32BE980A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BB5DF2CF-E13F-4EF7-96EA-980D37DA9AA1}">
      <dgm:prSet phldrT="[Text]" custT="1"/>
      <dgm:spPr>
        <a:solidFill>
          <a:srgbClr val="0070C0"/>
        </a:solidFill>
      </dgm:spPr>
      <dgm:t>
        <a:bodyPr spcFirstLastPara="0" vert="horz" wrap="square" lIns="340940" tIns="45720" rIns="45720" bIns="45720" numCol="1" spcCol="1270" anchor="ctr" anchorCtr="0"/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 Total  Expenses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gm:t>
    </dgm:pt>
    <dgm:pt modelId="{5A91A863-EB07-41B8-A227-D7D849CC87C3}" type="parTrans" cxnId="{AAE13B09-9C7A-4B17-8BBA-B40EAADFA15C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3BB59E72-CA88-4CCC-90AF-21545F8411C3}" type="sibTrans" cxnId="{AAE13B09-9C7A-4B17-8BBA-B40EAADFA15C}">
      <dgm:prSet/>
      <dgm:spPr/>
      <dgm:t>
        <a:bodyPr/>
        <a:lstStyle/>
        <a:p>
          <a:pPr algn="just">
            <a:lnSpc>
              <a:spcPct val="100000"/>
            </a:lnSpc>
          </a:pPr>
          <a:endParaRPr lang="en-US"/>
        </a:p>
      </dgm:t>
    </dgm:pt>
    <dgm:pt modelId="{DC1597B8-E2BD-4B2B-A39B-4CBE58B19347}" type="pres">
      <dgm:prSet presAssocID="{825E120A-A66A-412F-90D4-F9223238F03D}" presName="Name0" presStyleCnt="0">
        <dgm:presLayoutVars>
          <dgm:dir/>
          <dgm:animLvl val="lvl"/>
          <dgm:resizeHandles val="exact"/>
        </dgm:presLayoutVars>
      </dgm:prSet>
      <dgm:spPr/>
    </dgm:pt>
    <dgm:pt modelId="{3F0199D7-1B64-498D-ABAF-2C05CC348E9D}" type="pres">
      <dgm:prSet presAssocID="{E2D903DD-3AF7-4E53-ABE6-780378536F12}" presName="linNode" presStyleCnt="0"/>
      <dgm:spPr/>
    </dgm:pt>
    <dgm:pt modelId="{C8FB55D0-A508-4A50-BB7C-D2BB8D9D7E76}" type="pres">
      <dgm:prSet presAssocID="{E2D903DD-3AF7-4E53-ABE6-780378536F12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457768D-36D1-493A-931D-48FAEAE03287}" type="pres">
      <dgm:prSet presAssocID="{24A3C30C-A687-4CC4-84DD-566701ACB4E2}" presName="sp" presStyleCnt="0"/>
      <dgm:spPr/>
    </dgm:pt>
    <dgm:pt modelId="{C282BB05-0CF8-4B01-A075-BE3C62A3C9AC}" type="pres">
      <dgm:prSet presAssocID="{BB5DF2CF-E13F-4EF7-96EA-980D37DA9AA1}" presName="linNode" presStyleCnt="0"/>
      <dgm:spPr/>
    </dgm:pt>
    <dgm:pt modelId="{34DC3BAA-C8B1-41BC-A82C-A21712C8C7FC}" type="pres">
      <dgm:prSet presAssocID="{BB5DF2CF-E13F-4EF7-96EA-980D37DA9AA1}" presName="parentText" presStyleLbl="node1" presStyleIdx="1" presStyleCnt="7" custLinFactNeighborX="-275" custLinFactNeighborY="-1">
        <dgm:presLayoutVars>
          <dgm:chMax val="1"/>
          <dgm:bulletEnabled val="1"/>
        </dgm:presLayoutVars>
      </dgm:prSet>
      <dgm:spPr/>
    </dgm:pt>
    <dgm:pt modelId="{53F24D64-E97C-4ADA-9AC9-542E9AE99A28}" type="pres">
      <dgm:prSet presAssocID="{3BB59E72-CA88-4CCC-90AF-21545F8411C3}" presName="sp" presStyleCnt="0"/>
      <dgm:spPr/>
    </dgm:pt>
    <dgm:pt modelId="{167C014C-265A-4275-8BF0-0C9F947EEDDB}" type="pres">
      <dgm:prSet presAssocID="{07B5C2D1-CAE6-4BBB-B662-22127EEED391}" presName="linNode" presStyleCnt="0"/>
      <dgm:spPr/>
    </dgm:pt>
    <dgm:pt modelId="{280E3421-D45D-473D-9312-F6F14065608E}" type="pres">
      <dgm:prSet presAssocID="{07B5C2D1-CAE6-4BBB-B662-22127EEED39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E1B6435-7F0A-4384-BB94-5AA7955BFDD4}" type="pres">
      <dgm:prSet presAssocID="{D382C320-A787-4F2B-8F6A-5C6ED831ADF5}" presName="sp" presStyleCnt="0"/>
      <dgm:spPr/>
    </dgm:pt>
    <dgm:pt modelId="{97C4F45A-CED4-4057-A565-3F378CB4CCF0}" type="pres">
      <dgm:prSet presAssocID="{0E5D2F7B-C3DE-442C-AD21-8E3FA5C05420}" presName="linNode" presStyleCnt="0"/>
      <dgm:spPr/>
    </dgm:pt>
    <dgm:pt modelId="{620F9085-C0C1-4E7D-8761-1D78A902021D}" type="pres">
      <dgm:prSet presAssocID="{0E5D2F7B-C3DE-442C-AD21-8E3FA5C0542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159A5BBD-BA0F-4FF7-8A8A-A7F1F3EFF61D}" type="pres">
      <dgm:prSet presAssocID="{B0210805-A166-4A77-81B3-817B522E79C2}" presName="sp" presStyleCnt="0"/>
      <dgm:spPr/>
    </dgm:pt>
    <dgm:pt modelId="{5C128575-E5A8-4F0E-B967-A89488019FE4}" type="pres">
      <dgm:prSet presAssocID="{A14C1B68-D850-4C6E-815D-4CD6F376F240}" presName="linNode" presStyleCnt="0"/>
      <dgm:spPr/>
    </dgm:pt>
    <dgm:pt modelId="{4D3731C0-656C-4F85-A5BE-8749F36D517E}" type="pres">
      <dgm:prSet presAssocID="{A14C1B68-D850-4C6E-815D-4CD6F376F240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614A5A5-8B26-48BA-BE8F-400E83757CC9}" type="pres">
      <dgm:prSet presAssocID="{A8B5A246-2044-4B36-BAF7-2AE6C5C8CEA8}" presName="sp" presStyleCnt="0"/>
      <dgm:spPr/>
    </dgm:pt>
    <dgm:pt modelId="{26D9371C-61CE-4540-BDCA-D1FB716897D5}" type="pres">
      <dgm:prSet presAssocID="{383ACF16-FDE9-4E98-9BC1-64B66BB1C8BD}" presName="linNode" presStyleCnt="0"/>
      <dgm:spPr/>
    </dgm:pt>
    <dgm:pt modelId="{335BE2F4-2A77-4781-995A-37BCCCFF231F}" type="pres">
      <dgm:prSet presAssocID="{383ACF16-FDE9-4E98-9BC1-64B66BB1C8BD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7E3248AD-A6E2-4448-BFC5-67515E8B6032}" type="pres">
      <dgm:prSet presAssocID="{C89D1789-7FFC-41A6-A68D-46E426AA9F30}" presName="sp" presStyleCnt="0"/>
      <dgm:spPr/>
    </dgm:pt>
    <dgm:pt modelId="{51ABFC61-96CF-4E3A-9C83-A305640BDE6B}" type="pres">
      <dgm:prSet presAssocID="{CCB9BE73-5B15-4890-8E27-9ACE2C859333}" presName="linNode" presStyleCnt="0"/>
      <dgm:spPr/>
    </dgm:pt>
    <dgm:pt modelId="{0372D7B7-98CF-4207-A92C-D210C74EE275}" type="pres">
      <dgm:prSet presAssocID="{CCB9BE73-5B15-4890-8E27-9ACE2C859333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4F43A204-AFDD-4A4C-88EB-1280D1D9DE8A}" srcId="{825E120A-A66A-412F-90D4-F9223238F03D}" destId="{E2D903DD-3AF7-4E53-ABE6-780378536F12}" srcOrd="0" destOrd="0" parTransId="{0C9BAC84-2BB7-4865-A143-FC25A755F969}" sibTransId="{24A3C30C-A687-4CC4-84DD-566701ACB4E2}"/>
    <dgm:cxn modelId="{AAE13B09-9C7A-4B17-8BBA-B40EAADFA15C}" srcId="{825E120A-A66A-412F-90D4-F9223238F03D}" destId="{BB5DF2CF-E13F-4EF7-96EA-980D37DA9AA1}" srcOrd="1" destOrd="0" parTransId="{5A91A863-EB07-41B8-A227-D7D849CC87C3}" sibTransId="{3BB59E72-CA88-4CCC-90AF-21545F8411C3}"/>
    <dgm:cxn modelId="{9E4C2711-6ADD-4690-B5C7-A608AE2C1FF8}" type="presOf" srcId="{CCB9BE73-5B15-4890-8E27-9ACE2C859333}" destId="{0372D7B7-98CF-4207-A92C-D210C74EE275}" srcOrd="0" destOrd="0" presId="urn:microsoft.com/office/officeart/2005/8/layout/vList5"/>
    <dgm:cxn modelId="{AB93CD11-A5DF-4A94-8073-30904A488677}" srcId="{825E120A-A66A-412F-90D4-F9223238F03D}" destId="{383ACF16-FDE9-4E98-9BC1-64B66BB1C8BD}" srcOrd="5" destOrd="0" parTransId="{DAAAB460-5056-401A-8C88-F30AF64D7A16}" sibTransId="{C89D1789-7FFC-41A6-A68D-46E426AA9F30}"/>
    <dgm:cxn modelId="{6AE86D22-66B5-4016-BC8C-4A5D756E118E}" type="presOf" srcId="{0E5D2F7B-C3DE-442C-AD21-8E3FA5C05420}" destId="{620F9085-C0C1-4E7D-8761-1D78A902021D}" srcOrd="0" destOrd="0" presId="urn:microsoft.com/office/officeart/2005/8/layout/vList5"/>
    <dgm:cxn modelId="{606DD724-0083-4CDE-80CC-94AB32BE980A}" srcId="{825E120A-A66A-412F-90D4-F9223238F03D}" destId="{07B5C2D1-CAE6-4BBB-B662-22127EEED391}" srcOrd="2" destOrd="0" parTransId="{2B9C2096-AB33-4A10-8596-3291E2E2B709}" sibTransId="{D382C320-A787-4F2B-8F6A-5C6ED831ADF5}"/>
    <dgm:cxn modelId="{D6B90A25-BAE6-4E09-B058-FFEB24109AE3}" type="presOf" srcId="{BB5DF2CF-E13F-4EF7-96EA-980D37DA9AA1}" destId="{34DC3BAA-C8B1-41BC-A82C-A21712C8C7FC}" srcOrd="0" destOrd="0" presId="urn:microsoft.com/office/officeart/2005/8/layout/vList5"/>
    <dgm:cxn modelId="{3BB23834-2F55-41AC-8D87-6681700D810F}" srcId="{825E120A-A66A-412F-90D4-F9223238F03D}" destId="{0E5D2F7B-C3DE-442C-AD21-8E3FA5C05420}" srcOrd="3" destOrd="0" parTransId="{3014911D-A47A-44B8-BABD-5678762AD651}" sibTransId="{B0210805-A166-4A77-81B3-817B522E79C2}"/>
    <dgm:cxn modelId="{1600EB43-538A-4A59-AC2E-7A3C69A3FA58}" type="presOf" srcId="{A14C1B68-D850-4C6E-815D-4CD6F376F240}" destId="{4D3731C0-656C-4F85-A5BE-8749F36D517E}" srcOrd="0" destOrd="0" presId="urn:microsoft.com/office/officeart/2005/8/layout/vList5"/>
    <dgm:cxn modelId="{7EF3F564-5AEC-4C62-A94D-B4E525E3E63F}" srcId="{825E120A-A66A-412F-90D4-F9223238F03D}" destId="{A14C1B68-D850-4C6E-815D-4CD6F376F240}" srcOrd="4" destOrd="0" parTransId="{4B9717A9-6849-4F6F-B521-A6EAEA110EC7}" sibTransId="{A8B5A246-2044-4B36-BAF7-2AE6C5C8CEA8}"/>
    <dgm:cxn modelId="{0DC62350-51CD-42BE-9C6B-B7DC24F3D768}" type="presOf" srcId="{383ACF16-FDE9-4E98-9BC1-64B66BB1C8BD}" destId="{335BE2F4-2A77-4781-995A-37BCCCFF231F}" srcOrd="0" destOrd="0" presId="urn:microsoft.com/office/officeart/2005/8/layout/vList5"/>
    <dgm:cxn modelId="{61077B56-1BBB-4411-98A0-59E15C0427C9}" type="presOf" srcId="{07B5C2D1-CAE6-4BBB-B662-22127EEED391}" destId="{280E3421-D45D-473D-9312-F6F14065608E}" srcOrd="0" destOrd="0" presId="urn:microsoft.com/office/officeart/2005/8/layout/vList5"/>
    <dgm:cxn modelId="{072A0FCF-F9CA-4E73-9593-2F4C933E1D1A}" type="presOf" srcId="{E2D903DD-3AF7-4E53-ABE6-780378536F12}" destId="{C8FB55D0-A508-4A50-BB7C-D2BB8D9D7E76}" srcOrd="0" destOrd="0" presId="urn:microsoft.com/office/officeart/2005/8/layout/vList5"/>
    <dgm:cxn modelId="{21134BCF-B509-4CCF-8212-0C904793E606}" srcId="{825E120A-A66A-412F-90D4-F9223238F03D}" destId="{CCB9BE73-5B15-4890-8E27-9ACE2C859333}" srcOrd="6" destOrd="0" parTransId="{49F9D745-6E30-4C37-A5FF-15C91282B630}" sibTransId="{92BEC34D-61BF-4B02-8B04-207A29AD134A}"/>
    <dgm:cxn modelId="{6AFD31E8-0E98-4C90-B8B2-47A06429D8F2}" type="presOf" srcId="{825E120A-A66A-412F-90D4-F9223238F03D}" destId="{DC1597B8-E2BD-4B2B-A39B-4CBE58B19347}" srcOrd="0" destOrd="0" presId="urn:microsoft.com/office/officeart/2005/8/layout/vList5"/>
    <dgm:cxn modelId="{B3321F75-AE18-454C-BA20-2207C8D1E089}" type="presParOf" srcId="{DC1597B8-E2BD-4B2B-A39B-4CBE58B19347}" destId="{3F0199D7-1B64-498D-ABAF-2C05CC348E9D}" srcOrd="0" destOrd="0" presId="urn:microsoft.com/office/officeart/2005/8/layout/vList5"/>
    <dgm:cxn modelId="{BA66CF4E-0C0B-448F-8302-035855AA5CE6}" type="presParOf" srcId="{3F0199D7-1B64-498D-ABAF-2C05CC348E9D}" destId="{C8FB55D0-A508-4A50-BB7C-D2BB8D9D7E76}" srcOrd="0" destOrd="0" presId="urn:microsoft.com/office/officeart/2005/8/layout/vList5"/>
    <dgm:cxn modelId="{C775CCD2-EDE3-49B1-849C-546F096EED5A}" type="presParOf" srcId="{DC1597B8-E2BD-4B2B-A39B-4CBE58B19347}" destId="{1457768D-36D1-493A-931D-48FAEAE03287}" srcOrd="1" destOrd="0" presId="urn:microsoft.com/office/officeart/2005/8/layout/vList5"/>
    <dgm:cxn modelId="{AC6FA3E6-8A17-4B79-A563-006209029479}" type="presParOf" srcId="{DC1597B8-E2BD-4B2B-A39B-4CBE58B19347}" destId="{C282BB05-0CF8-4B01-A075-BE3C62A3C9AC}" srcOrd="2" destOrd="0" presId="urn:microsoft.com/office/officeart/2005/8/layout/vList5"/>
    <dgm:cxn modelId="{A23BD4E9-429D-47EC-8E82-79823660C374}" type="presParOf" srcId="{C282BB05-0CF8-4B01-A075-BE3C62A3C9AC}" destId="{34DC3BAA-C8B1-41BC-A82C-A21712C8C7FC}" srcOrd="0" destOrd="0" presId="urn:microsoft.com/office/officeart/2005/8/layout/vList5"/>
    <dgm:cxn modelId="{1ED73E78-8846-4EF9-8BA8-F89F8E2FEEAD}" type="presParOf" srcId="{DC1597B8-E2BD-4B2B-A39B-4CBE58B19347}" destId="{53F24D64-E97C-4ADA-9AC9-542E9AE99A28}" srcOrd="3" destOrd="0" presId="urn:microsoft.com/office/officeart/2005/8/layout/vList5"/>
    <dgm:cxn modelId="{3CB95202-7039-4364-9AA7-F8DA9661AADE}" type="presParOf" srcId="{DC1597B8-E2BD-4B2B-A39B-4CBE58B19347}" destId="{167C014C-265A-4275-8BF0-0C9F947EEDDB}" srcOrd="4" destOrd="0" presId="urn:microsoft.com/office/officeart/2005/8/layout/vList5"/>
    <dgm:cxn modelId="{5286D4EF-E6D9-4DBE-9EA4-7A2DEC947446}" type="presParOf" srcId="{167C014C-265A-4275-8BF0-0C9F947EEDDB}" destId="{280E3421-D45D-473D-9312-F6F14065608E}" srcOrd="0" destOrd="0" presId="urn:microsoft.com/office/officeart/2005/8/layout/vList5"/>
    <dgm:cxn modelId="{3898C1D7-2743-4933-9ABA-C1619E5C6A9B}" type="presParOf" srcId="{DC1597B8-E2BD-4B2B-A39B-4CBE58B19347}" destId="{2E1B6435-7F0A-4384-BB94-5AA7955BFDD4}" srcOrd="5" destOrd="0" presId="urn:microsoft.com/office/officeart/2005/8/layout/vList5"/>
    <dgm:cxn modelId="{973EB797-3353-4E08-93C5-BCCC348F1469}" type="presParOf" srcId="{DC1597B8-E2BD-4B2B-A39B-4CBE58B19347}" destId="{97C4F45A-CED4-4057-A565-3F378CB4CCF0}" srcOrd="6" destOrd="0" presId="urn:microsoft.com/office/officeart/2005/8/layout/vList5"/>
    <dgm:cxn modelId="{5740A27B-F7B8-4B30-87A5-66024AE79024}" type="presParOf" srcId="{97C4F45A-CED4-4057-A565-3F378CB4CCF0}" destId="{620F9085-C0C1-4E7D-8761-1D78A902021D}" srcOrd="0" destOrd="0" presId="urn:microsoft.com/office/officeart/2005/8/layout/vList5"/>
    <dgm:cxn modelId="{E68DC896-6288-441C-8D23-03F6EC9B48BD}" type="presParOf" srcId="{DC1597B8-E2BD-4B2B-A39B-4CBE58B19347}" destId="{159A5BBD-BA0F-4FF7-8A8A-A7F1F3EFF61D}" srcOrd="7" destOrd="0" presId="urn:microsoft.com/office/officeart/2005/8/layout/vList5"/>
    <dgm:cxn modelId="{7139EC19-4D3A-4FD5-838B-02808214AE59}" type="presParOf" srcId="{DC1597B8-E2BD-4B2B-A39B-4CBE58B19347}" destId="{5C128575-E5A8-4F0E-B967-A89488019FE4}" srcOrd="8" destOrd="0" presId="urn:microsoft.com/office/officeart/2005/8/layout/vList5"/>
    <dgm:cxn modelId="{96CC3B5F-1F87-4B6F-A4CB-977645D3AFA5}" type="presParOf" srcId="{5C128575-E5A8-4F0E-B967-A89488019FE4}" destId="{4D3731C0-656C-4F85-A5BE-8749F36D517E}" srcOrd="0" destOrd="0" presId="urn:microsoft.com/office/officeart/2005/8/layout/vList5"/>
    <dgm:cxn modelId="{81A81CAC-A0A8-41F2-8ABD-02581199A40C}" type="presParOf" srcId="{DC1597B8-E2BD-4B2B-A39B-4CBE58B19347}" destId="{1614A5A5-8B26-48BA-BE8F-400E83757CC9}" srcOrd="9" destOrd="0" presId="urn:microsoft.com/office/officeart/2005/8/layout/vList5"/>
    <dgm:cxn modelId="{83B02707-8593-4051-B93E-35DAE0DDC1D8}" type="presParOf" srcId="{DC1597B8-E2BD-4B2B-A39B-4CBE58B19347}" destId="{26D9371C-61CE-4540-BDCA-D1FB716897D5}" srcOrd="10" destOrd="0" presId="urn:microsoft.com/office/officeart/2005/8/layout/vList5"/>
    <dgm:cxn modelId="{D51148C5-45F6-42B0-A02C-A3A35D677FCF}" type="presParOf" srcId="{26D9371C-61CE-4540-BDCA-D1FB716897D5}" destId="{335BE2F4-2A77-4781-995A-37BCCCFF231F}" srcOrd="0" destOrd="0" presId="urn:microsoft.com/office/officeart/2005/8/layout/vList5"/>
    <dgm:cxn modelId="{02B77781-5A2C-441B-BC4C-4AC3A98568AA}" type="presParOf" srcId="{DC1597B8-E2BD-4B2B-A39B-4CBE58B19347}" destId="{7E3248AD-A6E2-4448-BFC5-67515E8B6032}" srcOrd="11" destOrd="0" presId="urn:microsoft.com/office/officeart/2005/8/layout/vList5"/>
    <dgm:cxn modelId="{1CA62A54-CAC8-4694-B7B5-1A4BF7671F7D}" type="presParOf" srcId="{DC1597B8-E2BD-4B2B-A39B-4CBE58B19347}" destId="{51ABFC61-96CF-4E3A-9C83-A305640BDE6B}" srcOrd="12" destOrd="0" presId="urn:microsoft.com/office/officeart/2005/8/layout/vList5"/>
    <dgm:cxn modelId="{553536B7-6B50-422E-B218-5E7E607B6E41}" type="presParOf" srcId="{51ABFC61-96CF-4E3A-9C83-A305640BDE6B}" destId="{0372D7B7-98CF-4207-A92C-D210C74EE275}" srcOrd="0" destOrd="0" presId="urn:microsoft.com/office/officeart/2005/8/layout/vList5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B55D0-A508-4A50-BB7C-D2BB8D9D7E76}">
      <dsp:nvSpPr>
        <dsp:cNvPr id="0" name=""/>
        <dsp:cNvSpPr/>
      </dsp:nvSpPr>
      <dsp:spPr>
        <a:xfrm>
          <a:off x="3151952" y="434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Narrow" panose="020B0004020202020204" pitchFamily="34" charset="0"/>
            </a:rPr>
            <a:t>      ✅</a:t>
          </a:r>
          <a:r>
            <a:rPr lang="en-US" sz="1200" kern="1200" dirty="0">
              <a:latin typeface="Aptos Narrow" panose="020B0004020202020204" pitchFamily="34" charset="0"/>
            </a:rPr>
            <a:t> </a:t>
          </a:r>
          <a:r>
            <a:rPr lang="en-US" sz="1600" b="1" kern="1200" dirty="0">
              <a:latin typeface="Aptos Narrow" panose="020B0004020202020204" pitchFamily="34" charset="0"/>
            </a:rPr>
            <a:t>Total  Revenue</a:t>
          </a:r>
          <a:endParaRPr lang="en-US" sz="1200" b="1" kern="1200" dirty="0">
            <a:latin typeface="Aptos Narrow" panose="020B0004020202020204" pitchFamily="34" charset="0"/>
          </a:endParaRPr>
        </a:p>
      </dsp:txBody>
      <dsp:txXfrm>
        <a:off x="3185962" y="34444"/>
        <a:ext cx="3477926" cy="628669"/>
      </dsp:txXfrm>
    </dsp:sp>
    <dsp:sp modelId="{34DC3BAA-C8B1-41BC-A82C-A21712C8C7FC}">
      <dsp:nvSpPr>
        <dsp:cNvPr id="0" name=""/>
        <dsp:cNvSpPr/>
      </dsp:nvSpPr>
      <dsp:spPr>
        <a:xfrm>
          <a:off x="3142201" y="731951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 Total  Expenses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sp:txBody>
      <dsp:txXfrm>
        <a:off x="3176211" y="765961"/>
        <a:ext cx="3477926" cy="628669"/>
      </dsp:txXfrm>
    </dsp:sp>
    <dsp:sp modelId="{280E3421-D45D-473D-9312-F6F14065608E}">
      <dsp:nvSpPr>
        <dsp:cNvPr id="0" name=""/>
        <dsp:cNvSpPr/>
      </dsp:nvSpPr>
      <dsp:spPr>
        <a:xfrm>
          <a:off x="3151952" y="1463482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✅Profit/Loss Ratio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sp:txBody>
      <dsp:txXfrm>
        <a:off x="3185962" y="1497492"/>
        <a:ext cx="3477926" cy="628669"/>
      </dsp:txXfrm>
    </dsp:sp>
    <dsp:sp modelId="{620F9085-C0C1-4E7D-8761-1D78A902021D}">
      <dsp:nvSpPr>
        <dsp:cNvPr id="0" name=""/>
        <dsp:cNvSpPr/>
      </dsp:nvSpPr>
      <dsp:spPr>
        <a:xfrm>
          <a:off x="3151952" y="2195007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latin typeface="Aptos Narrow" panose="020B0004020202020204" pitchFamily="34" charset="0"/>
              <a:ea typeface="+mn-ea"/>
              <a:cs typeface="+mn-cs"/>
            </a:rPr>
            <a:t>✅ Revenue Variance%</a:t>
          </a:r>
        </a:p>
      </dsp:txBody>
      <dsp:txXfrm>
        <a:off x="3185962" y="2229017"/>
        <a:ext cx="3477926" cy="628669"/>
      </dsp:txXfrm>
    </dsp:sp>
    <dsp:sp modelId="{4D3731C0-656C-4F85-A5BE-8749F36D517E}">
      <dsp:nvSpPr>
        <dsp:cNvPr id="0" name=""/>
        <dsp:cNvSpPr/>
      </dsp:nvSpPr>
      <dsp:spPr>
        <a:xfrm>
          <a:off x="3151952" y="2926531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 Expense Variance%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sp:txBody>
      <dsp:txXfrm>
        <a:off x="3185962" y="2960541"/>
        <a:ext cx="3477926" cy="628669"/>
      </dsp:txXfrm>
    </dsp:sp>
    <dsp:sp modelId="{335BE2F4-2A77-4781-995A-37BCCCFF231F}">
      <dsp:nvSpPr>
        <dsp:cNvPr id="0" name=""/>
        <dsp:cNvSpPr/>
      </dsp:nvSpPr>
      <dsp:spPr>
        <a:xfrm>
          <a:off x="3151952" y="3658055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>
              <a:latin typeface="Aptos Narrow" panose="020B0004020202020204" pitchFamily="34" charset="0"/>
              <a:ea typeface="+mn-ea"/>
              <a:cs typeface="+mn-cs"/>
            </a:rPr>
            <a:t>✅ Top Departments By Revenue</a:t>
          </a:r>
          <a:endParaRPr lang="en-US" sz="1800" kern="1200" dirty="0">
            <a:latin typeface="Aptos Narrow" panose="020B0004020202020204" pitchFamily="34" charset="0"/>
            <a:ea typeface="+mn-ea"/>
            <a:cs typeface="+mn-cs"/>
          </a:endParaRPr>
        </a:p>
      </dsp:txBody>
      <dsp:txXfrm>
        <a:off x="3185962" y="3692065"/>
        <a:ext cx="3477926" cy="628669"/>
      </dsp:txXfrm>
    </dsp:sp>
    <dsp:sp modelId="{0372D7B7-98CF-4207-A92C-D210C74EE275}">
      <dsp:nvSpPr>
        <dsp:cNvPr id="0" name=""/>
        <dsp:cNvSpPr/>
      </dsp:nvSpPr>
      <dsp:spPr>
        <a:xfrm>
          <a:off x="3151952" y="4389579"/>
          <a:ext cx="3545946" cy="696689"/>
        </a:xfrm>
        <a:prstGeom prst="roundRect">
          <a:avLst/>
        </a:prstGeom>
        <a:solidFill>
          <a:srgbClr val="0070C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0940" tIns="45720" rIns="45720" bIns="45720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kern="1200" dirty="0">
              <a:latin typeface="Aptos Narrow" panose="020B0004020202020204" pitchFamily="34" charset="0"/>
            </a:rPr>
            <a:t>✅ Expense Distribution</a:t>
          </a:r>
          <a:endParaRPr lang="en-US" sz="2000" kern="1200" dirty="0"/>
        </a:p>
      </dsp:txBody>
      <dsp:txXfrm>
        <a:off x="3185962" y="4423589"/>
        <a:ext cx="3477926" cy="628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31A7-476E-8D8D-27AE-40A3C88AC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351F0-6051-32C2-5FE9-44BEEA6DC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6E6E-368D-82CF-667C-C1D9F1E0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368A-939F-1DB4-DE9A-2E93D870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955CB-E1B9-B28E-6B2A-B70BECD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2699-EF8E-F082-EC31-28CDD783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33A33-C715-1983-BF54-7B31AA3D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7DE6-B30B-0106-5CC7-35AF44B3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F42-0059-5010-E801-3380C4DF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7387-04B2-11B7-3338-AC6508F3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7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4AFD7-9593-5B7B-2F15-1B2CF725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5F34-C18D-1C6F-1051-31DF5BAF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E5B24-23E3-C66B-6FDF-0F854B89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B0B21-6B58-8F9D-0A28-BAC92F0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21D-1C51-E805-00BE-D88F214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29F-7EEE-3A8C-9E74-01C426A4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74B5-D407-6BC7-4186-320A2612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AF48E-5B7F-6183-8D11-97A999C9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3D5CD-A1BB-267B-E9FB-EC2C4149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925C-915A-D437-3F45-3070673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8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42F9-2805-2824-0D30-F5B2F857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5862-6BA2-E973-EA87-3FA8E296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75F9-57A8-8C50-3E34-674C3C50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1829-74B0-0690-90B0-4BE33B13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CCAB-8DBB-A2F2-042D-674798B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8507-28B9-AE8A-87EA-74F91E21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16AD-D573-D5FD-CA27-008A5214F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96BBA-CFCB-DB42-DE6B-413B3946C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7DCF-D891-54CA-04A7-4FBBC8E5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AE53-27F4-D7A8-257C-6904A717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FAA36-D8FF-11C3-C182-ACB1C001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1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1CDC-1B6A-C9E4-8BDE-44508AB8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8D70B-2D44-0BBC-33FE-D12C8E2D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F3A9-A699-19D5-BB13-F3D13A258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C41A9-9FFE-B117-2997-EB329C14F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61134-2977-8EC2-4F8B-7E3629AB0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68ACA-7938-F234-6C7C-A625972B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46E90-3549-CDDA-59B3-EDC154CE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38067-F007-B3CB-905D-3AE10C8E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9AEF-CD9F-1B62-89D9-6B44B799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2DC55-378A-5123-36AB-21E88A1F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74A67-D629-72BD-1EB7-104C220C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9E9F4-2402-FB5B-969F-8087194C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997AE3-2545-75E8-830C-A7245012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79ABB-9650-10C6-23B5-12FB0D7F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D6AB2-5670-3C24-1B7E-DDF67D05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F351-61DF-1844-615E-E8F8B310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4C21-FA7B-3BB8-A497-71474688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8A4DB-A301-2B6B-7B43-8AC6EF4A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85775-0F07-1B5D-9110-66D3A9A7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F27D6-B394-9751-90E8-78223970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8BC1-610D-6276-57DC-7925E9D8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10B9-98F1-6375-8A49-E7C72CC6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03A46-D488-2860-0448-D8F65EA7B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66F56-99D4-059D-19A3-A42CF684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ED179-4A35-8D7E-7224-7AC220C4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8CC4B-F911-B57C-8623-5ECA586F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67D49-9F5D-9A94-D847-7F92580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11DCC-516E-8408-6637-3EABA125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7E85F-A220-C558-6D0C-5BFD89E2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71F07-FA67-0B64-0AB9-8E6BC32A9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AD7A1-8A87-4586-ACB8-69AE384D39C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3F0F-0BC2-A0B1-F4A3-68B47558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CA36-0968-3370-7792-F7B88DA8E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F27CD-E43B-4C32-860A-DDB2D87E8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uhammad-qasim-sial-00994a378/" TargetMode="External"/><Relationship Id="rId2" Type="http://schemas.openxmlformats.org/officeDocument/2006/relationships/hyperlink" Target="mailto:sial.insights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ial2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A1167-994E-19D6-AC8C-7267FC11D5F3}"/>
              </a:ext>
            </a:extLst>
          </p:cNvPr>
          <p:cNvSpPr/>
          <p:nvPr/>
        </p:nvSpPr>
        <p:spPr>
          <a:xfrm>
            <a:off x="3004820" y="1158240"/>
            <a:ext cx="6563360" cy="1059338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27B4-2E44-BE1B-A01F-F6AD03D52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360" y="1158240"/>
            <a:ext cx="7574280" cy="105933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 Summary Dashboard</a:t>
            </a:r>
            <a:b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Finarius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24F8-D54B-7D47-A0D7-4C2A8FF4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918" y="2306320"/>
            <a:ext cx="6563360" cy="802640"/>
          </a:xfrm>
        </p:spPr>
        <p:txBody>
          <a:bodyPr>
            <a:normAutofit fontScale="85000" lnSpcReduction="10000"/>
          </a:bodyPr>
          <a:lstStyle/>
          <a:p>
            <a:r>
              <a:rPr lang="en-US" sz="2100" b="1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Excel Dashboard </a:t>
            </a:r>
            <a:r>
              <a:rPr lang="en-US" sz="1900" b="1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|</a:t>
            </a:r>
          </a:p>
          <a:p>
            <a:r>
              <a:rPr lang="en-US" sz="2100" b="1" dirty="0">
                <a:effectLst/>
                <a:latin typeface="Aptos Narrow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                           Data Analysis &amp; Business Insights</a:t>
            </a:r>
            <a:endParaRPr lang="en-US" sz="2800" dirty="0">
              <a:latin typeface="Aptos Narrow" panose="020B00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18632B-0F14-5328-07D5-BE7F1430CC98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4BE85CBC-34BB-8864-CB3E-A03D84D1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80CD58-7B12-C70B-4DD6-B4F6F87CF3D7}"/>
              </a:ext>
            </a:extLst>
          </p:cNvPr>
          <p:cNvSpPr txBox="1"/>
          <p:nvPr/>
        </p:nvSpPr>
        <p:spPr>
          <a:xfrm>
            <a:off x="741680" y="5630594"/>
            <a:ext cx="49479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 Narrow" panose="020B0004020202020204" pitchFamily="34" charset="0"/>
              </a:rPr>
              <a:t>Prepared By:</a:t>
            </a:r>
            <a:r>
              <a:rPr lang="en-US" b="1" dirty="0">
                <a:latin typeface="Aptos Narrow" panose="020B0004020202020204" pitchFamily="34" charset="0"/>
              </a:rPr>
              <a:t> </a:t>
            </a:r>
            <a:r>
              <a:rPr lang="en-US" dirty="0">
                <a:latin typeface="Aptos Narrow" panose="020B0004020202020204" pitchFamily="34" charset="0"/>
              </a:rPr>
              <a:t>Muhammad Qasim Sial</a:t>
            </a:r>
          </a:p>
          <a:p>
            <a:r>
              <a:rPr lang="en-US" dirty="0">
                <a:latin typeface="Aptos Narrow" panose="020B0004020202020204" pitchFamily="34" charset="0"/>
              </a:rPr>
              <a:t>                                Data Analyst</a:t>
            </a:r>
          </a:p>
        </p:txBody>
      </p:sp>
    </p:spTree>
    <p:extLst>
      <p:ext uri="{BB962C8B-B14F-4D97-AF65-F5344CB8AC3E}">
        <p14:creationId xmlns:p14="http://schemas.microsoft.com/office/powerpoint/2010/main" val="24586207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223520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21360" y="592608"/>
            <a:ext cx="223520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71B5964-06B0-4214-D9DA-53545015C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4558" y="1640074"/>
            <a:ext cx="3896360" cy="144808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Financials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 $850K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$600K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Profit/Loss Ratio: 29.33%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3077916-25DA-2E0C-314F-BDFA34045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801" y="1501575"/>
            <a:ext cx="593131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Variance: -2.29% (slight decrease)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 Variance: +1.56% (slight more expenses than expectation)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58D0A3-AF4C-4FEF-751F-B2FFB565D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58" y="3600325"/>
            <a:ext cx="9697720" cy="2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Revenue &amp; Expenses Trends:</a:t>
            </a:r>
          </a:p>
          <a:p>
            <a:pPr lvl="1" algn="just"/>
            <a:r>
              <a:rPr lang="en-US" b="0" dirty="0"/>
              <a:t>Revenue consistently exceeded expenses in most months, driving strong profitability.</a:t>
            </a:r>
          </a:p>
          <a:p>
            <a:pPr lvl="1" algn="just"/>
            <a:r>
              <a:rPr lang="en-US" b="0" dirty="0"/>
              <a:t>Peaks in revenue occurred in </a:t>
            </a:r>
            <a:r>
              <a:rPr lang="en-US" dirty="0"/>
              <a:t>Jul, Aug, Sep and Oct </a:t>
            </a:r>
            <a:r>
              <a:rPr lang="en-US" b="0" dirty="0"/>
              <a:t>indicating successful campaigns or seasonal spikes.</a:t>
            </a:r>
          </a:p>
          <a:p>
            <a:pPr lvl="1" algn="just"/>
            <a:r>
              <a:rPr lang="en-US" b="0" dirty="0"/>
              <a:t>Expenses were higher in May and June suggesting either marketing investments or overhead spikes.</a:t>
            </a:r>
          </a:p>
        </p:txBody>
      </p:sp>
    </p:spTree>
    <p:extLst>
      <p:ext uri="{BB962C8B-B14F-4D97-AF65-F5344CB8AC3E}">
        <p14:creationId xmlns:p14="http://schemas.microsoft.com/office/powerpoint/2010/main" val="9039601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build="p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F547AC-7523-B56E-711A-DB300DB31186}"/>
              </a:ext>
            </a:extLst>
          </p:cNvPr>
          <p:cNvSpPr/>
          <p:nvPr/>
        </p:nvSpPr>
        <p:spPr>
          <a:xfrm>
            <a:off x="635000" y="620228"/>
            <a:ext cx="223520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11AB22-B368-14C8-7F99-34391428A667}"/>
              </a:ext>
            </a:extLst>
          </p:cNvPr>
          <p:cNvSpPr txBox="1"/>
          <p:nvPr/>
        </p:nvSpPr>
        <p:spPr>
          <a:xfrm>
            <a:off x="721360" y="592608"/>
            <a:ext cx="223520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73E5A79-6146-43A6-CD40-79FCC871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13" y="4825375"/>
            <a:ext cx="8530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Actionable Insights: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replicating high-performing campaigns in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Jul, Aug,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 and Oct.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expense-heavy months like May to improve profitability.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trends closely for end-of-year planning and budget allocation.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3EDE564-F121-076D-C710-9F8F52EC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13" y="1299261"/>
            <a:ext cx="969118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was highest in Jul, Aug,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 and Oct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coinciding with months of strong revenue and controlled expenses.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Negative/low profit in Jan, May and Jun due to expenses surpassing revenue — a potential area for cost control.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 Observation: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Q3 &amp; 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contributed most to annual revenue and profit.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and Q2 had moderate performance with potential to optimize marketing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303088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35636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612460"/>
            <a:ext cx="12496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DBAE1C4-0276-82B7-ADC2-F72144D8C5C4}"/>
              </a:ext>
            </a:extLst>
          </p:cNvPr>
          <p:cNvSpPr/>
          <p:nvPr/>
        </p:nvSpPr>
        <p:spPr>
          <a:xfrm>
            <a:off x="812800" y="1940561"/>
            <a:ext cx="10482621" cy="3332480"/>
          </a:xfrm>
          <a:prstGeom prst="roundRect">
            <a:avLst>
              <a:gd name="adj" fmla="val 599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76E308-1C7B-76F3-6FDA-2E40BF347D12}"/>
              </a:ext>
            </a:extLst>
          </p:cNvPr>
          <p:cNvSpPr/>
          <p:nvPr/>
        </p:nvSpPr>
        <p:spPr>
          <a:xfrm>
            <a:off x="1457959" y="1247211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F41C4AF-D733-4AC4-6B9F-D54943826F1C}"/>
              </a:ext>
            </a:extLst>
          </p:cNvPr>
          <p:cNvSpPr txBox="1">
            <a:spLocks/>
          </p:cNvSpPr>
          <p:nvPr/>
        </p:nvSpPr>
        <p:spPr>
          <a:xfrm>
            <a:off x="1457960" y="1338585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</p:spTree>
    <p:extLst>
      <p:ext uri="{BB962C8B-B14F-4D97-AF65-F5344CB8AC3E}">
        <p14:creationId xmlns:p14="http://schemas.microsoft.com/office/powerpoint/2010/main" val="4172251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35636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612460"/>
            <a:ext cx="12496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0567FA6-7833-ACFA-99EC-6E5812879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4558" y="1640074"/>
            <a:ext cx="3896360" cy="144808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Financials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 $976K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$646K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Profit/Loss Ratio: 33.80%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1CBB745-08F0-CB7B-F234-58F12640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801" y="1501575"/>
            <a:ext cx="593131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Variance: -0.44% (slight decrease)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 Variance: -2.05% (slight less than expectation)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7239BC9-1863-030D-E5EF-2D67426A5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58" y="3600325"/>
            <a:ext cx="9697720" cy="2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Revenue &amp; Expenses Trends:</a:t>
            </a:r>
          </a:p>
          <a:p>
            <a:pPr lvl="1" algn="just"/>
            <a:r>
              <a:rPr lang="en-US" b="0" dirty="0"/>
              <a:t>Revenue consistently exceeded expenses in most months, driving strong profitability.</a:t>
            </a:r>
          </a:p>
          <a:p>
            <a:pPr lvl="1" algn="just"/>
            <a:r>
              <a:rPr lang="en-US" b="0" dirty="0"/>
              <a:t>Peaks in revenue occurred in </a:t>
            </a:r>
            <a:r>
              <a:rPr lang="en-US" dirty="0"/>
              <a:t>Jan, Mar, Apr, Jun and Aug </a:t>
            </a:r>
            <a:r>
              <a:rPr lang="en-US" b="0" dirty="0"/>
              <a:t>indicating successful campaigns or seasonal spikes.</a:t>
            </a:r>
          </a:p>
          <a:p>
            <a:pPr lvl="1" algn="just"/>
            <a:r>
              <a:rPr lang="en-US" b="0" dirty="0"/>
              <a:t>Expenses were higher in Feb, May, Sep and Oct suggesting either marketing investments or overhead spikes.</a:t>
            </a:r>
          </a:p>
        </p:txBody>
      </p:sp>
    </p:spTree>
    <p:extLst>
      <p:ext uri="{BB962C8B-B14F-4D97-AF65-F5344CB8AC3E}">
        <p14:creationId xmlns:p14="http://schemas.microsoft.com/office/powerpoint/2010/main" val="2744688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build="p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35636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612460"/>
            <a:ext cx="12496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559CBF0-CB4F-3D7D-B9AA-799A1A9EE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13" y="4671487"/>
            <a:ext cx="880320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Actionable Insights: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replicating high-performing campaigns in </a:t>
            </a:r>
            <a:r>
              <a:rPr lang="en-US" dirty="0"/>
              <a:t>Jan, Mar, Apr, Jun and Aug.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expense-heavy months like </a:t>
            </a:r>
            <a:r>
              <a:rPr lang="en-US" altLang="en-US" dirty="0"/>
              <a:t>Feb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 to improve profitability.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trends closely for end-of-year planning and budget allocation.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44B5009-A9D7-9BCF-5573-6D1FB9D8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13" y="1274267"/>
            <a:ext cx="969118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was highest in </a:t>
            </a:r>
            <a:r>
              <a:rPr lang="en-US" sz="2000" dirty="0"/>
              <a:t>Jan, Mar, Apr and Jun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coinciding with months of strong revenue and controlled expenses.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Negative/low profit in </a:t>
            </a:r>
            <a:r>
              <a:rPr lang="en-US" sz="2000" b="0" dirty="0"/>
              <a:t>Feb, May, Sep and Oct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expenses surpassing revenue — a potential area for cost control.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 Observation: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Q3 contributed most to annual revenue and profit.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and 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had moderate performance with potential to optimize marketing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27829884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83388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830580" y="604692"/>
            <a:ext cx="14427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B58BCF-F1FF-B99A-A780-1E511ED522A3}"/>
              </a:ext>
            </a:extLst>
          </p:cNvPr>
          <p:cNvSpPr/>
          <p:nvPr/>
        </p:nvSpPr>
        <p:spPr>
          <a:xfrm>
            <a:off x="812800" y="1940561"/>
            <a:ext cx="10482621" cy="3332480"/>
          </a:xfrm>
          <a:prstGeom prst="roundRect">
            <a:avLst>
              <a:gd name="adj" fmla="val 599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A8878D-ED74-CBC4-20F3-E2AF1E44DEAB}"/>
              </a:ext>
            </a:extLst>
          </p:cNvPr>
          <p:cNvSpPr/>
          <p:nvPr/>
        </p:nvSpPr>
        <p:spPr>
          <a:xfrm>
            <a:off x="1508759" y="1239443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D6E6CE-536D-A9AD-6F48-33DF772C6376}"/>
              </a:ext>
            </a:extLst>
          </p:cNvPr>
          <p:cNvSpPr txBox="1">
            <a:spLocks/>
          </p:cNvSpPr>
          <p:nvPr/>
        </p:nvSpPr>
        <p:spPr>
          <a:xfrm>
            <a:off x="1508760" y="1330817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</p:spTree>
    <p:extLst>
      <p:ext uri="{BB962C8B-B14F-4D97-AF65-F5344CB8AC3E}">
        <p14:creationId xmlns:p14="http://schemas.microsoft.com/office/powerpoint/2010/main" val="2445812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83388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830580" y="604692"/>
            <a:ext cx="14427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EE821E1-566A-1742-7295-9C4626C3AC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4558" y="1640074"/>
            <a:ext cx="3896360" cy="144808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Financials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 $992K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$534K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Profit/Loss Ratio: 46.16%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313C66-685C-4ECA-83D1-C43E93BE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801" y="1501575"/>
            <a:ext cx="593131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Variance: -0.69% (slight decrease)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 Variance: -4.03% (expenses controlled moderately)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503348-0737-DB5D-6A74-27DE52008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58" y="3600325"/>
            <a:ext cx="9697720" cy="2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Revenue &amp; Expenses Trends:</a:t>
            </a:r>
          </a:p>
          <a:p>
            <a:pPr lvl="1" algn="just"/>
            <a:r>
              <a:rPr lang="en-US" b="0" dirty="0"/>
              <a:t>Revenue consistently exceeded expenses in most months, driving strong profitability.</a:t>
            </a:r>
          </a:p>
          <a:p>
            <a:pPr lvl="1" algn="just"/>
            <a:r>
              <a:rPr lang="en-US" b="0" dirty="0"/>
              <a:t>Peaks in revenue occurred in </a:t>
            </a:r>
            <a:r>
              <a:rPr lang="en-US" dirty="0"/>
              <a:t>Feb, Mar, May, Sep, Nov and Dec </a:t>
            </a:r>
            <a:r>
              <a:rPr lang="en-US" b="0" dirty="0"/>
              <a:t>indicating successful campaigns or seasonal spikes.</a:t>
            </a:r>
          </a:p>
          <a:p>
            <a:pPr lvl="1" algn="just"/>
            <a:r>
              <a:rPr lang="en-US" b="0" dirty="0"/>
              <a:t>Expenses were higher in Apr, Jun, Jul and Oct suggesting either marketing investments or overhead spikes.</a:t>
            </a:r>
          </a:p>
        </p:txBody>
      </p:sp>
    </p:spTree>
    <p:extLst>
      <p:ext uri="{BB962C8B-B14F-4D97-AF65-F5344CB8AC3E}">
        <p14:creationId xmlns:p14="http://schemas.microsoft.com/office/powerpoint/2010/main" val="4090110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83388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830580" y="604692"/>
            <a:ext cx="14427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F2ABC9F-4906-A4CE-F740-8057E1BB3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13" y="4671487"/>
            <a:ext cx="880320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Actionable Insights: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replicating high-performing campaigns in </a:t>
            </a:r>
            <a:r>
              <a:rPr lang="en-US" sz="2000" dirty="0"/>
              <a:t>Feb, Mar, May, Sep, Nov and Dec.</a:t>
            </a:r>
            <a:endParaRPr lang="en-US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expense-heavy months like </a:t>
            </a:r>
            <a:r>
              <a:rPr lang="en-US" altLang="en-US" dirty="0"/>
              <a:t>Apr, Jun and Oct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improve profitability.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trends closely for end-of-year planning and budget allocation.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F83636C-6A98-40D5-D51E-2F7D97E93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13" y="1274267"/>
            <a:ext cx="969118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was highest in </a:t>
            </a:r>
            <a:r>
              <a:rPr lang="en-US" sz="2000" dirty="0"/>
              <a:t>Feb, Mar, May, Sep, Nov and Dec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coinciding with months of strong revenue and controlled expenses.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Negative/low profit in </a:t>
            </a:r>
            <a:r>
              <a:rPr lang="en-US" sz="2000" b="0" dirty="0"/>
              <a:t>Apr, Jun, Jul and Oct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expenses surpassing revenue — a potential area for cost control.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 Observation: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and 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contributed most to annual revenue and profit.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Q3 had moderate performance with potential to optimize marketing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23493671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44272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901700" y="612835"/>
            <a:ext cx="14427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EE5213-28D4-260E-28EA-46D29B671BB5}"/>
              </a:ext>
            </a:extLst>
          </p:cNvPr>
          <p:cNvSpPr/>
          <p:nvPr/>
        </p:nvSpPr>
        <p:spPr>
          <a:xfrm>
            <a:off x="812800" y="1940561"/>
            <a:ext cx="10482621" cy="3332480"/>
          </a:xfrm>
          <a:prstGeom prst="roundRect">
            <a:avLst>
              <a:gd name="adj" fmla="val 599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799584-7A4B-63D5-5732-CE8FF2082D88}"/>
              </a:ext>
            </a:extLst>
          </p:cNvPr>
          <p:cNvSpPr/>
          <p:nvPr/>
        </p:nvSpPr>
        <p:spPr>
          <a:xfrm>
            <a:off x="1437639" y="1194248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A401219-28C4-7D0F-A78A-16846885E5EC}"/>
              </a:ext>
            </a:extLst>
          </p:cNvPr>
          <p:cNvSpPr txBox="1">
            <a:spLocks/>
          </p:cNvSpPr>
          <p:nvPr/>
        </p:nvSpPr>
        <p:spPr>
          <a:xfrm>
            <a:off x="1437640" y="1285622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</p:spTree>
    <p:extLst>
      <p:ext uri="{BB962C8B-B14F-4D97-AF65-F5344CB8AC3E}">
        <p14:creationId xmlns:p14="http://schemas.microsoft.com/office/powerpoint/2010/main" val="1123516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44272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901700" y="612835"/>
            <a:ext cx="14427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EE821E1-566A-1742-7295-9C4626C3AC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4558" y="1640074"/>
            <a:ext cx="3896360" cy="144808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Financials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 $1.05M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$660K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Profit/Loss Ratio: 37.12%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2313C66-685C-4ECA-83D1-C43E93BED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801" y="1501575"/>
            <a:ext cx="593131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Variance: +0.10% (slight increase)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 Variance: -3.49% (slightly controlled expenses)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503348-0737-DB5D-6A74-27DE52008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558" y="3600325"/>
            <a:ext cx="9697720" cy="2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Revenue &amp; Expenses Trends:</a:t>
            </a:r>
          </a:p>
          <a:p>
            <a:pPr lvl="1" algn="just"/>
            <a:r>
              <a:rPr lang="en-US" b="0" dirty="0"/>
              <a:t>Revenue consistently exceeded expenses in most months, driving strong profitability.</a:t>
            </a:r>
          </a:p>
          <a:p>
            <a:pPr lvl="1" algn="just"/>
            <a:r>
              <a:rPr lang="en-US" b="0" dirty="0"/>
              <a:t>Peaks in revenue occurred in May, Jun, </a:t>
            </a:r>
            <a:r>
              <a:rPr lang="en-US" dirty="0"/>
              <a:t>Jul, Aug, Sep, Nov and Dec </a:t>
            </a:r>
            <a:r>
              <a:rPr lang="en-US" b="0" dirty="0"/>
              <a:t>indicating successful campaigns or seasonal spikes.</a:t>
            </a:r>
          </a:p>
          <a:p>
            <a:pPr lvl="1" algn="just"/>
            <a:r>
              <a:rPr lang="en-US" b="0" dirty="0"/>
              <a:t>Expenses were higher/more than revenue in </a:t>
            </a:r>
            <a:r>
              <a:rPr lang="en-US" dirty="0"/>
              <a:t>Feb, Mar and Oct </a:t>
            </a:r>
            <a:r>
              <a:rPr lang="en-US" b="0" dirty="0"/>
              <a:t>suggesting either marketing investments or overhead spikes.</a:t>
            </a:r>
          </a:p>
        </p:txBody>
      </p:sp>
    </p:spTree>
    <p:extLst>
      <p:ext uri="{BB962C8B-B14F-4D97-AF65-F5344CB8AC3E}">
        <p14:creationId xmlns:p14="http://schemas.microsoft.com/office/powerpoint/2010/main" val="3252142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build="p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AE034B-BEE7-CAD5-3C00-FED3147DD1E6}"/>
              </a:ext>
            </a:extLst>
          </p:cNvPr>
          <p:cNvSpPr/>
          <p:nvPr/>
        </p:nvSpPr>
        <p:spPr>
          <a:xfrm>
            <a:off x="976579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D4664AB-672D-0739-8471-944E3123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939" y="5620433"/>
            <a:ext cx="1962919" cy="97086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DB609D3-46EB-F4AC-718F-91DB7E966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219920"/>
              </p:ext>
            </p:extLst>
          </p:nvPr>
        </p:nvGraphicFramePr>
        <p:xfrm>
          <a:off x="1033546" y="1396724"/>
          <a:ext cx="9849852" cy="508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CE8709-79F1-3B76-D0D7-3CE5A70B7699}"/>
              </a:ext>
            </a:extLst>
          </p:cNvPr>
          <p:cNvSpPr/>
          <p:nvPr/>
        </p:nvSpPr>
        <p:spPr>
          <a:xfrm>
            <a:off x="635000" y="620228"/>
            <a:ext cx="354076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B3914-C49A-87DE-C159-7973AEEF3BFE}"/>
              </a:ext>
            </a:extLst>
          </p:cNvPr>
          <p:cNvSpPr txBox="1"/>
          <p:nvPr/>
        </p:nvSpPr>
        <p:spPr>
          <a:xfrm>
            <a:off x="944880" y="604692"/>
            <a:ext cx="313944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9062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2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144272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901700" y="612835"/>
            <a:ext cx="14427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C0119F-DDDA-F97B-0A2B-C774FA97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12" y="4655584"/>
            <a:ext cx="866706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Actionable Insights: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replicating high-performing campaigns in </a:t>
            </a:r>
            <a:r>
              <a:rPr lang="en-US" sz="2000" b="0" dirty="0"/>
              <a:t>May, Jun, </a:t>
            </a:r>
            <a:r>
              <a:rPr lang="en-US" sz="2000" dirty="0"/>
              <a:t>Jul, Aug, Sep, Nov and Dec.</a:t>
            </a:r>
            <a:endParaRPr lang="en-US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expense-heavy months like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Jan, </a:t>
            </a:r>
            <a:r>
              <a:rPr lang="en-US" sz="2000" dirty="0"/>
              <a:t>Feb, Mar and Oct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improve profitability.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trends closely for end-of-year planning and budget allocation.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DD417E1-625A-9F19-AD72-2F4200A3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13" y="1274267"/>
            <a:ext cx="969118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was highest in </a:t>
            </a:r>
            <a:r>
              <a:rPr lang="en-US" sz="2000" b="0" dirty="0"/>
              <a:t>May, Jun, </a:t>
            </a:r>
            <a:r>
              <a:rPr lang="en-US" sz="2000" dirty="0"/>
              <a:t>Jul, Aug, Sep, Nov and Dec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coinciding with months of strong revenue and controlled expenses.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Negative/low profit in Jan, </a:t>
            </a:r>
            <a:r>
              <a:rPr lang="en-US" sz="2000" dirty="0"/>
              <a:t>Feb, Mar and Oct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expenses surpassing revenue — a potential area for cost control.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 Observation: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Q3 contributed most to annual revenue and profit.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and Q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had moderate performance with potential to optimize marketing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845384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97FAF8-26FF-3B60-2585-91AA8D012FF4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92C346E-25A3-18B8-B578-764C8E4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60BF2-BC26-EF49-2CB8-DD77575355D7}"/>
              </a:ext>
            </a:extLst>
          </p:cNvPr>
          <p:cNvSpPr/>
          <p:nvPr/>
        </p:nvSpPr>
        <p:spPr>
          <a:xfrm>
            <a:off x="838200" y="681037"/>
            <a:ext cx="3520440" cy="5076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5CF704-417F-2EEF-061E-2045BCE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3276600" cy="5788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Solutions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438176-401D-CE2F-9447-F9166E6E4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4920" y="1405383"/>
            <a:ext cx="10144760" cy="138396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High-Expense Departments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a cost-benefit analysis for Marketing, which holds the highest expense share (40%).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more digital, cost-efficient campaigns to maintain impact while reducing spend.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B01360A3-0139-FD88-0749-3F630EFB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920" y="2970456"/>
            <a:ext cx="10144760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High-Expense Departments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 a cost-benefit analysis for Marketing, which holds the highest expense share (40%).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more digital, cost-efficient campaigns to maintain impact while reducing spend.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40FF11DB-CC1D-9B56-E42F-BF399BC9C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2991" y="4593606"/>
            <a:ext cx="8361688" cy="166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Departmental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Sales department’s cost-efficiency model (Revenue &gt; Expenses by $330K) as a benchmark for other departments.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best practices across IT and HR to improve revenue-to-expense ratios.</a:t>
            </a:r>
          </a:p>
        </p:txBody>
      </p:sp>
    </p:spTree>
    <p:extLst>
      <p:ext uri="{BB962C8B-B14F-4D97-AF65-F5344CB8AC3E}">
        <p14:creationId xmlns:p14="http://schemas.microsoft.com/office/powerpoint/2010/main" val="37331270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build="p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9550FC8-8A40-8DE0-2F68-ECCAA054B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4440" y="1866563"/>
            <a:ext cx="10144760" cy="308084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Diversify Revenue Streams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dependency on top-performing departments by exploring new product lines or service offerings in underperforming areas.</a:t>
            </a:r>
          </a:p>
          <a:p>
            <a:pPr marL="457200" lvl="1" indent="0">
              <a:buNone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Management</a:t>
            </a: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Investigate the slight -0.09% revenue variance by identifying revenue leakage points or underperforming areas and implement target strategies for improvement.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 the -1.20% expense variance by reinforcing current budget management practices and exploring further procurement optimizations.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97FAF8-26FF-3B60-2585-91AA8D012FF4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92C346E-25A3-18B8-B578-764C8E4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43A6AF-3F40-BCA2-DBB1-518A58536FCB}"/>
              </a:ext>
            </a:extLst>
          </p:cNvPr>
          <p:cNvSpPr/>
          <p:nvPr/>
        </p:nvSpPr>
        <p:spPr>
          <a:xfrm>
            <a:off x="838200" y="681037"/>
            <a:ext cx="3520440" cy="5076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610F90-7DAC-A5C9-839F-EA13E57E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3276600" cy="5788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Solutions</a:t>
            </a:r>
          </a:p>
        </p:txBody>
      </p:sp>
    </p:spTree>
    <p:extLst>
      <p:ext uri="{BB962C8B-B14F-4D97-AF65-F5344CB8AC3E}">
        <p14:creationId xmlns:p14="http://schemas.microsoft.com/office/powerpoint/2010/main" val="3768243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97FAF8-26FF-3B60-2585-91AA8D012FF4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92C346E-25A3-18B8-B578-764C8E4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60BF2-BC26-EF49-2CB8-DD77575355D7}"/>
              </a:ext>
            </a:extLst>
          </p:cNvPr>
          <p:cNvSpPr/>
          <p:nvPr/>
        </p:nvSpPr>
        <p:spPr>
          <a:xfrm>
            <a:off x="838200" y="681037"/>
            <a:ext cx="2910840" cy="5076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5CF704-417F-2EEF-061E-2045BCE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2484120" cy="5788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 Utilized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22A76F7-30D9-D0D7-A713-20F6CAC2E5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7637" y="1259840"/>
            <a:ext cx="672052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Preparation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duplicates, handled missing values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Standardized date, number, and text formats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Formulas &amp; Functions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LOOKUP functions: VLOOKUP, HLOOKUP, XLOOKUP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Logical functions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IF, IFS, AND,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 &amp; Aggregation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SUMIFS, AVERAGEIFS, COUNTIFS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functions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LEFT, RIGHT, MID, TRIM, CONCAT</a:t>
            </a:r>
          </a:p>
        </p:txBody>
      </p:sp>
    </p:spTree>
    <p:extLst>
      <p:ext uri="{BB962C8B-B14F-4D97-AF65-F5344CB8AC3E}">
        <p14:creationId xmlns:p14="http://schemas.microsoft.com/office/powerpoint/2010/main" val="4028122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97FAF8-26FF-3B60-2585-91AA8D012FF4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92C346E-25A3-18B8-B578-764C8E4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60BF2-BC26-EF49-2CB8-DD77575355D7}"/>
              </a:ext>
            </a:extLst>
          </p:cNvPr>
          <p:cNvSpPr/>
          <p:nvPr/>
        </p:nvSpPr>
        <p:spPr>
          <a:xfrm>
            <a:off x="838200" y="681037"/>
            <a:ext cx="2910840" cy="5076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5CF704-417F-2EEF-061E-2045BCE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2484120" cy="5788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 Utilized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9CB648B-A036-F084-AE81-B55ED9E98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5835" y="1266758"/>
            <a:ext cx="708882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Modeling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of Power Query in Excel for advanced data shaping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Merged &amp; appended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Tools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fields in PivotTables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PivotTables &amp; Pivot-Charts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 Formatting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rules using formulas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Charts &amp; Visualizations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Clustered column/bar, line and pie charts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Combination charts (Revenue vs Expenses)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labels and custom formatting</a:t>
            </a:r>
          </a:p>
        </p:txBody>
      </p:sp>
    </p:spTree>
    <p:extLst>
      <p:ext uri="{BB962C8B-B14F-4D97-AF65-F5344CB8AC3E}">
        <p14:creationId xmlns:p14="http://schemas.microsoft.com/office/powerpoint/2010/main" val="1298272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97FAF8-26FF-3B60-2585-91AA8D012FF4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92C346E-25A3-18B8-B578-764C8E4B1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60BF2-BC26-EF49-2CB8-DD77575355D7}"/>
              </a:ext>
            </a:extLst>
          </p:cNvPr>
          <p:cNvSpPr/>
          <p:nvPr/>
        </p:nvSpPr>
        <p:spPr>
          <a:xfrm>
            <a:off x="838200" y="681037"/>
            <a:ext cx="2910840" cy="5076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5CF704-417F-2EEF-061E-2045BCE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2484120" cy="5788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 Utilized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8CBA12-8ADA-0136-4281-85ABB46E7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35582" y="1331912"/>
            <a:ext cx="72644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Performance Indicators(KPIs)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PivotTables with Calculated Fields – to compute KPIs like Profit Margin % and Variances %,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Conditional Formatting – to highlight KPI status (e.g., red for negative, green for positive)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Cell Linking – to display KPIs in a separate “Summary” area for quick viewing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Number Formatting – to show KPIs in $ and % formats consistently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6E579D-CBAF-CA89-BB44-D8A3745F2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4519753"/>
            <a:ext cx="651812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Slicers/Filters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 Slicers to Multiple PivotTables – via “Report Connections”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Customized Slicer Styles – adjusting colors, size, and layout for better UI design</a:t>
            </a:r>
          </a:p>
        </p:txBody>
      </p:sp>
    </p:spTree>
    <p:extLst>
      <p:ext uri="{BB962C8B-B14F-4D97-AF65-F5344CB8AC3E}">
        <p14:creationId xmlns:p14="http://schemas.microsoft.com/office/powerpoint/2010/main" val="180164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5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23C50E-2B4C-A3AC-2BCF-A09EA5F2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440" y="1553850"/>
            <a:ext cx="10520680" cy="37623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Hello, I’m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Muhammad Qasim Sial</a:t>
            </a:r>
            <a:endParaRPr lang="en-US" sz="1600" dirty="0"/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Skilled in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Data Analysis • SQL • Statistics • Excel • Power BI  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along with various other analytical skills, I’m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passionate about turning raw data into meaningful business insights.</a:t>
            </a:r>
            <a:endParaRPr lang="en-US" sz="1600" dirty="0"/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I am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actively open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to opportunities as a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Data Analyst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in 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Full-time | Part-time | Remote or Contract roles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If my skills align with your needs, I would be happy to connect and explore how I can contribute to your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 Math" panose="02040503050406030204" pitchFamily="18" charset="0"/>
              </a:rPr>
              <a:t>projects or team.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</a:rPr>
              <a:t>Mobile: 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+968 92401026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hlinkClick r:id="rId2"/>
              </a:rPr>
              <a:t>Email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:</a:t>
            </a:r>
            <a:r>
              <a:rPr lang="en-US" sz="1800" dirty="0">
                <a:effectLst/>
                <a:latin typeface="Cambria Math" panose="02040503050406030204" pitchFamily="18" charset="0"/>
              </a:rPr>
              <a:t> sial.insights@gmail.com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hlinkClick r:id="rId3"/>
              </a:rPr>
              <a:t>LinkedIn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:</a:t>
            </a:r>
            <a:r>
              <a:rPr lang="en-US" sz="1800" b="1" dirty="0">
                <a:latin typeface="Cambria Math" panose="02040503050406030204" pitchFamily="18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</a:rPr>
              <a:t>https://www.linkedin.com/in/muhammad-qasim-sial-00994a378/</a:t>
            </a:r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hlinkClick r:id="rId4"/>
              </a:rPr>
              <a:t>GitHub</a:t>
            </a:r>
            <a:r>
              <a:rPr lang="en-US" sz="1800" b="1" dirty="0">
                <a:effectLst/>
                <a:latin typeface="Cambria Math" panose="02040503050406030204" pitchFamily="18" charset="0"/>
              </a:rPr>
              <a:t>:</a:t>
            </a:r>
            <a:r>
              <a:rPr lang="en-US" sz="1800" b="1" dirty="0">
                <a:latin typeface="Cambria Math" panose="02040503050406030204" pitchFamily="18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</a:rPr>
              <a:t>https://github.com/sial22</a:t>
            </a: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5B5A3-1E2A-7727-447C-A62FCD8A504B}"/>
              </a:ext>
            </a:extLst>
          </p:cNvPr>
          <p:cNvSpPr txBox="1">
            <a:spLocks/>
          </p:cNvSpPr>
          <p:nvPr/>
        </p:nvSpPr>
        <p:spPr>
          <a:xfrm>
            <a:off x="838200" y="5506720"/>
            <a:ext cx="2514600" cy="7413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60DE78-616B-3266-3CCA-182D0268D53F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1149E14-09A8-8967-A09D-B67C82019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327EFF-5706-BB9D-389C-9C6F0458B88B}"/>
              </a:ext>
            </a:extLst>
          </p:cNvPr>
          <p:cNvSpPr/>
          <p:nvPr/>
        </p:nvSpPr>
        <p:spPr>
          <a:xfrm>
            <a:off x="838200" y="681037"/>
            <a:ext cx="2910840" cy="50768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D4F3B4-867A-5CB6-3342-911C383D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40" y="645476"/>
            <a:ext cx="2484120" cy="5788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662172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6206B1-78B8-CAD1-3A72-D7E5F9E6225E}"/>
              </a:ext>
            </a:extLst>
          </p:cNvPr>
          <p:cNvSpPr/>
          <p:nvPr/>
        </p:nvSpPr>
        <p:spPr>
          <a:xfrm>
            <a:off x="2890519" y="1222921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788490-5947-324E-F2A3-2F6E2B60DAF9}"/>
              </a:ext>
            </a:extLst>
          </p:cNvPr>
          <p:cNvSpPr txBox="1">
            <a:spLocks/>
          </p:cNvSpPr>
          <p:nvPr/>
        </p:nvSpPr>
        <p:spPr>
          <a:xfrm>
            <a:off x="2890520" y="1314295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84590-DD9C-F15B-B02C-6851750D441C}"/>
              </a:ext>
            </a:extLst>
          </p:cNvPr>
          <p:cNvSpPr/>
          <p:nvPr/>
        </p:nvSpPr>
        <p:spPr>
          <a:xfrm>
            <a:off x="9694678" y="546696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B0054F71-404D-3A89-4C52-E48CF8B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94F01-705D-0A79-4888-72D6A2A20401}"/>
              </a:ext>
            </a:extLst>
          </p:cNvPr>
          <p:cNvSpPr/>
          <p:nvPr/>
        </p:nvSpPr>
        <p:spPr>
          <a:xfrm>
            <a:off x="635000" y="620228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98CB8B-A167-13EA-83F2-96D84181E105}"/>
              </a:ext>
            </a:extLst>
          </p:cNvPr>
          <p:cNvSpPr/>
          <p:nvPr/>
        </p:nvSpPr>
        <p:spPr>
          <a:xfrm>
            <a:off x="812800" y="1940561"/>
            <a:ext cx="10482621" cy="3332480"/>
          </a:xfrm>
          <a:prstGeom prst="roundRect">
            <a:avLst>
              <a:gd name="adj" fmla="val 599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45F42-9B2C-33E3-0697-1E19EB6694BA}"/>
              </a:ext>
            </a:extLst>
          </p:cNvPr>
          <p:cNvSpPr txBox="1"/>
          <p:nvPr/>
        </p:nvSpPr>
        <p:spPr>
          <a:xfrm>
            <a:off x="741680" y="612460"/>
            <a:ext cx="40944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&amp;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C6117D-80B0-83D2-676D-3E364F774B3B}"/>
              </a:ext>
            </a:extLst>
          </p:cNvPr>
          <p:cNvSpPr txBox="1"/>
          <p:nvPr/>
        </p:nvSpPr>
        <p:spPr>
          <a:xfrm>
            <a:off x="142240" y="6556778"/>
            <a:ext cx="8859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Disclaimer: All data in this project is dummy for learning and demonstration purposes. It does not represent any real company or individual.</a:t>
            </a:r>
          </a:p>
        </p:txBody>
      </p:sp>
    </p:spTree>
    <p:extLst>
      <p:ext uri="{BB962C8B-B14F-4D97-AF65-F5344CB8AC3E}">
        <p14:creationId xmlns:p14="http://schemas.microsoft.com/office/powerpoint/2010/main" val="1231999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/>
      <p:bldP spid="9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84590-DD9C-F15B-B02C-6851750D441C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B0054F71-404D-3A89-4C52-E48CF8B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B94F01-705D-0A79-4888-72D6A2A20401}"/>
              </a:ext>
            </a:extLst>
          </p:cNvPr>
          <p:cNvSpPr/>
          <p:nvPr/>
        </p:nvSpPr>
        <p:spPr>
          <a:xfrm>
            <a:off x="635000" y="620228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45F42-9B2C-33E3-0697-1E19EB6694BA}"/>
              </a:ext>
            </a:extLst>
          </p:cNvPr>
          <p:cNvSpPr txBox="1"/>
          <p:nvPr/>
        </p:nvSpPr>
        <p:spPr>
          <a:xfrm>
            <a:off x="741680" y="612460"/>
            <a:ext cx="40944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&amp; Overview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77B74A4-271D-32B6-0679-92C891438E6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87120" y="1937046"/>
            <a:ext cx="4660900" cy="382720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(heading)"/>
                <a:ea typeface="Calibri" panose="020F0502020204030204" pitchFamily="34" charset="0"/>
                <a:cs typeface="Calibri" panose="020F0502020204030204" pitchFamily="34" charset="0"/>
              </a:rPr>
              <a:t>Overall Financials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 $4.93M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$3.30M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Profit/Loss Ratio: 33.01%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Variance: -0.09% (slight decrease)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 Variance: -1.20% (controlled expenses, slight less than expected)</a:t>
            </a:r>
          </a:p>
          <a:p>
            <a:pPr marL="0" lvl="0" indent="0">
              <a:buNone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00070D9-0783-E216-B596-824CCB14524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03935" y="1942308"/>
            <a:ext cx="6380208" cy="334854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altLang="en-US" sz="2400" b="1" dirty="0"/>
              <a:t>Top Departments by Revenue Contribution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IT: 34%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Marketing: 34%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HR: 32%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en-US" altLang="en-US" sz="2400" b="1" dirty="0"/>
              <a:t>Expense Distribution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2000" dirty="0"/>
              <a:t>Marketing: 40% (highest)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altLang="en-US" sz="2000" dirty="0"/>
              <a:t>IT: 30%, Sales: 30%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EAB18C-A543-C626-2016-988E32FD199F}"/>
              </a:ext>
            </a:extLst>
          </p:cNvPr>
          <p:cNvSpPr/>
          <p:nvPr/>
        </p:nvSpPr>
        <p:spPr>
          <a:xfrm>
            <a:off x="2890519" y="1222921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DA78115-4495-7044-2C0E-C211874D084A}"/>
              </a:ext>
            </a:extLst>
          </p:cNvPr>
          <p:cNvSpPr txBox="1">
            <a:spLocks/>
          </p:cNvSpPr>
          <p:nvPr/>
        </p:nvSpPr>
        <p:spPr>
          <a:xfrm>
            <a:off x="2890520" y="1314295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</p:spTree>
    <p:extLst>
      <p:ext uri="{BB962C8B-B14F-4D97-AF65-F5344CB8AC3E}">
        <p14:creationId xmlns:p14="http://schemas.microsoft.com/office/powerpoint/2010/main" val="3159361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 build="p"/>
      <p:bldP spid="19" grpId="0" build="p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409448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612460"/>
            <a:ext cx="409448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&amp; Overview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089A84-A3C4-1E37-88C5-70711EBD8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6418" y="1515328"/>
            <a:ext cx="8398261" cy="390876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(heading)"/>
              </a:rPr>
              <a:t>Revenue vs Expense by Department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(heading)"/>
              </a:rPr>
              <a:t>Marketing: High revenue ($1.05M) but also high expenses ($860K)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(heading)"/>
              </a:rPr>
              <a:t>Sales: Strong efficiency — revenue ($976K) well above expenses ($646K)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(heading)"/>
              </a:rPr>
              <a:t>IT &amp; HR: Consistently strong revenues above $990K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1600" dirty="0">
              <a:latin typeface="Calibri(heading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1600" dirty="0">
              <a:latin typeface="Calibri(heading)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endParaRPr lang="en-US" altLang="en-US" sz="1600" dirty="0">
              <a:latin typeface="Calibri(heading)"/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Calibri(heading)"/>
              </a:rPr>
              <a:t>Profit/Loss Over Time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(heading)"/>
              </a:rPr>
              <a:t>Peaks in April, August, December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(heading)"/>
              </a:rPr>
              <a:t>Seasonal dips indicating variable expense patterns</a:t>
            </a:r>
          </a:p>
          <a:p>
            <a:pPr marL="0" lvl="0" indent="0">
              <a:buNone/>
            </a:pPr>
            <a:endParaRPr lang="en-US" altLang="en-US" sz="2400" dirty="0">
              <a:latin typeface="Calibri(heading)"/>
            </a:endParaRPr>
          </a:p>
        </p:txBody>
      </p:sp>
    </p:spTree>
    <p:extLst>
      <p:ext uri="{BB962C8B-B14F-4D97-AF65-F5344CB8AC3E}">
        <p14:creationId xmlns:p14="http://schemas.microsoft.com/office/powerpoint/2010/main" val="1916172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595000"/>
            <a:ext cx="220980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554704"/>
            <a:ext cx="21031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93D6FF-C645-ADAE-D57D-50238D8672B1}"/>
              </a:ext>
            </a:extLst>
          </p:cNvPr>
          <p:cNvSpPr/>
          <p:nvPr/>
        </p:nvSpPr>
        <p:spPr>
          <a:xfrm>
            <a:off x="812800" y="1940561"/>
            <a:ext cx="10482621" cy="3332480"/>
          </a:xfrm>
          <a:prstGeom prst="roundRect">
            <a:avLst>
              <a:gd name="adj" fmla="val 599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562ACB5-7545-1D0F-30F6-9193A2BDF111}"/>
              </a:ext>
            </a:extLst>
          </p:cNvPr>
          <p:cNvSpPr/>
          <p:nvPr/>
        </p:nvSpPr>
        <p:spPr>
          <a:xfrm>
            <a:off x="1661159" y="1206423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1F9F2D-3A8F-6580-5E08-7D1EBF5F5933}"/>
              </a:ext>
            </a:extLst>
          </p:cNvPr>
          <p:cNvSpPr txBox="1">
            <a:spLocks/>
          </p:cNvSpPr>
          <p:nvPr/>
        </p:nvSpPr>
        <p:spPr>
          <a:xfrm>
            <a:off x="1661160" y="1297797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</p:spTree>
    <p:extLst>
      <p:ext uri="{BB962C8B-B14F-4D97-AF65-F5344CB8AC3E}">
        <p14:creationId xmlns:p14="http://schemas.microsoft.com/office/powerpoint/2010/main" val="2377542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595000"/>
            <a:ext cx="220980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554704"/>
            <a:ext cx="21031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F1208EA-B13E-94B8-1858-5F0F3D8419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2520" y="1472063"/>
            <a:ext cx="3896360" cy="144808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Financials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 $1.06M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Expenses: $199K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Profit/Loss Ratio: 81.17%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219AB5-F30C-A255-CCAE-F5572AE59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801" y="1472063"/>
            <a:ext cx="5931319" cy="138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 Indicators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Variance: +2.45(positive growth)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Expense Variance: +1.22%(slightly higher than expected)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D2DA685-19DA-12A4-21D4-B359E96DD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520" y="3203137"/>
            <a:ext cx="9951720" cy="2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just"/>
            <a:r>
              <a:rPr lang="en-US" dirty="0"/>
              <a:t>Revenue &amp; Expenses Trends:</a:t>
            </a:r>
          </a:p>
          <a:p>
            <a:pPr lvl="1" algn="just"/>
            <a:r>
              <a:rPr lang="en-US" b="0" dirty="0"/>
              <a:t>Revenue consistently exceeded expenses in most months, driving strong profitability.</a:t>
            </a:r>
          </a:p>
          <a:p>
            <a:pPr lvl="1" algn="just"/>
            <a:r>
              <a:rPr lang="en-US" b="0" dirty="0"/>
              <a:t>Peaks in revenue occurred in Feb, Apr, Oct, and Nov, indicating successful campaigns or seasonal spikes.</a:t>
            </a:r>
          </a:p>
          <a:p>
            <a:pPr lvl="1" algn="just"/>
            <a:r>
              <a:rPr lang="en-US" b="0" dirty="0"/>
              <a:t>Expenses were higher in Jan, Mar, Jun, Jul, Aug, suggesting either marketing investments or overhead spikes.</a:t>
            </a:r>
          </a:p>
        </p:txBody>
      </p:sp>
    </p:spTree>
    <p:extLst>
      <p:ext uri="{BB962C8B-B14F-4D97-AF65-F5344CB8AC3E}">
        <p14:creationId xmlns:p14="http://schemas.microsoft.com/office/powerpoint/2010/main" val="3666572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build="p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595000"/>
            <a:ext cx="220980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41680" y="554704"/>
            <a:ext cx="210312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1E3B46-B8C7-B335-CC16-EEE21DB4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613" y="4825375"/>
            <a:ext cx="853092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Actionable Insights: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replicating high-performing campaigns in Feb, Apr, Oct, Nov.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expense-heavy months like Aug to improve profitability.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Monitor trends closely for end-of-year planning and budget allocation.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8437A8E-E0A6-8C24-E4B9-19E2D8BC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13" y="1274267"/>
            <a:ext cx="9914707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Analysis: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was highest in Feb, Apr, and Dec, coinciding with months of strong revenue and controlled expenses.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Negative/low profit in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Jan, Mar, Jun, July and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 due to expenses surpassing revenue — a potential area for cost control.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 Observation: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 &amp; Q4 contributed most to annual revenue and profit.</a:t>
            </a:r>
          </a:p>
          <a:p>
            <a:pPr marL="800100"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Q2 and Q3 had moderate performance with potential to optimize marketing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2145577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DCE6F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EB9B46F-31F9-AA4D-F7E6-01F1A21C1DB2}"/>
              </a:ext>
            </a:extLst>
          </p:cNvPr>
          <p:cNvSpPr/>
          <p:nvPr/>
        </p:nvSpPr>
        <p:spPr>
          <a:xfrm>
            <a:off x="9694679" y="5424090"/>
            <a:ext cx="2235200" cy="1059338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C9F29D4D-2611-579D-11CE-D39B4E590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19" y="5620433"/>
            <a:ext cx="1962919" cy="9708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0D6CE68-1BE8-C9BA-902B-8CF4ED1D1315}"/>
              </a:ext>
            </a:extLst>
          </p:cNvPr>
          <p:cNvSpPr/>
          <p:nvPr/>
        </p:nvSpPr>
        <p:spPr>
          <a:xfrm>
            <a:off x="635000" y="620228"/>
            <a:ext cx="2235200" cy="507684"/>
          </a:xfrm>
          <a:prstGeom prst="roundRect">
            <a:avLst>
              <a:gd name="adj" fmla="val 21396"/>
            </a:avLst>
          </a:prstGeom>
          <a:solidFill>
            <a:srgbClr val="0070C0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78143-D67D-E3D3-1561-38E701B4CB36}"/>
              </a:ext>
            </a:extLst>
          </p:cNvPr>
          <p:cNvSpPr txBox="1"/>
          <p:nvPr/>
        </p:nvSpPr>
        <p:spPr>
          <a:xfrm>
            <a:off x="721360" y="592608"/>
            <a:ext cx="2235200" cy="523220"/>
          </a:xfrm>
          <a:prstGeom prst="rect">
            <a:avLst/>
          </a:prstGeom>
          <a:noFill/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7E50DE-D77F-BA23-90F7-734383AE661A}"/>
              </a:ext>
            </a:extLst>
          </p:cNvPr>
          <p:cNvSpPr/>
          <p:nvPr/>
        </p:nvSpPr>
        <p:spPr>
          <a:xfrm>
            <a:off x="812800" y="1940561"/>
            <a:ext cx="10482621" cy="3332480"/>
          </a:xfrm>
          <a:prstGeom prst="roundRect">
            <a:avLst>
              <a:gd name="adj" fmla="val 5996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20501B-AFBD-2A98-E14D-4D356F51DC8F}"/>
              </a:ext>
            </a:extLst>
          </p:cNvPr>
          <p:cNvSpPr/>
          <p:nvPr/>
        </p:nvSpPr>
        <p:spPr>
          <a:xfrm>
            <a:off x="1661159" y="1206423"/>
            <a:ext cx="5626833" cy="447651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4A8CDE-54DF-84C0-DA32-122F08C7B485}"/>
              </a:ext>
            </a:extLst>
          </p:cNvPr>
          <p:cNvSpPr txBox="1">
            <a:spLocks/>
          </p:cNvSpPr>
          <p:nvPr/>
        </p:nvSpPr>
        <p:spPr>
          <a:xfrm>
            <a:off x="1661160" y="1297797"/>
            <a:ext cx="5461000" cy="3025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Brief look at current performance and KPIs</a:t>
            </a:r>
          </a:p>
        </p:txBody>
      </p:sp>
    </p:spTree>
    <p:extLst>
      <p:ext uri="{BB962C8B-B14F-4D97-AF65-F5344CB8AC3E}">
        <p14:creationId xmlns:p14="http://schemas.microsoft.com/office/powerpoint/2010/main" val="42523697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2" grpId="0" animBg="1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1900</Words>
  <Application>Microsoft Office PowerPoint</Application>
  <PresentationFormat>Widescreen</PresentationFormat>
  <Paragraphs>243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Aptos</vt:lpstr>
      <vt:lpstr>Aptos Display</vt:lpstr>
      <vt:lpstr>Aptos Narrow</vt:lpstr>
      <vt:lpstr>Arial</vt:lpstr>
      <vt:lpstr>Calibri</vt:lpstr>
      <vt:lpstr>Calibri(heading)</vt:lpstr>
      <vt:lpstr>Cambria Math</vt:lpstr>
      <vt:lpstr>Courier New</vt:lpstr>
      <vt:lpstr>Wingdings</vt:lpstr>
      <vt:lpstr>Office Theme</vt:lpstr>
      <vt:lpstr>Finance Summary Dashboard Finarius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Solutions</vt:lpstr>
      <vt:lpstr>Business Solutions</vt:lpstr>
      <vt:lpstr>Skills Utilized</vt:lpstr>
      <vt:lpstr>Skills Utilized</vt:lpstr>
      <vt:lpstr>Skills Utilized</vt:lpstr>
      <vt:lpstr>About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owner</dc:creator>
  <cp:lastModifiedBy>owner</cp:lastModifiedBy>
  <cp:revision>22</cp:revision>
  <dcterms:created xsi:type="dcterms:W3CDTF">2025-08-11T22:35:21Z</dcterms:created>
  <dcterms:modified xsi:type="dcterms:W3CDTF">2025-08-14T02:37:42Z</dcterms:modified>
</cp:coreProperties>
</file>