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8" r:id="rId3"/>
    <p:sldId id="259" r:id="rId4"/>
    <p:sldId id="260" r:id="rId5"/>
    <p:sldId id="261" r:id="rId6"/>
    <p:sldId id="262" r:id="rId7"/>
    <p:sldId id="283" r:id="rId8"/>
    <p:sldId id="263" r:id="rId9"/>
    <p:sldId id="264" r:id="rId10"/>
    <p:sldId id="265" r:id="rId11"/>
    <p:sldId id="266" r:id="rId12"/>
    <p:sldId id="280" r:id="rId13"/>
    <p:sldId id="281" r:id="rId14"/>
    <p:sldId id="268" r:id="rId15"/>
    <p:sldId id="282" r:id="rId16"/>
    <p:sldId id="273" r:id="rId17"/>
    <p:sldId id="274" r:id="rId18"/>
    <p:sldId id="275" r:id="rId19"/>
    <p:sldId id="276"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6C9EC-2F92-46C7-B1B9-B31CC28B8892}"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37929-109B-4063-B3B3-63FC5D764305}" type="slidenum">
              <a:rPr lang="en-US" smtClean="0"/>
              <a:t>‹#›</a:t>
            </a:fld>
            <a:endParaRPr lang="en-US"/>
          </a:p>
        </p:txBody>
      </p:sp>
    </p:spTree>
    <p:extLst>
      <p:ext uri="{BB962C8B-B14F-4D97-AF65-F5344CB8AC3E}">
        <p14:creationId xmlns:p14="http://schemas.microsoft.com/office/powerpoint/2010/main" val="378873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9CFDEAE-B27A-47D9-9671-98D22E491346}"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38179835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CFDEAE-B27A-47D9-9671-98D22E49134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251785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CFDEAE-B27A-47D9-9671-98D22E491346}"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353719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0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8C2A744-24C2-A74E-BF45-27D62CC39EBC}"/>
              </a:ext>
            </a:extLst>
          </p:cNvPr>
          <p:cNvSpPr>
            <a:spLocks noGrp="1"/>
          </p:cNvSpPr>
          <p:nvPr>
            <p:ph type="pic" sz="quarter" idx="16"/>
          </p:nvPr>
        </p:nvSpPr>
        <p:spPr>
          <a:xfrm>
            <a:off x="2609857" y="1166743"/>
            <a:ext cx="2224081" cy="4573222"/>
          </a:xfrm>
          <a:custGeom>
            <a:avLst/>
            <a:gdLst>
              <a:gd name="connsiteX0" fmla="*/ 49364 w 2224081"/>
              <a:gd name="connsiteY0" fmla="*/ 80 h 4573222"/>
              <a:gd name="connsiteX1" fmla="*/ 91803 w 2224081"/>
              <a:gd name="connsiteY1" fmla="*/ 6940 h 4573222"/>
              <a:gd name="connsiteX2" fmla="*/ 2146052 w 2224081"/>
              <a:gd name="connsiteY2" fmla="*/ 608022 h 4573222"/>
              <a:gd name="connsiteX3" fmla="*/ 2223939 w 2224081"/>
              <a:gd name="connsiteY3" fmla="*/ 682349 h 4573222"/>
              <a:gd name="connsiteX4" fmla="*/ 2223939 w 2224081"/>
              <a:gd name="connsiteY4" fmla="*/ 4511821 h 4573222"/>
              <a:gd name="connsiteX5" fmla="*/ 2194731 w 2224081"/>
              <a:gd name="connsiteY5" fmla="*/ 4573222 h 4573222"/>
              <a:gd name="connsiteX6" fmla="*/ 69086 w 2224081"/>
              <a:gd name="connsiteY6" fmla="*/ 4553833 h 4573222"/>
              <a:gd name="connsiteX7" fmla="*/ 936 w 2224081"/>
              <a:gd name="connsiteY7" fmla="*/ 4476273 h 4573222"/>
              <a:gd name="connsiteX8" fmla="*/ 936 w 2224081"/>
              <a:gd name="connsiteY8" fmla="*/ 45719 h 4573222"/>
              <a:gd name="connsiteX9" fmla="*/ 49364 w 2224081"/>
              <a:gd name="connsiteY9" fmla="*/ 80 h 457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4081" h="4573222">
                <a:moveTo>
                  <a:pt x="49364" y="80"/>
                </a:moveTo>
                <a:cubicBezTo>
                  <a:pt x="71083" y="-865"/>
                  <a:pt x="91803" y="6940"/>
                  <a:pt x="91803" y="6940"/>
                </a:cubicBezTo>
                <a:cubicBezTo>
                  <a:pt x="91803" y="6940"/>
                  <a:pt x="2061123" y="588583"/>
                  <a:pt x="2146052" y="608022"/>
                </a:cubicBezTo>
                <a:cubicBezTo>
                  <a:pt x="2230980" y="627460"/>
                  <a:pt x="2223939" y="682349"/>
                  <a:pt x="2223939" y="682349"/>
                </a:cubicBezTo>
                <a:lnTo>
                  <a:pt x="2223939" y="4511821"/>
                </a:lnTo>
                <a:cubicBezTo>
                  <a:pt x="2223939" y="4563527"/>
                  <a:pt x="2194731" y="4573222"/>
                  <a:pt x="2194731" y="4573222"/>
                </a:cubicBezTo>
                <a:cubicBezTo>
                  <a:pt x="2194731" y="4573222"/>
                  <a:pt x="151452" y="4555286"/>
                  <a:pt x="69086" y="4553833"/>
                </a:cubicBezTo>
                <a:cubicBezTo>
                  <a:pt x="-13278" y="4552378"/>
                  <a:pt x="936" y="4476273"/>
                  <a:pt x="936" y="4476273"/>
                </a:cubicBezTo>
                <a:lnTo>
                  <a:pt x="936" y="45719"/>
                </a:lnTo>
                <a:cubicBezTo>
                  <a:pt x="4928" y="10720"/>
                  <a:pt x="27645" y="1025"/>
                  <a:pt x="49364" y="8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109960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BA168D-FB77-447C-8304-EC3A493E5FA0}"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1182460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A168D-FB77-447C-8304-EC3A493E5FA0}"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315677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BA168D-FB77-447C-8304-EC3A493E5FA0}"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316554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BA168D-FB77-447C-8304-EC3A493E5FA0}"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1745128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BA168D-FB77-447C-8304-EC3A493E5FA0}"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3353345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BA168D-FB77-447C-8304-EC3A493E5FA0}"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1944111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A168D-FB77-447C-8304-EC3A493E5FA0}"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415630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D9CFDEAE-B27A-47D9-9671-98D22E491346}"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5115F-90AC-4606-8E79-9A7A326E597F}" type="slidenum">
              <a:rPr lang="en-US" smtClean="0"/>
              <a:t>‹#›</a:t>
            </a:fld>
            <a:endParaRPr lang="en-US" dirty="0"/>
          </a:p>
        </p:txBody>
      </p:sp>
    </p:spTree>
    <p:extLst>
      <p:ext uri="{BB962C8B-B14F-4D97-AF65-F5344CB8AC3E}">
        <p14:creationId xmlns:p14="http://schemas.microsoft.com/office/powerpoint/2010/main" val="2893793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BA168D-FB77-447C-8304-EC3A493E5FA0}"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3316876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BA168D-FB77-447C-8304-EC3A493E5FA0}"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953744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A168D-FB77-447C-8304-EC3A493E5FA0}"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1164319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A168D-FB77-447C-8304-EC3A493E5FA0}"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93604-1399-4366-8736-5D12A8F60C9A}" type="slidenum">
              <a:rPr lang="en-US" smtClean="0"/>
              <a:t>‹#›</a:t>
            </a:fld>
            <a:endParaRPr lang="en-US"/>
          </a:p>
        </p:txBody>
      </p:sp>
    </p:spTree>
    <p:extLst>
      <p:ext uri="{BB962C8B-B14F-4D97-AF65-F5344CB8AC3E}">
        <p14:creationId xmlns:p14="http://schemas.microsoft.com/office/powerpoint/2010/main" val="233933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D9CFDEAE-B27A-47D9-9671-98D22E491346}"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1584359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D9CFDEAE-B27A-47D9-9671-98D22E491346}" type="datetimeFigureOut">
              <a:rPr lang="en-US" smtClean="0"/>
              <a:t>9/2/2024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247418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D9CFDEAE-B27A-47D9-9671-98D22E491346}"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5115F-90AC-4606-8E79-9A7A326E597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35040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CFDEAE-B27A-47D9-9671-98D22E491346}"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44085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DEAE-B27A-47D9-9671-98D22E491346}"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1753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9CFDEAE-B27A-47D9-9671-98D22E491346}" type="datetimeFigureOut">
              <a:rPr lang="en-US" smtClean="0"/>
              <a:t>9/2/2024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342822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CFDEAE-B27A-47D9-9671-98D22E491346}" type="datetimeFigureOut">
              <a:rPr lang="en-US" smtClean="0"/>
              <a:t>9/2/2024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E45115F-90AC-4606-8E79-9A7A326E597F}" type="slidenum">
              <a:rPr lang="en-US" smtClean="0"/>
              <a:t>‹#›</a:t>
            </a:fld>
            <a:endParaRPr lang="en-US"/>
          </a:p>
        </p:txBody>
      </p:sp>
    </p:spTree>
    <p:extLst>
      <p:ext uri="{BB962C8B-B14F-4D97-AF65-F5344CB8AC3E}">
        <p14:creationId xmlns:p14="http://schemas.microsoft.com/office/powerpoint/2010/main" val="226110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9CFDEAE-B27A-47D9-9671-98D22E491346}" type="datetimeFigureOut">
              <a:rPr lang="en-US" smtClean="0"/>
              <a:t>9/2/2024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45115F-90AC-4606-8E79-9A7A326E597F}" type="slidenum">
              <a:rPr lang="en-US" smtClean="0"/>
              <a:t>‹#›</a:t>
            </a:fld>
            <a:endParaRPr lang="en-US"/>
          </a:p>
        </p:txBody>
      </p:sp>
    </p:spTree>
    <p:extLst>
      <p:ext uri="{BB962C8B-B14F-4D97-AF65-F5344CB8AC3E}">
        <p14:creationId xmlns:p14="http://schemas.microsoft.com/office/powerpoint/2010/main" val="354327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A168D-FB77-447C-8304-EC3A493E5FA0}" type="datetimeFigureOut">
              <a:rPr lang="en-US" smtClean="0"/>
              <a:t>9/2/2024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BE893604-1399-4366-8736-5D12A8F60C9A}" type="slidenum">
              <a:rPr lang="en-US" smtClean="0"/>
              <a:pPr/>
              <a:t>‹#›</a:t>
            </a:fld>
            <a:endParaRPr lang="en-US" dirty="0"/>
          </a:p>
        </p:txBody>
      </p:sp>
    </p:spTree>
    <p:extLst>
      <p:ext uri="{BB962C8B-B14F-4D97-AF65-F5344CB8AC3E}">
        <p14:creationId xmlns:p14="http://schemas.microsoft.com/office/powerpoint/2010/main" val="13641636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saturncloud.io/blog/how-to-upload-a-folder-in-google-colab/#step-1-launch-google-colab"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saturncloud.io/blog/how-to-upload-a-folder-in-google-colab/#step-2-create-a-new-noteboo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jee Mohammad Danesh Science &amp; Technology University - Wikipedia"/>
          <p:cNvPicPr/>
          <p:nvPr/>
        </p:nvPicPr>
        <p:blipFill>
          <a:blip r:embed="rId2">
            <a:extLst>
              <a:ext uri="{28A0092B-C50C-407E-A947-70E740481C1C}">
                <a14:useLocalDpi xmlns:a14="http://schemas.microsoft.com/office/drawing/2010/main" val="0"/>
              </a:ext>
            </a:extLst>
          </a:blip>
          <a:srcRect/>
          <a:stretch>
            <a:fillRect/>
          </a:stretch>
        </p:blipFill>
        <p:spPr bwMode="auto">
          <a:xfrm>
            <a:off x="5417753" y="3996264"/>
            <a:ext cx="1394460" cy="1439076"/>
          </a:xfrm>
          <a:prstGeom prst="rect">
            <a:avLst/>
          </a:prstGeom>
          <a:noFill/>
          <a:ln>
            <a:noFill/>
          </a:ln>
        </p:spPr>
      </p:pic>
      <p:sp>
        <p:nvSpPr>
          <p:cNvPr id="6" name="Rectangle 3"/>
          <p:cNvSpPr>
            <a:spLocks noChangeArrowheads="1"/>
          </p:cNvSpPr>
          <p:nvPr/>
        </p:nvSpPr>
        <p:spPr bwMode="auto">
          <a:xfrm rot="10800000" flipV="1">
            <a:off x="165100" y="348344"/>
            <a:ext cx="11896270"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presentation</a:t>
            </a:r>
            <a:r>
              <a:rPr kumimoji="0" lang="en-US" altLang="en-US" b="1" i="0" u="none" strike="noStrike" cap="none" normalizeH="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1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24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Deployment of Thesis Work on a Cloud Platform </a:t>
            </a:r>
            <a:endParaRPr kumimoji="0" lang="en-US" altLang="en-US" sz="48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US" sz="2000" b="1" dirty="0" smtClean="0">
                <a:solidFill>
                  <a:schemeClr val="bg1"/>
                </a:solidFill>
                <a:latin typeface="Times New Roman" panose="02020603050405020304" pitchFamily="18" charset="0"/>
                <a:cs typeface="Times New Roman" panose="02020603050405020304" pitchFamily="18" charset="0"/>
              </a:rPr>
              <a:t>Course :</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Cloud Computing </a:t>
            </a:r>
          </a:p>
          <a:p>
            <a:pPr lvl="0" algn="ctr" eaLnBrk="0" fontAlgn="base" hangingPunct="0">
              <a:spcBef>
                <a:spcPct val="0"/>
              </a:spcBef>
              <a:spcAft>
                <a:spcPct val="0"/>
              </a:spcAft>
            </a:pPr>
            <a:r>
              <a:rPr kumimoji="0" lang="en-US" altLang="en-US" sz="20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Course</a:t>
            </a:r>
            <a:r>
              <a:rPr kumimoji="0" lang="en-US" altLang="en-US" sz="2000" b="1"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lang="en-US" altLang="en-US" sz="2000" b="1" dirty="0" smtClean="0">
                <a:solidFill>
                  <a:schemeClr val="bg1"/>
                </a:solidFill>
                <a:latin typeface="Times New Roman" panose="02020603050405020304" pitchFamily="18" charset="0"/>
                <a:cs typeface="Times New Roman" panose="02020603050405020304" pitchFamily="18" charset="0"/>
              </a:rPr>
              <a:t>C</a:t>
            </a:r>
            <a:r>
              <a:rPr kumimoji="0" lang="en-US" altLang="en-US" sz="2000" b="1"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ode:CSE</a:t>
            </a:r>
            <a:r>
              <a:rPr lang="en-US" altLang="en-US" sz="2000" b="1" dirty="0" smtClean="0">
                <a:solidFill>
                  <a:schemeClr val="bg1"/>
                </a:solidFill>
                <a:latin typeface="Times New Roman" panose="02020603050405020304" pitchFamily="18" charset="0"/>
                <a:cs typeface="Times New Roman" panose="02020603050405020304" pitchFamily="18" charset="0"/>
              </a:rPr>
              <a:t>-462</a:t>
            </a:r>
          </a:p>
          <a:p>
            <a:pPr lvl="0" algn="ctr" eaLnBrk="0" fontAlgn="base" hangingPunct="0">
              <a:spcBef>
                <a:spcPct val="0"/>
              </a:spcBef>
              <a:spcAft>
                <a:spcPct val="0"/>
              </a:spcAft>
            </a:pPr>
            <a:endParaRPr kumimoji="0" lang="en-US" altLang="en-US" sz="20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Presented by</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Md Mostafijur(1902073)</a:t>
            </a:r>
            <a:endParaRPr kumimoji="0" lang="en-US" altLang="en-US" sz="20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a:t>
            </a:r>
            <a:r>
              <a:rPr kumimoji="0" lang="en-US" altLang="en-US" sz="2000" b="1" i="0" u="none" strike="noStrike" cap="none" normalizeH="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Mahmud Siam(1902061)</a:t>
            </a: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3931338" y="5554222"/>
            <a:ext cx="4954446" cy="338554"/>
          </a:xfrm>
          <a:prstGeom prst="rect">
            <a:avLst/>
          </a:prstGeom>
        </p:spPr>
        <p:txBody>
          <a:bodyPr wrap="square">
            <a:spAutoFit/>
          </a:bodyPr>
          <a:lstStyle/>
          <a:p>
            <a:r>
              <a:rPr lang="en-US" altLang="en-US" sz="1600" b="1"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US" sz="1600" dirty="0">
              <a:solidFill>
                <a:schemeClr val="bg1"/>
              </a:solidFill>
            </a:endParaRPr>
          </a:p>
        </p:txBody>
      </p:sp>
      <p:sp>
        <p:nvSpPr>
          <p:cNvPr id="3" name="TextBox 2"/>
          <p:cNvSpPr txBox="1"/>
          <p:nvPr/>
        </p:nvSpPr>
        <p:spPr>
          <a:xfrm>
            <a:off x="2680655" y="6011658"/>
            <a:ext cx="8263116" cy="677108"/>
          </a:xfrm>
          <a:prstGeom prst="rect">
            <a:avLst/>
          </a:prstGeom>
          <a:noFill/>
        </p:spPr>
        <p:txBody>
          <a:bodyPr wrap="square" rtlCol="0">
            <a:spAutoFit/>
          </a:bodyPr>
          <a:lstStyle/>
          <a:p>
            <a:r>
              <a:rPr lang="en-US" altLang="en-US" sz="20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Hajee</a:t>
            </a:r>
            <a:r>
              <a:rPr lang="en-US" alt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Mohammad </a:t>
            </a:r>
            <a:r>
              <a:rPr lang="en-US" altLang="en-US" sz="20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Danesh</a:t>
            </a:r>
            <a:r>
              <a:rPr lang="en-US" alt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Science &amp; Technology University, </a:t>
            </a:r>
            <a:r>
              <a:rPr lang="en-US" altLang="en-US" sz="2000" b="1" dirty="0" err="1"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Dinajpur</a:t>
            </a:r>
            <a:r>
              <a:rPr lang="en-US" altLang="en-US" sz="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altLang="en-US" sz="1600" dirty="0">
              <a:solidFill>
                <a:schemeClr val="bg1"/>
              </a:solidFill>
              <a:latin typeface="Arial" panose="020B0604020202020204" pitchFamily="34" charset="0"/>
            </a:endParaRPr>
          </a:p>
          <a:p>
            <a:endParaRPr lang="en-US" dirty="0">
              <a:solidFill>
                <a:schemeClr val="bg1"/>
              </a:solidFill>
            </a:endParaRPr>
          </a:p>
        </p:txBody>
      </p:sp>
    </p:spTree>
    <p:extLst>
      <p:ext uri="{BB962C8B-B14F-4D97-AF65-F5344CB8AC3E}">
        <p14:creationId xmlns:p14="http://schemas.microsoft.com/office/powerpoint/2010/main" val="147836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Deployment Steps</a:t>
            </a:r>
          </a:p>
        </p:txBody>
      </p:sp>
      <p:sp>
        <p:nvSpPr>
          <p:cNvPr id="48" name="TextBox 47"/>
          <p:cNvSpPr txBox="1"/>
          <p:nvPr/>
        </p:nvSpPr>
        <p:spPr>
          <a:xfrm>
            <a:off x="11409252" y="6383699"/>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9</a:t>
            </a:r>
          </a:p>
        </p:txBody>
      </p:sp>
      <p:sp>
        <p:nvSpPr>
          <p:cNvPr id="2" name="TextBox 1"/>
          <p:cNvSpPr txBox="1"/>
          <p:nvPr/>
        </p:nvSpPr>
        <p:spPr>
          <a:xfrm>
            <a:off x="93225" y="978317"/>
            <a:ext cx="4691212" cy="4293483"/>
          </a:xfrm>
          <a:prstGeom prst="rect">
            <a:avLst/>
          </a:prstGeom>
          <a:noFill/>
        </p:spPr>
        <p:txBody>
          <a:bodyPr wrap="square" rtlCol="0">
            <a:spAutoFit/>
          </a:bodyPr>
          <a:lstStyle/>
          <a:p>
            <a:pPr algn="just">
              <a:lnSpc>
                <a:spcPct val="150000"/>
              </a:lnSpc>
            </a:pPr>
            <a:r>
              <a:rPr lang="en-US" sz="2400" b="1" dirty="0" smtClean="0">
                <a:latin typeface="Times New Roman" panose="02020603050405020304" pitchFamily="18" charset="0"/>
                <a:cs typeface="Times New Roman" panose="02020603050405020304" pitchFamily="18" charset="0"/>
              </a:rPr>
              <a:t>Deployment Steps</a:t>
            </a:r>
          </a:p>
          <a:p>
            <a:pPr marL="914400" lvl="1"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Launch Google </a:t>
            </a:r>
            <a:r>
              <a:rPr lang="en-US" sz="2000" dirty="0" err="1">
                <a:latin typeface="Times New Roman" panose="02020603050405020304" pitchFamily="18" charset="0"/>
                <a:cs typeface="Times New Roman" panose="02020603050405020304" pitchFamily="18" charset="0"/>
              </a:rPr>
              <a:t>Colab</a:t>
            </a: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Create a New Notebook</a:t>
            </a:r>
          </a:p>
          <a:p>
            <a:pPr marL="914400" lvl="1" indent="-4572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Mount </a:t>
            </a:r>
            <a:r>
              <a:rPr lang="en-US" sz="2000" dirty="0">
                <a:latin typeface="Times New Roman" panose="02020603050405020304" pitchFamily="18" charset="0"/>
                <a:cs typeface="Times New Roman" panose="02020603050405020304" pitchFamily="18" charset="0"/>
              </a:rPr>
              <a:t>Google Drive</a:t>
            </a:r>
          </a:p>
          <a:p>
            <a:pPr marL="914400" lvl="1"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Upload the Folder</a:t>
            </a:r>
          </a:p>
          <a:p>
            <a:pPr marL="914400" lvl="1"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Verify the Upload</a:t>
            </a:r>
          </a:p>
          <a:p>
            <a:pPr marL="914400" lvl="1" indent="-4572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Implementation the ML model</a:t>
            </a:r>
          </a:p>
          <a:p>
            <a:pPr marL="914400" lvl="1" indent="-4572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Test the model with the test dataset</a:t>
            </a:r>
          </a:p>
          <a:p>
            <a:pPr algn="just">
              <a:lnSpc>
                <a:spcPct val="150000"/>
              </a:lnSpc>
            </a:pPr>
            <a:endParaRPr lang="en-US" dirty="0" smtClean="0">
              <a:latin typeface="Times New Roman" panose="02020603050405020304" pitchFamily="18" charset="0"/>
              <a:cs typeface="Times New Roman" panose="02020603050405020304" pitchFamily="18" charset="0"/>
            </a:endParaRPr>
          </a:p>
        </p:txBody>
      </p:sp>
      <p:pic>
        <p:nvPicPr>
          <p:cNvPr id="1026" name="Picture 2" descr="Colaboratory (@GoogleColab) /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797" y="824218"/>
            <a:ext cx="1516206" cy="15162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58914" y="2798816"/>
            <a:ext cx="3667973" cy="1302130"/>
          </a:xfrm>
          <a:prstGeom prst="rect">
            <a:avLst/>
          </a:prstGeom>
        </p:spPr>
      </p:pic>
      <p:pic>
        <p:nvPicPr>
          <p:cNvPr id="6" name="Picture 5"/>
          <p:cNvPicPr>
            <a:picLocks noChangeAspect="1"/>
          </p:cNvPicPr>
          <p:nvPr/>
        </p:nvPicPr>
        <p:blipFill>
          <a:blip r:embed="rId4"/>
          <a:stretch>
            <a:fillRect/>
          </a:stretch>
        </p:blipFill>
        <p:spPr>
          <a:xfrm>
            <a:off x="5058264" y="4811952"/>
            <a:ext cx="3469272" cy="1120052"/>
          </a:xfrm>
          <a:prstGeom prst="rect">
            <a:avLst/>
          </a:prstGeom>
        </p:spPr>
      </p:pic>
      <p:pic>
        <p:nvPicPr>
          <p:cNvPr id="7" name="Picture 6"/>
          <p:cNvPicPr>
            <a:picLocks noChangeAspect="1"/>
          </p:cNvPicPr>
          <p:nvPr/>
        </p:nvPicPr>
        <p:blipFill>
          <a:blip r:embed="rId5"/>
          <a:stretch>
            <a:fillRect/>
          </a:stretch>
        </p:blipFill>
        <p:spPr>
          <a:xfrm>
            <a:off x="9004160" y="4503663"/>
            <a:ext cx="2916080" cy="1736630"/>
          </a:xfrm>
          <a:prstGeom prst="rect">
            <a:avLst/>
          </a:prstGeom>
        </p:spPr>
      </p:pic>
      <p:cxnSp>
        <p:nvCxnSpPr>
          <p:cNvPr id="9" name="Straight Arrow Connector 8"/>
          <p:cNvCxnSpPr>
            <a:endCxn id="5" idx="0"/>
          </p:cNvCxnSpPr>
          <p:nvPr/>
        </p:nvCxnSpPr>
        <p:spPr>
          <a:xfrm>
            <a:off x="6792900" y="2006221"/>
            <a:ext cx="1" cy="792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2"/>
            <a:endCxn id="6" idx="0"/>
          </p:cNvCxnSpPr>
          <p:nvPr/>
        </p:nvCxnSpPr>
        <p:spPr>
          <a:xfrm flipH="1">
            <a:off x="6792900" y="4100946"/>
            <a:ext cx="1" cy="711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6" idx="3"/>
            <a:endCxn id="7" idx="1"/>
          </p:cNvCxnSpPr>
          <p:nvPr/>
        </p:nvCxnSpPr>
        <p:spPr>
          <a:xfrm>
            <a:off x="8527536" y="5371978"/>
            <a:ext cx="4766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7109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Deployment Steps</a:t>
            </a:r>
          </a:p>
        </p:txBody>
      </p:sp>
      <p:sp>
        <p:nvSpPr>
          <p:cNvPr id="48" name="TextBox 47"/>
          <p:cNvSpPr txBox="1"/>
          <p:nvPr/>
        </p:nvSpPr>
        <p:spPr>
          <a:xfrm>
            <a:off x="11586799" y="6349019"/>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10</a:t>
            </a:r>
            <a:endParaRPr lang="en-US"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224" y="978318"/>
            <a:ext cx="5148758" cy="604780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Launch Google </a:t>
            </a:r>
            <a:r>
              <a:rPr lang="en-US" sz="2000" b="1"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hlinkClick r:id="rId2"/>
              </a:rPr>
              <a:t> </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First, we need to launch Google </a:t>
            </a:r>
            <a:r>
              <a:rPr lang="en-US" sz="2000" dirty="0" err="1" smtClean="0">
                <a:latin typeface="Times New Roman" panose="02020603050405020304" pitchFamily="18" charset="0"/>
                <a:cs typeface="Times New Roman" panose="02020603050405020304" pitchFamily="18" charset="0"/>
              </a:rPr>
              <a:t>Colab</a:t>
            </a:r>
            <a:r>
              <a:rPr lang="en-US" sz="2000" dirty="0" smtClean="0">
                <a:latin typeface="Times New Roman" panose="02020603050405020304" pitchFamily="18" charset="0"/>
                <a:cs typeface="Times New Roman" panose="02020603050405020304" pitchFamily="18" charset="0"/>
              </a:rPr>
              <a:t> going to </a:t>
            </a:r>
            <a:r>
              <a:rPr lang="en-US" sz="2000" dirty="0" smtClean="0">
                <a:latin typeface="Times New Roman" panose="02020603050405020304" pitchFamily="18" charset="0"/>
                <a:cs typeface="Times New Roman" panose="02020603050405020304" pitchFamily="18" charset="0"/>
                <a:hlinkClick r:id="rId3"/>
              </a:rPr>
              <a:t>https://colab.research.google.com/</a:t>
            </a:r>
            <a:r>
              <a:rPr lang="en-US" sz="2000" dirty="0" smtClean="0">
                <a:latin typeface="Times New Roman" panose="02020603050405020304" pitchFamily="18" charset="0"/>
                <a:cs typeface="Times New Roman" panose="02020603050405020304" pitchFamily="18" charset="0"/>
              </a:rPr>
              <a:t> and signing in with our Google account. Once we are signed in, we will be taken to the </a:t>
            </a:r>
            <a:r>
              <a:rPr lang="en-US" sz="2000" dirty="0" err="1" smtClean="0">
                <a:latin typeface="Times New Roman" panose="02020603050405020304" pitchFamily="18" charset="0"/>
                <a:cs typeface="Times New Roman" panose="02020603050405020304" pitchFamily="18" charset="0"/>
              </a:rPr>
              <a:t>Colab</a:t>
            </a:r>
            <a:r>
              <a:rPr lang="en-US" sz="2000" dirty="0" smtClean="0">
                <a:latin typeface="Times New Roman" panose="02020603050405020304" pitchFamily="18" charset="0"/>
                <a:cs typeface="Times New Roman" panose="02020603050405020304" pitchFamily="18" charset="0"/>
              </a:rPr>
              <a:t> home page.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smtClean="0">
              <a:latin typeface="Times New Roman" panose="02020603050405020304" pitchFamily="18" charset="0"/>
              <a:cs typeface="Times New Roman" panose="02020603050405020304" pitchFamily="18" charset="0"/>
            </a:endParaRPr>
          </a:p>
          <a:p>
            <a:pPr algn="just"/>
            <a:endParaRPr lang="en-US" sz="2000" b="1" dirty="0" smtClean="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Step </a:t>
            </a:r>
            <a:r>
              <a:rPr lang="en-US" sz="2000" b="1" dirty="0">
                <a:latin typeface="Times New Roman" panose="02020603050405020304" pitchFamily="18" charset="0"/>
                <a:cs typeface="Times New Roman" panose="02020603050405020304" pitchFamily="18" charset="0"/>
              </a:rPr>
              <a:t>2: Create a New Notebook</a:t>
            </a:r>
            <a:r>
              <a:rPr lang="en-US" sz="2000" b="1" dirty="0">
                <a:latin typeface="Times New Roman" panose="02020603050405020304" pitchFamily="18" charset="0"/>
                <a:cs typeface="Times New Roman" panose="02020603050405020304" pitchFamily="18" charset="0"/>
                <a:hlinkClick r:id="rId4"/>
              </a:rPr>
              <a:t> </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Next,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need to create a new notebook. To do this, click on the “New Notebook” button in the top left corner of the screen. This will open a new notebook in a new tab</a:t>
            </a:r>
            <a:r>
              <a:rPr lang="en-US" sz="2000" dirty="0" smtClean="0">
                <a:latin typeface="Times New Roman" panose="02020603050405020304" pitchFamily="18" charset="0"/>
                <a:cs typeface="Times New Roman" panose="02020603050405020304" pitchFamily="18" charset="0"/>
              </a:rPr>
              <a:t>. We can rename the default notebook</a:t>
            </a: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5377560" y="938682"/>
            <a:ext cx="6720227" cy="2666924"/>
          </a:xfrm>
          <a:prstGeom prst="rect">
            <a:avLst/>
          </a:prstGeom>
        </p:spPr>
      </p:pic>
      <p:pic>
        <p:nvPicPr>
          <p:cNvPr id="5" name="Picture 4"/>
          <p:cNvPicPr>
            <a:picLocks noChangeAspect="1"/>
          </p:cNvPicPr>
          <p:nvPr/>
        </p:nvPicPr>
        <p:blipFill>
          <a:blip r:embed="rId6"/>
          <a:stretch>
            <a:fillRect/>
          </a:stretch>
        </p:blipFill>
        <p:spPr>
          <a:xfrm>
            <a:off x="5742272" y="4279764"/>
            <a:ext cx="4998516" cy="1951475"/>
          </a:xfrm>
          <a:prstGeom prst="rect">
            <a:avLst/>
          </a:prstGeom>
        </p:spPr>
      </p:pic>
    </p:spTree>
    <p:extLst>
      <p:ext uri="{BB962C8B-B14F-4D97-AF65-F5344CB8AC3E}">
        <p14:creationId xmlns:p14="http://schemas.microsoft.com/office/powerpoint/2010/main" val="133817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Deployment Steps</a:t>
            </a:r>
          </a:p>
        </p:txBody>
      </p:sp>
      <p:sp>
        <p:nvSpPr>
          <p:cNvPr id="48" name="TextBox 47"/>
          <p:cNvSpPr txBox="1"/>
          <p:nvPr/>
        </p:nvSpPr>
        <p:spPr>
          <a:xfrm>
            <a:off x="11270741" y="6341166"/>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12</a:t>
            </a:r>
            <a:endParaRPr lang="en-US"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9024" y="1068714"/>
            <a:ext cx="12006412" cy="3585597"/>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Step </a:t>
            </a:r>
            <a:r>
              <a:rPr lang="en-US" sz="2000" b="1" dirty="0">
                <a:latin typeface="Times New Roman" panose="02020603050405020304" pitchFamily="18" charset="0"/>
                <a:cs typeface="Times New Roman" panose="02020603050405020304" pitchFamily="18" charset="0"/>
              </a:rPr>
              <a:t>3: Mount Google Drive</a:t>
            </a:r>
          </a:p>
          <a:p>
            <a:pPr algn="just"/>
            <a:r>
              <a:rPr lang="en-US" sz="2000" dirty="0">
                <a:latin typeface="Times New Roman" panose="02020603050405020304" pitchFamily="18" charset="0"/>
                <a:cs typeface="Times New Roman" panose="02020603050405020304" pitchFamily="18" charset="0"/>
              </a:rPr>
              <a:t>In order to upload a folder in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you need to first mount your Google Drive. This will allow you to access your files and folders in Google Drive directly from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will prompt you to enter an authorization code. Follow the prompts to enter the code and authenticate your Google Drive account</a:t>
            </a:r>
          </a:p>
          <a:p>
            <a:pPr algn="just">
              <a:lnSpc>
                <a:spcPct val="150000"/>
              </a:lnSpc>
            </a:pPr>
            <a:endParaRPr lang="en-US"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873263" y="2308947"/>
            <a:ext cx="3981450" cy="1019175"/>
          </a:xfrm>
          <a:prstGeom prst="rect">
            <a:avLst/>
          </a:prstGeom>
        </p:spPr>
      </p:pic>
      <p:pic>
        <p:nvPicPr>
          <p:cNvPr id="4" name="Picture 3"/>
          <p:cNvPicPr>
            <a:picLocks noChangeAspect="1"/>
          </p:cNvPicPr>
          <p:nvPr/>
        </p:nvPicPr>
        <p:blipFill>
          <a:blip r:embed="rId3"/>
          <a:stretch>
            <a:fillRect/>
          </a:stretch>
        </p:blipFill>
        <p:spPr>
          <a:xfrm>
            <a:off x="3135075" y="4344607"/>
            <a:ext cx="5457825" cy="2181225"/>
          </a:xfrm>
          <a:prstGeom prst="rect">
            <a:avLst/>
          </a:prstGeom>
        </p:spPr>
      </p:pic>
    </p:spTree>
    <p:extLst>
      <p:ext uri="{BB962C8B-B14F-4D97-AF65-F5344CB8AC3E}">
        <p14:creationId xmlns:p14="http://schemas.microsoft.com/office/powerpoint/2010/main" val="3789367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Deployment Steps</a:t>
            </a:r>
          </a:p>
        </p:txBody>
      </p:sp>
      <p:sp>
        <p:nvSpPr>
          <p:cNvPr id="48" name="TextBox 47"/>
          <p:cNvSpPr txBox="1"/>
          <p:nvPr/>
        </p:nvSpPr>
        <p:spPr>
          <a:xfrm>
            <a:off x="11491311" y="6167946"/>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12</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3224" y="977632"/>
            <a:ext cx="12098776" cy="163121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Step 4: Upload the Folder</a:t>
            </a:r>
          </a:p>
          <a:p>
            <a:pPr algn="just"/>
            <a:r>
              <a:rPr lang="en-US" sz="2000" dirty="0">
                <a:latin typeface="Times New Roman" panose="02020603050405020304" pitchFamily="18" charset="0"/>
                <a:cs typeface="Times New Roman" panose="02020603050405020304" pitchFamily="18" charset="0"/>
              </a:rPr>
              <a:t>Once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Google Drive is mounted,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upload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folder to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To do this, click on the “Files” tab in the left sidebar. This will open the file browser.</a:t>
            </a:r>
          </a:p>
          <a:p>
            <a:pPr algn="just"/>
            <a:r>
              <a:rPr lang="en-US" sz="2000" dirty="0">
                <a:latin typeface="Times New Roman" panose="02020603050405020304" pitchFamily="18" charset="0"/>
                <a:cs typeface="Times New Roman" panose="02020603050405020304" pitchFamily="18" charset="0"/>
              </a:rPr>
              <a:t>Next, click on the “Upload” button in the top right corner of the file browser. This will open a file upload dialog.</a:t>
            </a:r>
          </a:p>
          <a:p>
            <a:pPr algn="just"/>
            <a:r>
              <a:rPr lang="en-US" sz="2000" dirty="0">
                <a:latin typeface="Times New Roman" panose="02020603050405020304" pitchFamily="18" charset="0"/>
                <a:cs typeface="Times New Roman" panose="02020603050405020304" pitchFamily="18" charset="0"/>
              </a:rPr>
              <a:t>Navigate to the folder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want to upload and select it. Then click on the “Open” button to start the upload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09830" y="2710991"/>
            <a:ext cx="4674190" cy="3977458"/>
          </a:xfrm>
          <a:prstGeom prst="rect">
            <a:avLst/>
          </a:prstGeom>
        </p:spPr>
      </p:pic>
    </p:spTree>
    <p:extLst>
      <p:ext uri="{BB962C8B-B14F-4D97-AF65-F5344CB8AC3E}">
        <p14:creationId xmlns:p14="http://schemas.microsoft.com/office/powerpoint/2010/main" val="163409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Deployment Steps</a:t>
            </a:r>
          </a:p>
        </p:txBody>
      </p:sp>
      <p:grpSp>
        <p:nvGrpSpPr>
          <p:cNvPr id="40" name="Group 39"/>
          <p:cNvGrpSpPr/>
          <p:nvPr/>
        </p:nvGrpSpPr>
        <p:grpSpPr>
          <a:xfrm rot="10800000">
            <a:off x="0" y="-4614"/>
            <a:ext cx="2652010" cy="880103"/>
            <a:chOff x="10343230" y="-9095"/>
            <a:chExt cx="1772344" cy="880103"/>
          </a:xfrm>
        </p:grpSpPr>
        <p:sp>
          <p:nvSpPr>
            <p:cNvPr id="42" name="Pentagon 41"/>
            <p:cNvSpPr/>
            <p:nvPr/>
          </p:nvSpPr>
          <p:spPr>
            <a:xfrm rot="10800000">
              <a:off x="10343230" y="-9095"/>
              <a:ext cx="1468782" cy="880103"/>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Pentagon 42"/>
            <p:cNvSpPr/>
            <p:nvPr/>
          </p:nvSpPr>
          <p:spPr>
            <a:xfrm rot="10800000">
              <a:off x="10638647" y="-9095"/>
              <a:ext cx="1476927" cy="880103"/>
            </a:xfrm>
            <a:prstGeom prst="homePlat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44" name="Group 43"/>
          <p:cNvGrpSpPr/>
          <p:nvPr/>
        </p:nvGrpSpPr>
        <p:grpSpPr>
          <a:xfrm>
            <a:off x="9555838" y="-32199"/>
            <a:ext cx="2636162" cy="868051"/>
            <a:chOff x="10362798" y="3717"/>
            <a:chExt cx="1812098" cy="868051"/>
          </a:xfrm>
        </p:grpSpPr>
        <p:sp>
          <p:nvSpPr>
            <p:cNvPr id="46" name="Pentagon 45"/>
            <p:cNvSpPr/>
            <p:nvPr/>
          </p:nvSpPr>
          <p:spPr>
            <a:xfrm rot="10800000">
              <a:off x="10362798" y="4099"/>
              <a:ext cx="1506071" cy="85603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7" name="Pentagon 46"/>
            <p:cNvSpPr/>
            <p:nvPr/>
          </p:nvSpPr>
          <p:spPr>
            <a:xfrm rot="10800000">
              <a:off x="10645210" y="3717"/>
              <a:ext cx="1529686" cy="868051"/>
            </a:xfrm>
            <a:prstGeom prst="homePlat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48" name="TextBox 47"/>
          <p:cNvSpPr txBox="1"/>
          <p:nvPr/>
        </p:nvSpPr>
        <p:spPr>
          <a:xfrm>
            <a:off x="93224" y="242206"/>
            <a:ext cx="510988" cy="369332"/>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13</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3224" y="977632"/>
            <a:ext cx="12098776" cy="92333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Step 5: Verify the Upload</a:t>
            </a:r>
          </a:p>
          <a:p>
            <a:pPr algn="just"/>
            <a:r>
              <a:rPr lang="en-US" dirty="0">
                <a:latin typeface="Times New Roman" panose="02020603050405020304" pitchFamily="18" charset="0"/>
                <a:cs typeface="Times New Roman" panose="02020603050405020304" pitchFamily="18" charset="0"/>
              </a:rPr>
              <a:t>Once the upload is complete,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should see </a:t>
            </a: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folder listed in the file browser under the “Files” tab. You can click on the folder to open it and verify that all the files are present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150321" y="2112967"/>
            <a:ext cx="5488711" cy="4459578"/>
          </a:xfrm>
          <a:prstGeom prst="rect">
            <a:avLst/>
          </a:prstGeom>
        </p:spPr>
      </p:pic>
    </p:spTree>
    <p:extLst>
      <p:ext uri="{BB962C8B-B14F-4D97-AF65-F5344CB8AC3E}">
        <p14:creationId xmlns:p14="http://schemas.microsoft.com/office/powerpoint/2010/main" val="2932856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928505" y="1"/>
            <a:ext cx="8142595"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Challenges</a:t>
            </a:r>
            <a:endParaRPr lang="en-US" sz="40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503827" y="6330604"/>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13</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5700" y="2298700"/>
            <a:ext cx="184731" cy="369332"/>
          </a:xfrm>
          <a:prstGeom prst="rect">
            <a:avLst/>
          </a:prstGeom>
          <a:noFill/>
        </p:spPr>
        <p:txBody>
          <a:bodyPr wrap="none" rtlCol="0">
            <a:spAutoFit/>
          </a:bodyPr>
          <a:lstStyle/>
          <a:p>
            <a:endParaRPr lang="en-US" dirty="0"/>
          </a:p>
        </p:txBody>
      </p:sp>
      <p:sp>
        <p:nvSpPr>
          <p:cNvPr id="6" name="TextBox 5"/>
          <p:cNvSpPr txBox="1"/>
          <p:nvPr/>
        </p:nvSpPr>
        <p:spPr>
          <a:xfrm>
            <a:off x="239151" y="1867813"/>
            <a:ext cx="8425210" cy="954107"/>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Runtime Disconnection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notebooks, there is an idle timeout of 90 minutes and an absolute timeout of 12 hours. </a:t>
            </a: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 user does not interact with their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notebook for over 90 minutes, the instance will be terminated automatically.</a:t>
            </a:r>
          </a:p>
        </p:txBody>
      </p:sp>
      <p:sp>
        <p:nvSpPr>
          <p:cNvPr id="10" name="TextBox 9"/>
          <p:cNvSpPr txBox="1"/>
          <p:nvPr/>
        </p:nvSpPr>
        <p:spPr>
          <a:xfrm>
            <a:off x="239150" y="3252807"/>
            <a:ext cx="8333349" cy="646331"/>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Internet Speed: </a:t>
            </a:r>
            <a:r>
              <a:rPr lang="en-US" dirty="0" smtClean="0">
                <a:latin typeface="Times New Roman" panose="02020603050405020304" pitchFamily="18" charset="0"/>
                <a:cs typeface="Times New Roman" panose="02020603050405020304" pitchFamily="18" charset="0"/>
              </a:rPr>
              <a:t>Slower internet connection affects the working performance </a:t>
            </a:r>
          </a:p>
          <a:p>
            <a:pPr algn="just"/>
            <a:r>
              <a:rPr lang="en-US" dirty="0" smtClean="0">
                <a:latin typeface="Times New Roman" panose="02020603050405020304" pitchFamily="18" charset="0"/>
                <a:cs typeface="Times New Roman" panose="02020603050405020304" pitchFamily="18" charset="0"/>
              </a:rPr>
              <a:t>And many problem arise with collaborating work.</a:t>
            </a:r>
            <a:endParaRPr lang="en-US" dirty="0">
              <a:latin typeface="Times New Roman" panose="02020603050405020304" pitchFamily="18" charset="0"/>
              <a:cs typeface="Times New Roman" panose="02020603050405020304" pitchFamily="18" charset="0"/>
            </a:endParaRPr>
          </a:p>
        </p:txBody>
      </p:sp>
      <p:pic>
        <p:nvPicPr>
          <p:cNvPr id="3076" name="Picture 4" descr="Cloud computing Basic Miscellany Fla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175" y="2298700"/>
            <a:ext cx="2978024" cy="29780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39152" y="4533225"/>
            <a:ext cx="8425210" cy="646331"/>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Adaptation: </a:t>
            </a:r>
            <a:r>
              <a:rPr lang="en-US" dirty="0" smtClean="0">
                <a:latin typeface="Times New Roman" panose="02020603050405020304" pitchFamily="18" charset="0"/>
                <a:cs typeface="Times New Roman" panose="02020603050405020304" pitchFamily="18" charset="0"/>
              </a:rPr>
              <a:t>Adaptation with the new environment on </a:t>
            </a:r>
            <a:r>
              <a:rPr lang="en-US" dirty="0" err="1" smtClean="0">
                <a:latin typeface="Times New Roman" panose="02020603050405020304" pitchFamily="18" charset="0"/>
                <a:cs typeface="Times New Roman" panose="02020603050405020304" pitchFamily="18" charset="0"/>
              </a:rPr>
              <a:t>colab</a:t>
            </a:r>
            <a:r>
              <a:rPr lang="en-US" dirty="0" smtClean="0">
                <a:latin typeface="Times New Roman" panose="02020603050405020304" pitchFamily="18" charset="0"/>
                <a:cs typeface="Times New Roman" panose="02020603050405020304" pitchFamily="18" charset="0"/>
              </a:rPr>
              <a:t> cloud a bit challenging with new rules and different technology.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71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928505" y="0"/>
            <a:ext cx="8334983" cy="1323439"/>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Solutions</a:t>
            </a: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516400" y="6301812"/>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14</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4212" y="2179473"/>
            <a:ext cx="4615543" cy="381642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Solution 1: </a:t>
            </a:r>
            <a:r>
              <a:rPr lang="en-US" dirty="0">
                <a:latin typeface="Times New Roman" panose="02020603050405020304" pitchFamily="18" charset="0"/>
                <a:cs typeface="Times New Roman" panose="02020603050405020304" pitchFamily="18" charset="0"/>
              </a:rPr>
              <a:t>Keep the notebook </a:t>
            </a:r>
            <a:r>
              <a:rPr lang="en-US" dirty="0" smtClean="0">
                <a:latin typeface="Times New Roman" panose="02020603050405020304" pitchFamily="18" charset="0"/>
                <a:cs typeface="Times New Roman" panose="02020603050405020304" pitchFamily="18" charset="0"/>
              </a:rPr>
              <a:t>active</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Solution 2: </a:t>
            </a:r>
            <a:r>
              <a:rPr lang="en-US" dirty="0">
                <a:latin typeface="Times New Roman" panose="02020603050405020304" pitchFamily="18" charset="0"/>
                <a:cs typeface="Times New Roman" panose="02020603050405020304" pitchFamily="18" charset="0"/>
              </a:rPr>
              <a:t>Use a browser </a:t>
            </a:r>
            <a:r>
              <a:rPr lang="en-US" dirty="0" smtClean="0">
                <a:latin typeface="Times New Roman" panose="02020603050405020304" pitchFamily="18" charset="0"/>
                <a:cs typeface="Times New Roman" panose="02020603050405020304" pitchFamily="18" charset="0"/>
              </a:rPr>
              <a:t>extension</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Solution 3: </a:t>
            </a:r>
            <a:r>
              <a:rPr lang="en-US" dirty="0">
                <a:latin typeface="Times New Roman" panose="02020603050405020304" pitchFamily="18" charset="0"/>
                <a:cs typeface="Times New Roman" panose="02020603050405020304" pitchFamily="18" charset="0"/>
              </a:rPr>
              <a:t>Edit the JavaScript </a:t>
            </a:r>
            <a:r>
              <a:rPr lang="en-US" dirty="0" smtClean="0">
                <a:latin typeface="Times New Roman" panose="02020603050405020304" pitchFamily="18" charset="0"/>
                <a:cs typeface="Times New Roman" panose="02020603050405020304" pitchFamily="18" charset="0"/>
              </a:rPr>
              <a:t>code</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Solution 4: </a:t>
            </a:r>
            <a:r>
              <a:rPr lang="en-US" dirty="0">
                <a:latin typeface="Times New Roman" panose="02020603050405020304" pitchFamily="18" charset="0"/>
                <a:cs typeface="Times New Roman" panose="02020603050405020304" pitchFamily="18" charset="0"/>
              </a:rPr>
              <a:t>Use a </a:t>
            </a:r>
            <a:r>
              <a:rPr lang="en-US" dirty="0" smtClean="0">
                <a:latin typeface="Times New Roman" panose="02020603050405020304" pitchFamily="18" charset="0"/>
                <a:cs typeface="Times New Roman" panose="02020603050405020304" pitchFamily="18" charset="0"/>
              </a:rPr>
              <a:t>VPN</a:t>
            </a:r>
          </a:p>
          <a:p>
            <a:endParaRPr lang="en-US"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Solution </a:t>
            </a:r>
            <a:r>
              <a:rPr lang="en-US" sz="2000" b="1" dirty="0" smtClean="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Connect with Reliable &amp; Faster Internet Connection.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Solution - Free us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907" y="1710161"/>
            <a:ext cx="3682057" cy="368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327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037761" y="103706"/>
            <a:ext cx="7723495"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Benefits of Cloud Deployment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4212" y="1244600"/>
            <a:ext cx="6825288" cy="677108"/>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Accessibility: </a:t>
            </a:r>
            <a:r>
              <a:rPr lang="en-US" dirty="0">
                <a:latin typeface="Times New Roman" panose="02020603050405020304" pitchFamily="18" charset="0"/>
                <a:cs typeface="Times New Roman" panose="02020603050405020304" pitchFamily="18" charset="0"/>
              </a:rPr>
              <a:t>Cloud-hosted projects can be accessed from anywhere with an internet connection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04212" y="2136018"/>
            <a:ext cx="6825288" cy="9541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Easy collaboration: </a:t>
            </a:r>
            <a:r>
              <a:rPr lang="en-US" dirty="0">
                <a:latin typeface="Times New Roman" panose="02020603050405020304" pitchFamily="18" charset="0"/>
                <a:cs typeface="Times New Roman" panose="02020603050405020304" pitchFamily="18" charset="0"/>
              </a:rPr>
              <a:t>Cloud platforms often have collaboration tools that make it easier to work with team members, </a:t>
            </a:r>
            <a:r>
              <a:rPr lang="en-US" dirty="0" smtClean="0">
                <a:latin typeface="Times New Roman" panose="02020603050405020304" pitchFamily="18" charset="0"/>
                <a:cs typeface="Times New Roman" panose="02020603050405020304" pitchFamily="18" charset="0"/>
              </a:rPr>
              <a:t>advisors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thesis </a:t>
            </a:r>
            <a:r>
              <a:rPr lang="en-US" dirty="0" smtClean="0">
                <a:latin typeface="Times New Roman" panose="02020603050405020304" pitchFamily="18" charset="0"/>
                <a:cs typeface="Times New Roman" panose="02020603050405020304" pitchFamily="18" charset="0"/>
              </a:rPr>
              <a:t>project.</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612672" y="4338555"/>
            <a:ext cx="6825288" cy="677108"/>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Cloud providers typically invest heavily in security measures, helping protect your project's data from various threats.</a:t>
            </a:r>
          </a:p>
        </p:txBody>
      </p:sp>
      <p:sp>
        <p:nvSpPr>
          <p:cNvPr id="26" name="TextBox 25"/>
          <p:cNvSpPr txBox="1"/>
          <p:nvPr/>
        </p:nvSpPr>
        <p:spPr>
          <a:xfrm>
            <a:off x="604212" y="3304435"/>
            <a:ext cx="6825288" cy="677108"/>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Cost-Efficiency: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only pay for the </a:t>
            </a:r>
            <a:r>
              <a:rPr lang="en-US" dirty="0" smtClean="0">
                <a:latin typeface="Times New Roman" panose="02020603050405020304" pitchFamily="18" charset="0"/>
                <a:cs typeface="Times New Roman" panose="02020603050405020304" pitchFamily="18" charset="0"/>
              </a:rPr>
              <a:t>resources we </a:t>
            </a:r>
            <a:r>
              <a:rPr lang="en-US" dirty="0">
                <a:latin typeface="Times New Roman" panose="02020603050405020304" pitchFamily="18" charset="0"/>
                <a:cs typeface="Times New Roman" panose="02020603050405020304" pitchFamily="18" charset="0"/>
              </a:rPr>
              <a:t>use, which can be more cost-effective than maintaining physical hardware or data centers.</a:t>
            </a:r>
          </a:p>
        </p:txBody>
      </p:sp>
      <p:sp>
        <p:nvSpPr>
          <p:cNvPr id="27" name="TextBox 26"/>
          <p:cNvSpPr txBox="1"/>
          <p:nvPr/>
        </p:nvSpPr>
        <p:spPr>
          <a:xfrm>
            <a:off x="604212" y="5372354"/>
            <a:ext cx="6825288" cy="677108"/>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Scalability: </a:t>
            </a: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platforms can easily scale resources up or down based on </a:t>
            </a:r>
            <a:r>
              <a:rPr lang="en-US" dirty="0" smtClean="0">
                <a:latin typeface="Times New Roman" panose="02020603050405020304" pitchFamily="18" charset="0"/>
                <a:cs typeface="Times New Roman" panose="02020603050405020304" pitchFamily="18" charset="0"/>
              </a:rPr>
              <a:t>demand.</a:t>
            </a:r>
            <a:endParaRPr lang="en-US" dirty="0">
              <a:latin typeface="Times New Roman" panose="02020603050405020304" pitchFamily="18" charset="0"/>
              <a:cs typeface="Times New Roman" panose="02020603050405020304" pitchFamily="18" charset="0"/>
            </a:endParaRPr>
          </a:p>
        </p:txBody>
      </p:sp>
      <p:grpSp>
        <p:nvGrpSpPr>
          <p:cNvPr id="42" name="Group 41"/>
          <p:cNvGrpSpPr/>
          <p:nvPr/>
        </p:nvGrpSpPr>
        <p:grpSpPr>
          <a:xfrm>
            <a:off x="7928310" y="1610780"/>
            <a:ext cx="4076733" cy="3862718"/>
            <a:chOff x="7928310" y="1610780"/>
            <a:chExt cx="4076733" cy="3862718"/>
          </a:xfrm>
        </p:grpSpPr>
        <p:grpSp>
          <p:nvGrpSpPr>
            <p:cNvPr id="14" name="Group 13"/>
            <p:cNvGrpSpPr/>
            <p:nvPr/>
          </p:nvGrpSpPr>
          <p:grpSpPr>
            <a:xfrm>
              <a:off x="7928310" y="1610780"/>
              <a:ext cx="4076733" cy="3862718"/>
              <a:chOff x="8145122" y="1509636"/>
              <a:chExt cx="4076733" cy="3862718"/>
            </a:xfrm>
          </p:grpSpPr>
          <p:grpSp>
            <p:nvGrpSpPr>
              <p:cNvPr id="12" name="Group 11"/>
              <p:cNvGrpSpPr/>
              <p:nvPr/>
            </p:nvGrpSpPr>
            <p:grpSpPr>
              <a:xfrm>
                <a:off x="8145122" y="1509636"/>
                <a:ext cx="4076733" cy="3862718"/>
                <a:chOff x="8137341" y="1451661"/>
                <a:chExt cx="4076733" cy="3862718"/>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3046" y="3038555"/>
                  <a:ext cx="997863" cy="997863"/>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7745" y="1451661"/>
                  <a:ext cx="997863" cy="997863"/>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6211" y="2236595"/>
                  <a:ext cx="997863" cy="997863"/>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9337" y="4293264"/>
                  <a:ext cx="997863" cy="997863"/>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7341" y="2910894"/>
                  <a:ext cx="997863" cy="997863"/>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5183" y="4316516"/>
                  <a:ext cx="997863" cy="997863"/>
                </a:xfrm>
                <a:prstGeom prst="rect">
                  <a:avLst/>
                </a:prstGeom>
              </p:spPr>
            </p:pic>
          </p:grpSp>
          <p:sp>
            <p:nvSpPr>
              <p:cNvPr id="13" name="TextBox 12"/>
              <p:cNvSpPr txBox="1"/>
              <p:nvPr/>
            </p:nvSpPr>
            <p:spPr>
              <a:xfrm>
                <a:off x="9555836" y="1921708"/>
                <a:ext cx="1255306" cy="276999"/>
              </a:xfrm>
              <a:prstGeom prst="rect">
                <a:avLst/>
              </a:prstGeom>
              <a:noFill/>
            </p:spPr>
            <p:txBody>
              <a:bodyPr wrap="square" rtlCol="0">
                <a:spAutoFit/>
              </a:bodyPr>
              <a:lstStyle/>
              <a:p>
                <a:r>
                  <a:rPr lang="en-US" sz="1200" dirty="0" smtClean="0">
                    <a:solidFill>
                      <a:schemeClr val="bg1"/>
                    </a:solidFill>
                  </a:rPr>
                  <a:t>Accessibility</a:t>
                </a:r>
                <a:endParaRPr lang="en-US" sz="1200" dirty="0">
                  <a:solidFill>
                    <a:schemeClr val="bg1"/>
                  </a:solidFill>
                </a:endParaRPr>
              </a:p>
            </p:txBody>
          </p:sp>
          <p:sp>
            <p:nvSpPr>
              <p:cNvPr id="33" name="TextBox 32"/>
              <p:cNvSpPr txBox="1"/>
              <p:nvPr/>
            </p:nvSpPr>
            <p:spPr>
              <a:xfrm>
                <a:off x="8180103" y="3234458"/>
                <a:ext cx="959764" cy="461665"/>
              </a:xfrm>
              <a:prstGeom prst="rect">
                <a:avLst/>
              </a:prstGeom>
              <a:noFill/>
            </p:spPr>
            <p:txBody>
              <a:bodyPr wrap="square" rtlCol="0">
                <a:spAutoFit/>
              </a:bodyPr>
              <a:lstStyle/>
              <a:p>
                <a:pPr algn="ctr"/>
                <a:r>
                  <a:rPr lang="en-US" sz="1200" dirty="0" smtClean="0">
                    <a:solidFill>
                      <a:schemeClr val="bg1"/>
                    </a:solidFill>
                  </a:rPr>
                  <a:t>Cost effective</a:t>
                </a:r>
                <a:endParaRPr lang="en-US" sz="1200" dirty="0">
                  <a:solidFill>
                    <a:schemeClr val="bg1"/>
                  </a:solidFill>
                </a:endParaRPr>
              </a:p>
            </p:txBody>
          </p:sp>
          <p:sp>
            <p:nvSpPr>
              <p:cNvPr id="34" name="TextBox 33"/>
              <p:cNvSpPr txBox="1"/>
              <p:nvPr/>
            </p:nvSpPr>
            <p:spPr>
              <a:xfrm>
                <a:off x="11232234" y="2708923"/>
                <a:ext cx="959764" cy="276999"/>
              </a:xfrm>
              <a:prstGeom prst="rect">
                <a:avLst/>
              </a:prstGeom>
              <a:noFill/>
            </p:spPr>
            <p:txBody>
              <a:bodyPr wrap="square" rtlCol="0">
                <a:spAutoFit/>
              </a:bodyPr>
              <a:lstStyle/>
              <a:p>
                <a:pPr algn="ctr"/>
                <a:r>
                  <a:rPr lang="en-US" sz="1200" dirty="0" smtClean="0">
                    <a:solidFill>
                      <a:schemeClr val="bg1"/>
                    </a:solidFill>
                  </a:rPr>
                  <a:t>Scalability</a:t>
                </a:r>
                <a:endParaRPr lang="en-US" sz="1200" dirty="0">
                  <a:solidFill>
                    <a:schemeClr val="bg1"/>
                  </a:solidFill>
                </a:endParaRPr>
              </a:p>
            </p:txBody>
          </p:sp>
          <p:sp>
            <p:nvSpPr>
              <p:cNvPr id="35" name="TextBox 34"/>
              <p:cNvSpPr txBox="1"/>
              <p:nvPr/>
            </p:nvSpPr>
            <p:spPr>
              <a:xfrm>
                <a:off x="8891063" y="4783302"/>
                <a:ext cx="959764" cy="276999"/>
              </a:xfrm>
              <a:prstGeom prst="rect">
                <a:avLst/>
              </a:prstGeom>
              <a:noFill/>
            </p:spPr>
            <p:txBody>
              <a:bodyPr wrap="square" rtlCol="0">
                <a:spAutoFit/>
              </a:bodyPr>
              <a:lstStyle/>
              <a:p>
                <a:pPr algn="ctr"/>
                <a:r>
                  <a:rPr lang="en-US" sz="1200" dirty="0" smtClean="0">
                    <a:solidFill>
                      <a:schemeClr val="bg1"/>
                    </a:solidFill>
                  </a:rPr>
                  <a:t>Security</a:t>
                </a:r>
                <a:endParaRPr lang="en-US" sz="1200" dirty="0">
                  <a:solidFill>
                    <a:schemeClr val="bg1"/>
                  </a:solidFill>
                </a:endParaRPr>
              </a:p>
            </p:txBody>
          </p:sp>
          <p:sp>
            <p:nvSpPr>
              <p:cNvPr id="36" name="TextBox 35"/>
              <p:cNvSpPr txBox="1"/>
              <p:nvPr/>
            </p:nvSpPr>
            <p:spPr>
              <a:xfrm>
                <a:off x="11087118" y="4815448"/>
                <a:ext cx="1063718" cy="276999"/>
              </a:xfrm>
              <a:prstGeom prst="rect">
                <a:avLst/>
              </a:prstGeom>
              <a:noFill/>
            </p:spPr>
            <p:txBody>
              <a:bodyPr wrap="square" rtlCol="0">
                <a:spAutoFit/>
              </a:bodyPr>
              <a:lstStyle/>
              <a:p>
                <a:pPr algn="ctr"/>
                <a:r>
                  <a:rPr lang="en-US" sz="1200" dirty="0" smtClean="0">
                    <a:solidFill>
                      <a:schemeClr val="bg1"/>
                    </a:solidFill>
                  </a:rPr>
                  <a:t>Collaboration</a:t>
                </a:r>
                <a:endParaRPr lang="en-US" sz="1200" dirty="0">
                  <a:solidFill>
                    <a:schemeClr val="bg1"/>
                  </a:solidFill>
                </a:endParaRPr>
              </a:p>
            </p:txBody>
          </p:sp>
          <p:sp>
            <p:nvSpPr>
              <p:cNvPr id="37" name="TextBox 36"/>
              <p:cNvSpPr txBox="1"/>
              <p:nvPr/>
            </p:nvSpPr>
            <p:spPr>
              <a:xfrm>
                <a:off x="9888926" y="3553718"/>
                <a:ext cx="959764" cy="276999"/>
              </a:xfrm>
              <a:prstGeom prst="rect">
                <a:avLst/>
              </a:prstGeom>
              <a:noFill/>
            </p:spPr>
            <p:txBody>
              <a:bodyPr wrap="square" rtlCol="0">
                <a:spAutoFit/>
              </a:bodyPr>
              <a:lstStyle/>
              <a:p>
                <a:pPr algn="ctr"/>
                <a:r>
                  <a:rPr lang="en-US" sz="1200" dirty="0" smtClean="0">
                    <a:solidFill>
                      <a:schemeClr val="bg1"/>
                    </a:solidFill>
                  </a:rPr>
                  <a:t>Cloud</a:t>
                </a:r>
                <a:endParaRPr lang="en-US" sz="1200" dirty="0">
                  <a:solidFill>
                    <a:schemeClr val="bg1"/>
                  </a:solidFill>
                </a:endParaRPr>
              </a:p>
            </p:txBody>
          </p:sp>
        </p:grpSp>
        <p:sp>
          <p:nvSpPr>
            <p:cNvPr id="16" name="Notched Right Arrow 15"/>
            <p:cNvSpPr/>
            <p:nvPr/>
          </p:nvSpPr>
          <p:spPr>
            <a:xfrm rot="15405689">
              <a:off x="9631986" y="2806656"/>
              <a:ext cx="736995" cy="226322"/>
            </a:xfrm>
            <a:prstGeom prst="notch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Notched Right Arrow 37"/>
            <p:cNvSpPr/>
            <p:nvPr/>
          </p:nvSpPr>
          <p:spPr>
            <a:xfrm rot="18337929">
              <a:off x="10664433" y="3332710"/>
              <a:ext cx="536648" cy="261968"/>
            </a:xfrm>
            <a:prstGeom prst="notch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Notched Right Arrow 38"/>
            <p:cNvSpPr/>
            <p:nvPr/>
          </p:nvSpPr>
          <p:spPr>
            <a:xfrm rot="11239737">
              <a:off x="9000500" y="3483399"/>
              <a:ext cx="582581" cy="238505"/>
            </a:xfrm>
            <a:prstGeom prst="notch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Notched Right Arrow 39"/>
            <p:cNvSpPr/>
            <p:nvPr/>
          </p:nvSpPr>
          <p:spPr>
            <a:xfrm rot="2441988">
              <a:off x="10501808" y="4220159"/>
              <a:ext cx="736995" cy="226322"/>
            </a:xfrm>
            <a:prstGeom prst="notch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rot="8160082">
              <a:off x="9363394" y="4292092"/>
              <a:ext cx="736995" cy="226322"/>
            </a:xfrm>
            <a:prstGeom prst="notch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11503827" y="6330604"/>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15</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514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037761" y="103706"/>
            <a:ext cx="7723495"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Limitation of Clouds</a:t>
            </a:r>
            <a:endParaRPr lang="en-US" sz="36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340797" y="6315460"/>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16</a:t>
            </a:r>
            <a:endParaRPr lang="en-US"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73724" y="1469863"/>
            <a:ext cx="6503007" cy="9541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Internet Dependency</a:t>
            </a:r>
            <a:r>
              <a:rPr lang="en-US" sz="2000"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deployment relies on an internet connection. If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internet connection is unreliable or slow, it can impact the accessibility and performance of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project.</a:t>
            </a:r>
          </a:p>
        </p:txBody>
      </p:sp>
      <p:sp>
        <p:nvSpPr>
          <p:cNvPr id="3" name="TextBox 2"/>
          <p:cNvSpPr txBox="1"/>
          <p:nvPr/>
        </p:nvSpPr>
        <p:spPr>
          <a:xfrm>
            <a:off x="273724" y="2695584"/>
            <a:ext cx="6503006" cy="954107"/>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Recourse Limits: </a:t>
            </a: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providers impose resource limits on </a:t>
            </a:r>
            <a:r>
              <a:rPr lang="en-US" dirty="0" smtClean="0">
                <a:latin typeface="Times New Roman" panose="02020603050405020304" pitchFamily="18" charset="0"/>
                <a:cs typeface="Times New Roman" panose="02020603050405020304" pitchFamily="18" charset="0"/>
              </a:rPr>
              <a:t>an accounts. Such as google cloud provide 15GB free storage and virtual machine.</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3723" y="3921305"/>
            <a:ext cx="6503007" cy="67710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Latency and Performance: </a:t>
            </a:r>
            <a:r>
              <a:rPr lang="en-US" dirty="0">
                <a:latin typeface="Times New Roman" panose="02020603050405020304" pitchFamily="18" charset="0"/>
                <a:cs typeface="Times New Roman" panose="02020603050405020304" pitchFamily="18" charset="0"/>
              </a:rPr>
              <a:t>Cloud resources might introduce some latency compared to local on-premises resources.</a:t>
            </a:r>
          </a:p>
        </p:txBody>
      </p:sp>
      <p:pic>
        <p:nvPicPr>
          <p:cNvPr id="1026" name="Picture 2" descr="Limitation Generic color outli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077" y="1630140"/>
            <a:ext cx="3634393" cy="36343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6937" y="5064479"/>
            <a:ext cx="6509794"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Data Privacy: </a:t>
            </a:r>
            <a:r>
              <a:rPr lang="en-US" dirty="0" smtClean="0">
                <a:latin typeface="Times New Roman" panose="02020603050405020304" pitchFamily="18" charset="0"/>
                <a:cs typeface="Times New Roman" panose="02020603050405020304" pitchFamily="18" charset="0"/>
              </a:rPr>
              <a:t>Could be a threats working with the credential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575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0013" y="1081652"/>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106000" y="400185"/>
            <a:ext cx="7723495"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1238312" y="6361926"/>
            <a:ext cx="51098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17</a:t>
            </a:r>
            <a:endParaRPr lang="en-US" b="1" dirty="0">
              <a:latin typeface="Times New Roman" panose="02020603050405020304" pitchFamily="18" charset="0"/>
              <a:cs typeface="Times New Roman" panose="02020603050405020304" pitchFamily="18" charset="0"/>
            </a:endParaRPr>
          </a:p>
        </p:txBody>
      </p:sp>
      <p:sp>
        <p:nvSpPr>
          <p:cNvPr id="2" name="Rectangle 1"/>
          <p:cNvSpPr/>
          <p:nvPr/>
        </p:nvSpPr>
        <p:spPr>
          <a:xfrm>
            <a:off x="604212" y="2095903"/>
            <a:ext cx="6432692" cy="3416320"/>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the deployment of projects and </a:t>
            </a:r>
            <a:r>
              <a:rPr lang="en-US" dirty="0" smtClean="0">
                <a:latin typeface="Times New Roman" panose="02020603050405020304" pitchFamily="18" charset="0"/>
                <a:cs typeface="Times New Roman" panose="02020603050405020304" pitchFamily="18" charset="0"/>
              </a:rPr>
              <a:t>thesis </a:t>
            </a:r>
            <a:r>
              <a:rPr lang="en-US" dirty="0">
                <a:latin typeface="Times New Roman" panose="02020603050405020304" pitchFamily="18" charset="0"/>
                <a:cs typeface="Times New Roman" panose="02020603050405020304" pitchFamily="18" charset="0"/>
              </a:rPr>
              <a:t>on the cloud offers a multitude of benefits, including enhanced accessibility, scalability, cost-efficiency, reliability, security, and collaboration. These advantages can </a:t>
            </a:r>
            <a:r>
              <a:rPr lang="en-US" dirty="0" smtClean="0">
                <a:latin typeface="Times New Roman" panose="02020603050405020304" pitchFamily="18" charset="0"/>
                <a:cs typeface="Times New Roman" panose="02020603050405020304" pitchFamily="18" charset="0"/>
              </a:rPr>
              <a:t>help </a:t>
            </a:r>
            <a:r>
              <a:rPr lang="en-US" dirty="0">
                <a:latin typeface="Times New Roman" panose="02020603050405020304" pitchFamily="18" charset="0"/>
                <a:cs typeface="Times New Roman" panose="02020603050405020304" pitchFamily="18" charset="0"/>
              </a:rPr>
              <a:t>development, improve resource utilization, and foster collaboration among team members. However, it's crucial to be aware of the limitations associated with cloud deployment, such as potential costs, data privacy concerns, and internet </a:t>
            </a:r>
            <a:r>
              <a:rPr lang="en-US" dirty="0" smtClean="0">
                <a:latin typeface="Times New Roman" panose="02020603050405020304" pitchFamily="18" charset="0"/>
                <a:cs typeface="Times New Roman" panose="02020603050405020304" pitchFamily="18" charset="0"/>
              </a:rPr>
              <a:t>dependency. A proper planning is needed.</a:t>
            </a:r>
            <a:endParaRPr lang="en-US" dirty="0">
              <a:latin typeface="Times New Roman" panose="02020603050405020304" pitchFamily="18" charset="0"/>
              <a:cs typeface="Times New Roman" panose="02020603050405020304" pitchFamily="18" charset="0"/>
            </a:endParaRPr>
          </a:p>
        </p:txBody>
      </p:sp>
      <p:pic>
        <p:nvPicPr>
          <p:cNvPr id="4098" name="Picture 2" descr="5 Key Benefits of Cloud Computing for Busin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372" y="2239617"/>
            <a:ext cx="4386928"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51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211749" y="66264"/>
            <a:ext cx="5768502"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Outline</a:t>
            </a:r>
            <a:endParaRPr lang="en-US" sz="4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93604" y="1225689"/>
            <a:ext cx="5136667"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Why need?</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Choosing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loud Platform</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Google </a:t>
            </a:r>
            <a:r>
              <a:rPr lang="en-US" dirty="0" err="1" smtClean="0">
                <a:latin typeface="Times New Roman" panose="02020603050405020304" pitchFamily="18" charset="0"/>
                <a:cs typeface="Times New Roman" panose="02020603050405020304" pitchFamily="18" charset="0"/>
              </a:rPr>
              <a:t>Colab</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Deployment Steps</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Challenges faced</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Solutions</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Benefits of Deployment</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Limitations</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Future Improvements </a:t>
            </a:r>
          </a:p>
          <a:p>
            <a:pPr marL="285750" indent="-285750">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1493817" y="6353303"/>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600" y="1890015"/>
            <a:ext cx="3752711" cy="3752711"/>
          </a:xfrm>
          <a:prstGeom prst="rect">
            <a:avLst/>
          </a:prstGeom>
        </p:spPr>
      </p:pic>
    </p:spTree>
    <p:extLst>
      <p:ext uri="{BB962C8B-B14F-4D97-AF65-F5344CB8AC3E}">
        <p14:creationId xmlns:p14="http://schemas.microsoft.com/office/powerpoint/2010/main" val="2848256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CEF7A82-FDD3-124A-B172-11C5237CC347}"/>
              </a:ext>
            </a:extLst>
          </p:cNvPr>
          <p:cNvGrpSpPr/>
          <p:nvPr/>
        </p:nvGrpSpPr>
        <p:grpSpPr>
          <a:xfrm>
            <a:off x="2471591" y="1822022"/>
            <a:ext cx="7248819" cy="2166660"/>
            <a:chOff x="2471591" y="2047679"/>
            <a:chExt cx="7248819" cy="2166660"/>
          </a:xfrm>
        </p:grpSpPr>
        <p:sp>
          <p:nvSpPr>
            <p:cNvPr id="7" name="TextBox 6">
              <a:extLst>
                <a:ext uri="{FF2B5EF4-FFF2-40B4-BE49-F238E27FC236}">
                  <a16:creationId xmlns:a16="http://schemas.microsoft.com/office/drawing/2014/main" id="{D2A42FA1-CEC1-7947-92D4-5D128741C0D8}"/>
                </a:ext>
              </a:extLst>
            </p:cNvPr>
            <p:cNvSpPr txBox="1"/>
            <p:nvPr/>
          </p:nvSpPr>
          <p:spPr>
            <a:xfrm>
              <a:off x="2471592" y="2644679"/>
              <a:ext cx="7248817"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prstClr val="black">
                      <a:lumMod val="85000"/>
                      <a:lumOff val="15000"/>
                    </a:prstClr>
                  </a:solidFill>
                  <a:effectLst/>
                  <a:uLnTx/>
                  <a:uFillTx/>
                  <a:latin typeface="Poppins SemiBold" pitchFamily="2" charset="77"/>
                  <a:ea typeface="Source Sans Pro SemiBold" panose="020B0503030403020204" pitchFamily="34" charset="0"/>
                  <a:cs typeface="Poppins SemiBold" pitchFamily="2" charset="77"/>
                </a:rPr>
                <a:t>Thank You</a:t>
              </a:r>
            </a:p>
          </p:txBody>
        </p:sp>
        <p:sp>
          <p:nvSpPr>
            <p:cNvPr id="8" name="TextBox 7">
              <a:extLst>
                <a:ext uri="{FF2B5EF4-FFF2-40B4-BE49-F238E27FC236}">
                  <a16:creationId xmlns:a16="http://schemas.microsoft.com/office/drawing/2014/main" id="{5E064AF4-1EAC-784D-92CC-3B80E3C19201}"/>
                </a:ext>
              </a:extLst>
            </p:cNvPr>
            <p:cNvSpPr txBox="1"/>
            <p:nvPr/>
          </p:nvSpPr>
          <p:spPr>
            <a:xfrm>
              <a:off x="2471591" y="2047679"/>
              <a:ext cx="7248819" cy="47320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Nunito Sans" pitchFamily="2" charset="77"/>
                <a:ea typeface="Roboto" panose="02000000000000000000" pitchFamily="2" charset="0"/>
                <a:cs typeface="Poppins" pitchFamily="2" charset="77"/>
              </a:endParaRPr>
            </a:p>
          </p:txBody>
        </p:sp>
      </p:grpSp>
    </p:spTree>
    <p:extLst>
      <p:ext uri="{BB962C8B-B14F-4D97-AF65-F5344CB8AC3E}">
        <p14:creationId xmlns:p14="http://schemas.microsoft.com/office/powerpoint/2010/main" val="411187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 to Cloud </a:t>
            </a:r>
            <a:r>
              <a:rPr lang="en-US" sz="3200" b="1" dirty="0" smtClean="0">
                <a:latin typeface="Times New Roman" panose="02020603050405020304" pitchFamily="18" charset="0"/>
                <a:cs typeface="Times New Roman" panose="02020603050405020304" pitchFamily="18" charset="0"/>
              </a:rPr>
              <a:t>Computing (1)</a:t>
            </a:r>
            <a:endParaRPr lang="en-US" sz="320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2" y="875489"/>
            <a:ext cx="7489373" cy="60939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Cloud computing is the delivery of computing services.</a:t>
            </a:r>
          </a:p>
          <a:p>
            <a:pPr marL="285750" indent="-28575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Such as </a:t>
            </a:r>
            <a:r>
              <a:rPr lang="en-US" sz="2000" b="1" dirty="0" smtClean="0">
                <a:latin typeface="Times New Roman" panose="02020603050405020304" pitchFamily="18" charset="0"/>
                <a:cs typeface="Times New Roman" panose="02020603050405020304" pitchFamily="18" charset="0"/>
              </a:rPr>
              <a:t>servers, storage, databases, networking, software, analytics, intelligence, and more, over the cloud (internet)</a:t>
            </a:r>
            <a:r>
              <a:rPr lang="en-US" sz="20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Work as a service rather than a product, whereby shared resources, software, and information are provided to computers as a metered service over a network.</a:t>
            </a:r>
          </a:p>
          <a:p>
            <a:pPr marL="285750" indent="-285750" algn="just">
              <a:lnSpc>
                <a:spcPct val="150000"/>
              </a:lnSpc>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Premises datacenter, manage everything, such as </a:t>
            </a:r>
          </a:p>
          <a:p>
            <a:pPr marL="1257300" lvl="2"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Purchasing and installing hardware,</a:t>
            </a:r>
          </a:p>
          <a:p>
            <a:pPr marL="1257300" lvl="2"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Virtualization</a:t>
            </a:r>
          </a:p>
          <a:p>
            <a:pPr marL="1257300" lvl="2"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Installing the operating system and required applications</a:t>
            </a:r>
          </a:p>
          <a:p>
            <a:pPr marL="1257300" lvl="2"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Setting up the network,</a:t>
            </a:r>
          </a:p>
          <a:p>
            <a:pPr marL="1257300" lvl="2"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Configuring the firewall, and setting up storage for data.</a:t>
            </a:r>
          </a:p>
          <a:p>
            <a:pPr algn="just">
              <a:lnSpc>
                <a:spcPct val="150000"/>
              </a:lnSpc>
            </a:pPr>
            <a:endParaRPr lang="en-US" sz="2000" b="1" dirty="0" smtClean="0">
              <a:latin typeface="Times New Roman" panose="02020603050405020304" pitchFamily="18" charset="0"/>
              <a:cs typeface="Times New Roman" panose="02020603050405020304" pitchFamily="18" charset="0"/>
            </a:endParaRPr>
          </a:p>
        </p:txBody>
      </p:sp>
      <p:sp>
        <p:nvSpPr>
          <p:cNvPr id="48" name="TextBox 47"/>
          <p:cNvSpPr txBox="1"/>
          <p:nvPr/>
        </p:nvSpPr>
        <p:spPr>
          <a:xfrm>
            <a:off x="11532359" y="6256655"/>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a:t>
            </a:r>
          </a:p>
        </p:txBody>
      </p:sp>
      <p:sp>
        <p:nvSpPr>
          <p:cNvPr id="2" name="AutoShape 2" descr="Cloud Computing Examples and Us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191" y="2183265"/>
            <a:ext cx="3945168" cy="3371373"/>
          </a:xfrm>
          <a:prstGeom prst="rect">
            <a:avLst/>
          </a:prstGeom>
        </p:spPr>
      </p:pic>
    </p:spTree>
    <p:extLst>
      <p:ext uri="{BB962C8B-B14F-4D97-AF65-F5344CB8AC3E}">
        <p14:creationId xmlns:p14="http://schemas.microsoft.com/office/powerpoint/2010/main" val="3605798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 to Cloud </a:t>
            </a:r>
            <a:r>
              <a:rPr lang="en-US" sz="3200" b="1" dirty="0" smtClean="0">
                <a:latin typeface="Times New Roman" panose="02020603050405020304" pitchFamily="18" charset="0"/>
                <a:cs typeface="Times New Roman" panose="02020603050405020304" pitchFamily="18" charset="0"/>
              </a:rPr>
              <a:t>Computing(2)</a:t>
            </a:r>
            <a:endParaRPr lang="en-US" sz="320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 y="875488"/>
            <a:ext cx="6437746"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cloud environment provides an easily accessible online portal that makes handy for the user to manage the compute, storage, network, and application resources.</a:t>
            </a:r>
          </a:p>
          <a:p>
            <a:pPr algn="just">
              <a:lnSpc>
                <a:spcPct val="150000"/>
              </a:lnSpc>
            </a:pPr>
            <a:endParaRPr lang="en-US" b="1"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Types of cloud services</a:t>
            </a:r>
          </a:p>
          <a:p>
            <a:pPr marL="800100" lvl="1" indent="-342900" algn="just">
              <a:lnSpc>
                <a:spcPct val="15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Infrastructure as a service (</a:t>
            </a:r>
            <a:r>
              <a:rPr lang="en-US" b="1" dirty="0" err="1" smtClean="0">
                <a:latin typeface="Times New Roman" panose="02020603050405020304" pitchFamily="18" charset="0"/>
                <a:cs typeface="Times New Roman" panose="02020603050405020304" pitchFamily="18" charset="0"/>
              </a:rPr>
              <a:t>iaas</a:t>
            </a:r>
            <a:r>
              <a:rPr lang="en-US" b="1" dirty="0" smtClean="0">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Platform as a service (</a:t>
            </a:r>
            <a:r>
              <a:rPr lang="en-US" b="1" dirty="0" err="1" smtClean="0">
                <a:latin typeface="Times New Roman" panose="02020603050405020304" pitchFamily="18" charset="0"/>
                <a:cs typeface="Times New Roman" panose="02020603050405020304" pitchFamily="18" charset="0"/>
              </a:rPr>
              <a:t>paas</a:t>
            </a:r>
            <a:r>
              <a:rPr lang="en-US" b="1" dirty="0" smtClean="0">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Software as a service (</a:t>
            </a:r>
            <a:r>
              <a:rPr lang="en-US" b="1" dirty="0" err="1" smtClean="0">
                <a:latin typeface="Times New Roman" panose="02020603050405020304" pitchFamily="18" charset="0"/>
                <a:cs typeface="Times New Roman" panose="02020603050405020304" pitchFamily="18" charset="0"/>
              </a:rPr>
              <a:t>saas</a:t>
            </a:r>
            <a:r>
              <a:rPr lang="en-US"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11611935" y="6488668"/>
            <a:ext cx="41174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a:t>
            </a:r>
          </a:p>
        </p:txBody>
      </p:sp>
      <p:pic>
        <p:nvPicPr>
          <p:cNvPr id="14" name="Picture 4" descr="Introduction to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689" y="4099810"/>
            <a:ext cx="5015345" cy="23142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689" y="1331722"/>
            <a:ext cx="4505839" cy="2611859"/>
          </a:xfrm>
          <a:prstGeom prst="rect">
            <a:avLst/>
          </a:prstGeom>
        </p:spPr>
      </p:pic>
    </p:spTree>
    <p:extLst>
      <p:ext uri="{BB962C8B-B14F-4D97-AF65-F5344CB8AC3E}">
        <p14:creationId xmlns:p14="http://schemas.microsoft.com/office/powerpoint/2010/main" val="1739949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redit Card Fraud Detection - Great Learning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774" y="898795"/>
            <a:ext cx="4414226" cy="5959205"/>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Thesis Overview -1</a:t>
            </a:r>
            <a:endParaRPr lang="en-US" sz="3200"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11681012" y="6488668"/>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a:t>
            </a:r>
          </a:p>
        </p:txBody>
      </p:sp>
      <p:sp>
        <p:nvSpPr>
          <p:cNvPr id="14" name="Rectangle 13"/>
          <p:cNvSpPr/>
          <p:nvPr/>
        </p:nvSpPr>
        <p:spPr>
          <a:xfrm>
            <a:off x="50246" y="957909"/>
            <a:ext cx="7626474" cy="6314549"/>
          </a:xfrm>
          <a:prstGeom prst="rect">
            <a:avLst/>
          </a:prstGeom>
        </p:spPr>
        <p:txBody>
          <a:bodyPr wrap="square">
            <a:spAutoFit/>
          </a:bodyPr>
          <a:lstStyle/>
          <a:p>
            <a:pPr algn="just">
              <a:lnSpc>
                <a:spcPct val="150000"/>
              </a:lnSpc>
              <a:spcAft>
                <a:spcPts val="800"/>
              </a:spcAft>
            </a:pPr>
            <a:r>
              <a:rPr lang="en-US" b="1" dirty="0" smtClean="0">
                <a:latin typeface="Times New Roman" panose="02020603050405020304" pitchFamily="18" charset="0"/>
                <a:cs typeface="Times New Roman" panose="02020603050405020304" pitchFamily="18" charset="0"/>
              </a:rPr>
              <a:t>Thesis title: </a:t>
            </a:r>
            <a:r>
              <a:rPr lang="en-US" b="1" dirty="0">
                <a:solidFill>
                  <a:schemeClr val="accent1">
                    <a:lumMod val="75000"/>
                  </a:schemeClr>
                </a:solidFill>
                <a:latin typeface="DM Sans Bold"/>
              </a:rPr>
              <a:t>Comparative Study of Machine Learning Algorithms for Credit Card Fraud </a:t>
            </a:r>
            <a:r>
              <a:rPr lang="en-US" b="1" dirty="0" smtClean="0">
                <a:solidFill>
                  <a:schemeClr val="accent1">
                    <a:lumMod val="75000"/>
                  </a:schemeClr>
                </a:solidFill>
                <a:latin typeface="DM Sans Bold"/>
              </a:rPr>
              <a:t>Detection</a:t>
            </a:r>
            <a:endParaRPr lang="en-US" b="1" dirty="0" smtClean="0">
              <a:latin typeface="Times New Roman" panose="02020603050405020304" pitchFamily="18" charset="0"/>
              <a:cs typeface="Times New Roman" panose="02020603050405020304" pitchFamily="18" charset="0"/>
            </a:endParaRPr>
          </a:p>
          <a:p>
            <a:pPr lvl="0" algn="just">
              <a:lnSpc>
                <a:spcPct val="150000"/>
              </a:lnSpc>
              <a:spcAft>
                <a:spcPts val="800"/>
              </a:spcAft>
            </a:pPr>
            <a:r>
              <a:rPr lang="en-US" b="1" dirty="0" smtClean="0">
                <a:latin typeface="Times New Roman" panose="02020603050405020304" pitchFamily="18" charset="0"/>
                <a:cs typeface="Times New Roman" panose="02020603050405020304" pitchFamily="18" charset="0"/>
              </a:rPr>
              <a:t>Overview:</a:t>
            </a:r>
          </a:p>
          <a:p>
            <a:pPr marL="285750" indent="-285750" algn="just">
              <a:lnSpc>
                <a:spcPct val="150000"/>
              </a:lnSpc>
              <a:spcAft>
                <a:spcPts val="800"/>
              </a:spcAf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Applying different methods on the proposed dataset.</a:t>
            </a:r>
          </a:p>
          <a:p>
            <a:pPr marL="285750" indent="-285750" algn="just">
              <a:lnSpc>
                <a:spcPct val="150000"/>
              </a:lnSpc>
              <a:spcAft>
                <a:spcPts val="800"/>
              </a:spcAf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Appling feature selection techniques to the collected dataset(credit card transactions) to reduce  less important features.</a:t>
            </a:r>
          </a:p>
          <a:p>
            <a:pPr marL="285750" indent="-285750" algn="just">
              <a:lnSpc>
                <a:spcPct val="150000"/>
              </a:lnSpc>
              <a:spcAft>
                <a:spcPts val="800"/>
              </a:spcAf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Select the best method and apply machine learning algorithm.</a:t>
            </a:r>
          </a:p>
          <a:p>
            <a:pPr marL="285750" indent="-285750" algn="just">
              <a:lnSpc>
                <a:spcPct val="150000"/>
              </a:lnSpc>
              <a:spcAft>
                <a:spcPts val="800"/>
              </a:spcAf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Deploying the processed dataset into machine learning models. </a:t>
            </a:r>
          </a:p>
          <a:p>
            <a:pPr marL="285750" indent="-285750" algn="just">
              <a:lnSpc>
                <a:spcPct val="150000"/>
              </a:lnSpc>
              <a:spcAft>
                <a:spcPts val="800"/>
              </a:spcAf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To Compare that models performance using  evaluation matrices and pick the best one.</a:t>
            </a:r>
          </a:p>
          <a:p>
            <a:pPr marL="285750" indent="-285750" algn="just">
              <a:lnSpc>
                <a:spcPct val="150000"/>
              </a:lnSpc>
              <a:spcAft>
                <a:spcPts val="800"/>
              </a:spcAf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By Minimizing financial losses for both cardholders and card issuers by quickly identifying and stopping unauthorized or suspicious transactions.</a:t>
            </a:r>
          </a:p>
          <a:p>
            <a:pPr marL="285750" indent="-285750" algn="just">
              <a:lnSpc>
                <a:spcPct val="150000"/>
              </a:lnSpc>
              <a:spcAft>
                <a:spcPts val="800"/>
              </a:spcAft>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40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5378" y="303023"/>
            <a:ext cx="7561244"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Framework of Our Thesis work</a:t>
            </a:r>
            <a:endParaRPr lang="en-US"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AF90C2E-A2CB-44E7-915F-5D00E6A3F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30673"/>
            <a:ext cx="10687049" cy="5241540"/>
          </a:xfrm>
          <a:prstGeom prst="rect">
            <a:avLst/>
          </a:prstGeom>
          <a:noFill/>
          <a:ln>
            <a:noFill/>
          </a:ln>
        </p:spPr>
      </p:pic>
    </p:spTree>
    <p:extLst>
      <p:ext uri="{BB962C8B-B14F-4D97-AF65-F5344CB8AC3E}">
        <p14:creationId xmlns:p14="http://schemas.microsoft.com/office/powerpoint/2010/main" val="1559620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Why Cloud Deployment?</a:t>
            </a:r>
          </a:p>
        </p:txBody>
      </p:sp>
      <p:sp>
        <p:nvSpPr>
          <p:cNvPr id="48" name="TextBox 47"/>
          <p:cNvSpPr txBox="1"/>
          <p:nvPr/>
        </p:nvSpPr>
        <p:spPr>
          <a:xfrm>
            <a:off x="11546878" y="6336570"/>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a:t>
            </a:r>
          </a:p>
        </p:txBody>
      </p:sp>
      <p:sp>
        <p:nvSpPr>
          <p:cNvPr id="2" name="TextBox 1"/>
          <p:cNvSpPr txBox="1"/>
          <p:nvPr/>
        </p:nvSpPr>
        <p:spPr>
          <a:xfrm>
            <a:off x="604212" y="1055328"/>
            <a:ext cx="6832593" cy="609397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Advantages of cloud computing</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Cost</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Speed</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Scalability.</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Productivity</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Reliability</a:t>
            </a:r>
          </a:p>
          <a:p>
            <a:pPr marL="800100" lvl="1" indent="-342900" algn="just">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Security.</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More Flexible</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Infinite Storage</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Automatic Software Integration</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Effective Monitoring</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Document </a:t>
            </a:r>
            <a:r>
              <a:rPr lang="en-US" sz="2000" dirty="0" smtClean="0">
                <a:latin typeface="Times New Roman" panose="02020603050405020304" pitchFamily="18" charset="0"/>
                <a:cs typeface="Times New Roman" panose="02020603050405020304" pitchFamily="18" charset="0"/>
              </a:rPr>
              <a:t>Control</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4100" name="Picture 4" descr="Advantage of Cloud Computi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91" y="1737675"/>
            <a:ext cx="6890327" cy="373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46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1608" y="71011"/>
            <a:ext cx="7561244"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Choosing </a:t>
            </a:r>
            <a:r>
              <a:rPr lang="en-US" sz="3200" b="1" dirty="0">
                <a:latin typeface="Times New Roman" panose="02020603050405020304" pitchFamily="18" charset="0"/>
                <a:cs typeface="Times New Roman" panose="02020603050405020304" pitchFamily="18" charset="0"/>
              </a:rPr>
              <a:t>the Cloud Platform</a:t>
            </a:r>
          </a:p>
        </p:txBody>
      </p:sp>
      <p:sp>
        <p:nvSpPr>
          <p:cNvPr id="48" name="TextBox 47"/>
          <p:cNvSpPr txBox="1"/>
          <p:nvPr/>
        </p:nvSpPr>
        <p:spPr>
          <a:xfrm>
            <a:off x="11638138" y="6260868"/>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a:t>
            </a:r>
          </a:p>
        </p:txBody>
      </p:sp>
      <p:sp>
        <p:nvSpPr>
          <p:cNvPr id="2" name="TextBox 1"/>
          <p:cNvSpPr txBox="1"/>
          <p:nvPr/>
        </p:nvSpPr>
        <p:spPr>
          <a:xfrm>
            <a:off x="175490" y="1150337"/>
            <a:ext cx="12118109"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short for Google </a:t>
            </a:r>
            <a:r>
              <a:rPr lang="en-US" sz="2000" dirty="0" err="1">
                <a:latin typeface="Times New Roman" panose="02020603050405020304" pitchFamily="18" charset="0"/>
                <a:cs typeface="Times New Roman" panose="02020603050405020304" pitchFamily="18" charset="0"/>
              </a:rPr>
              <a:t>Colaboratory</a:t>
            </a:r>
            <a:r>
              <a:rPr lang="en-US" sz="2000" dirty="0">
                <a:latin typeface="Times New Roman" panose="02020603050405020304" pitchFamily="18" charset="0"/>
                <a:cs typeface="Times New Roman" panose="02020603050405020304" pitchFamily="18" charset="0"/>
              </a:rPr>
              <a:t>, is a free cloud-based platform provided by </a:t>
            </a:r>
            <a:r>
              <a:rPr lang="en-US" sz="2000" dirty="0" smtClean="0">
                <a:latin typeface="Times New Roman" panose="02020603050405020304" pitchFamily="18" charset="0"/>
                <a:cs typeface="Times New Roman" panose="02020603050405020304" pitchFamily="18" charset="0"/>
              </a:rPr>
              <a:t>Google</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allows </a:t>
            </a:r>
            <a:r>
              <a:rPr lang="en-US" sz="2000" dirty="0">
                <a:latin typeface="Times New Roman" panose="02020603050405020304" pitchFamily="18" charset="0"/>
                <a:cs typeface="Times New Roman" panose="02020603050405020304" pitchFamily="18" charset="0"/>
              </a:rPr>
              <a:t>users to write and execute Python code in a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Notebook-like interface. It is designed for data science and machine learning tasks and has gained popularity for several </a:t>
            </a:r>
            <a:r>
              <a:rPr lang="en-US" sz="2000" dirty="0" smtClean="0">
                <a:latin typeface="Times New Roman" panose="02020603050405020304" pitchFamily="18" charset="0"/>
                <a:cs typeface="Times New Roman" panose="02020603050405020304" pitchFamily="18" charset="0"/>
              </a:rPr>
              <a:t>reasons</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Google </a:t>
            </a:r>
            <a:r>
              <a:rPr lang="en-US" sz="2000" dirty="0" err="1" smtClean="0">
                <a:latin typeface="Times New Roman" panose="02020603050405020304" pitchFamily="18" charset="0"/>
                <a:cs typeface="Times New Roman" panose="02020603050405020304" pitchFamily="18" charset="0"/>
              </a:rPr>
              <a:t>Colab</a:t>
            </a:r>
            <a:r>
              <a:rPr lang="en-US" sz="2000" dirty="0" smtClean="0">
                <a:latin typeface="Times New Roman" panose="02020603050405020304" pitchFamily="18" charset="0"/>
                <a:cs typeface="Times New Roman" panose="02020603050405020304" pitchFamily="18" charset="0"/>
              </a:rPr>
              <a:t> provides easy access to external data. </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can import datasets from your computer or from URLs, making it easier to access the data we need for our projects, including accessing files stored on your Google Drive.</a:t>
            </a:r>
          </a:p>
          <a:p>
            <a:pPr marL="342900" indent="-342900">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924" y="4034665"/>
            <a:ext cx="4250425" cy="2649032"/>
          </a:xfrm>
          <a:prstGeom prst="rect">
            <a:avLst/>
          </a:prstGeom>
        </p:spPr>
      </p:pic>
    </p:spTree>
    <p:extLst>
      <p:ext uri="{BB962C8B-B14F-4D97-AF65-F5344CB8AC3E}">
        <p14:creationId xmlns:p14="http://schemas.microsoft.com/office/powerpoint/2010/main" val="3197377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0" y="856034"/>
            <a:ext cx="12192000" cy="19455"/>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303193" y="143049"/>
            <a:ext cx="75612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Google </a:t>
            </a:r>
            <a:r>
              <a:rPr lang="en-US" sz="3200" b="1" dirty="0" err="1">
                <a:latin typeface="Times New Roman" panose="02020603050405020304" pitchFamily="18" charset="0"/>
                <a:cs typeface="Times New Roman" panose="02020603050405020304" pitchFamily="18" charset="0"/>
              </a:rPr>
              <a:t>Colab</a:t>
            </a:r>
            <a:endParaRPr lang="en-US" sz="3200"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11610463" y="6343087"/>
            <a:ext cx="5109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a:t>
            </a:r>
          </a:p>
        </p:txBody>
      </p:sp>
      <p:sp>
        <p:nvSpPr>
          <p:cNvPr id="2" name="TextBox 1"/>
          <p:cNvSpPr txBox="1"/>
          <p:nvPr/>
        </p:nvSpPr>
        <p:spPr>
          <a:xfrm>
            <a:off x="93224" y="1126274"/>
            <a:ext cx="7500667" cy="5216813"/>
          </a:xfrm>
          <a:prstGeom prst="rect">
            <a:avLst/>
          </a:prstGeom>
          <a:noFill/>
        </p:spPr>
        <p:txBody>
          <a:bodyPr wrap="square" rtlCol="0">
            <a:spAutoFit/>
          </a:bodyPr>
          <a:lstStyle/>
          <a:p>
            <a:pPr algn="just">
              <a:lnSpc>
                <a:spcPct val="150000"/>
              </a:lnSpc>
            </a:pPr>
            <a:r>
              <a:rPr lang="en-US" sz="2400" b="1" dirty="0" smtClean="0">
                <a:latin typeface="Times New Roman" panose="02020603050405020304" pitchFamily="18" charset="0"/>
                <a:cs typeface="Times New Roman" panose="02020603050405020304" pitchFamily="18" charset="0"/>
              </a:rPr>
              <a:t>It offers a number of advantages, including</a:t>
            </a:r>
            <a:r>
              <a:rPr lang="en-US" sz="2000" b="1" dirty="0" smtClean="0">
                <a:latin typeface="Times New Roman" panose="02020603050405020304" pitchFamily="18" charset="0"/>
                <a:cs typeface="Times New Roman" panose="02020603050405020304" pitchFamily="18" charset="0"/>
              </a:rPr>
              <a:t>:</a:t>
            </a:r>
          </a:p>
          <a:p>
            <a:pPr marL="1371600" lvl="2" indent="-457200" algn="just">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Accessibility</a:t>
            </a: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Free Access to GPU and </a:t>
            </a:r>
            <a:r>
              <a:rPr lang="en-US" dirty="0" smtClean="0">
                <a:latin typeface="Times New Roman" panose="02020603050405020304" pitchFamily="18" charset="0"/>
                <a:cs typeface="Times New Roman" panose="02020603050405020304" pitchFamily="18" charset="0"/>
              </a:rPr>
              <a:t>TPU</a:t>
            </a:r>
            <a:endParaRPr lang="en-US" dirty="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 Setup Required</a:t>
            </a:r>
            <a:endParaRPr lang="en-US" dirty="0" smtClean="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Collaboration</a:t>
            </a: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Integration with Google </a:t>
            </a:r>
            <a:r>
              <a:rPr lang="en-US" dirty="0" smtClean="0">
                <a:latin typeface="Times New Roman" panose="02020603050405020304" pitchFamily="18" charset="0"/>
                <a:cs typeface="Times New Roman" panose="02020603050405020304" pitchFamily="18" charset="0"/>
              </a:rPr>
              <a:t>Drive</a:t>
            </a: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Rich Documentation</a:t>
            </a:r>
            <a:endParaRPr lang="en-US" dirty="0" smtClean="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Cost</a:t>
            </a: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Library and </a:t>
            </a:r>
            <a:r>
              <a:rPr lang="en-US" dirty="0" smtClean="0">
                <a:latin typeface="Times New Roman" panose="02020603050405020304" pitchFamily="18" charset="0"/>
                <a:cs typeface="Times New Roman" panose="02020603050405020304" pitchFamily="18" charset="0"/>
              </a:rPr>
              <a:t>Package Integration.</a:t>
            </a: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Access to Large </a:t>
            </a:r>
            <a:r>
              <a:rPr lang="en-US" dirty="0" smtClean="0">
                <a:latin typeface="Times New Roman" panose="02020603050405020304" pitchFamily="18" charset="0"/>
                <a:cs typeface="Times New Roman" panose="02020603050405020304" pitchFamily="18" charset="0"/>
              </a:rPr>
              <a:t>Datasets</a:t>
            </a: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Resource Availability: </a:t>
            </a:r>
            <a:endParaRPr lang="en-US" dirty="0" smtClean="0">
              <a:latin typeface="Times New Roman" panose="02020603050405020304" pitchFamily="18" charset="0"/>
              <a:cs typeface="Times New Roman" panose="02020603050405020304" pitchFamily="18" charset="0"/>
            </a:endParaRPr>
          </a:p>
          <a:p>
            <a:pPr marL="1371600" lvl="2"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Experimentation</a:t>
            </a:r>
            <a:endParaRPr lang="en-US" dirty="0" smtClean="0">
              <a:latin typeface="Times New Roman" panose="02020603050405020304" pitchFamily="18" charset="0"/>
              <a:cs typeface="Times New Roman" panose="02020603050405020304" pitchFamily="18" charset="0"/>
            </a:endParaRPr>
          </a:p>
        </p:txBody>
      </p:sp>
      <p:pic>
        <p:nvPicPr>
          <p:cNvPr id="7170" name="Picture 2" descr="Structure your code better in Google Colab with Text and Code Cells | by  Mitesh Parma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198" y="2585749"/>
            <a:ext cx="5732607" cy="254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68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240</TotalTime>
  <Words>1150</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Arial</vt:lpstr>
      <vt:lpstr>Calibri</vt:lpstr>
      <vt:lpstr>Calibri Light</vt:lpstr>
      <vt:lpstr>DM Sans Bold</vt:lpstr>
      <vt:lpstr>Gill Sans MT</vt:lpstr>
      <vt:lpstr>Nunito Sans</vt:lpstr>
      <vt:lpstr>Poppins</vt:lpstr>
      <vt:lpstr>Poppins SemiBold</vt:lpstr>
      <vt:lpstr>Roboto</vt:lpstr>
      <vt:lpstr>Source Sans Pro SemiBold</vt:lpstr>
      <vt:lpstr>Times New Roman</vt:lpstr>
      <vt:lpstr>Wingdings</vt:lpstr>
      <vt:lpstr>Parcel</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Mostafijur Rahman</dc:creator>
  <cp:lastModifiedBy>My Pc</cp:lastModifiedBy>
  <cp:revision>16</cp:revision>
  <dcterms:created xsi:type="dcterms:W3CDTF">2024-08-29T14:52:13Z</dcterms:created>
  <dcterms:modified xsi:type="dcterms:W3CDTF">2024-09-02T04:42:05Z</dcterms:modified>
</cp:coreProperties>
</file>