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Trebuchet MS" panose="020B0603020202020204" pitchFamily="34" charset="0"/>
      <p:regular r:id="rId15"/>
      <p:bold r:id="rId16"/>
      <p:italic r:id="rId17"/>
      <p:boldItalic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44d3e91fb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44d3e91fb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44d3e91fb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44d3e91f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44ef548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44ef548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44803d91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44803d91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44803d91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44803d91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44803d91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44803d91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44803d91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44803d91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4803d91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44803d91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44803d91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44803d91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44803d91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44803d91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44803d91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44803d91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4C2F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373400" y="336025"/>
            <a:ext cx="6733200" cy="711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3600">
                <a:latin typeface="Trebuchet MS"/>
                <a:ea typeface="Trebuchet MS"/>
                <a:cs typeface="Trebuchet MS"/>
                <a:sym typeface="Trebuchet MS"/>
              </a:rPr>
              <a:t>Software development project</a:t>
            </a:r>
            <a:endParaRPr sz="3600">
              <a:latin typeface="Trebuchet MS"/>
              <a:ea typeface="Trebuchet MS"/>
              <a:cs typeface="Trebuchet MS"/>
              <a:sym typeface="Trebuchet MS"/>
            </a:endParaRPr>
          </a:p>
        </p:txBody>
      </p:sp>
      <p:sp>
        <p:nvSpPr>
          <p:cNvPr id="55" name="Google Shape;55;p13"/>
          <p:cNvSpPr txBox="1">
            <a:spLocks noGrp="1"/>
          </p:cNvSpPr>
          <p:nvPr>
            <p:ph type="subTitle" idx="1"/>
          </p:nvPr>
        </p:nvSpPr>
        <p:spPr>
          <a:xfrm>
            <a:off x="479700" y="3230850"/>
            <a:ext cx="8520600" cy="153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000000"/>
                </a:solidFill>
              </a:rPr>
              <a:t>Submitted By : Abdullah Al Siam                                                         Submitted to: Shariful Islam</a:t>
            </a:r>
            <a:endParaRPr sz="1300">
              <a:solidFill>
                <a:srgbClr val="000000"/>
              </a:solidFill>
            </a:endParaRPr>
          </a:p>
          <a:p>
            <a:pPr marL="0" lvl="0" indent="0" algn="l" rtl="0">
              <a:lnSpc>
                <a:spcPct val="115000"/>
              </a:lnSpc>
              <a:spcBef>
                <a:spcPts val="0"/>
              </a:spcBef>
              <a:spcAft>
                <a:spcPts val="0"/>
              </a:spcAft>
              <a:buNone/>
            </a:pPr>
            <a:r>
              <a:rPr lang="en" sz="1300">
                <a:solidFill>
                  <a:srgbClr val="000000"/>
                </a:solidFill>
              </a:rPr>
              <a:t>ID:192-35-462                                                                                      Department of SWE(DIU)</a:t>
            </a:r>
            <a:endParaRPr sz="1300">
              <a:solidFill>
                <a:srgbClr val="000000"/>
              </a:solidFill>
            </a:endParaRPr>
          </a:p>
          <a:p>
            <a:pPr marL="0" lvl="0" indent="0" algn="l" rtl="0">
              <a:lnSpc>
                <a:spcPct val="115000"/>
              </a:lnSpc>
              <a:spcBef>
                <a:spcPts val="0"/>
              </a:spcBef>
              <a:spcAft>
                <a:spcPts val="0"/>
              </a:spcAft>
              <a:buNone/>
            </a:pPr>
            <a:endParaRPr sz="13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242325" y="223950"/>
            <a:ext cx="3758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Function</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40" y="1328875"/>
            <a:ext cx="2768778" cy="344358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5028" y="1328875"/>
            <a:ext cx="2528026" cy="34435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the Project</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0436" y="1266504"/>
            <a:ext cx="3283128" cy="34295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1"/>
        <p:cNvGrpSpPr/>
        <p:nvPr/>
      </p:nvGrpSpPr>
      <p:grpSpPr>
        <a:xfrm>
          <a:off x="0" y="0"/>
          <a:ext cx="0" cy="0"/>
          <a:chOff x="0" y="0"/>
          <a:chExt cx="0" cy="0"/>
        </a:xfrm>
      </p:grpSpPr>
      <p:sp>
        <p:nvSpPr>
          <p:cNvPr id="122" name="Google Shape;122;p24"/>
          <p:cNvSpPr txBox="1">
            <a:spLocks noGrp="1"/>
          </p:cNvSpPr>
          <p:nvPr>
            <p:ph type="body" idx="1"/>
          </p:nvPr>
        </p:nvSpPr>
        <p:spPr>
          <a:xfrm>
            <a:off x="2403975" y="1982875"/>
            <a:ext cx="4127700" cy="162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r>
              <a:rPr lang="en" i="1"/>
              <a:t> </a:t>
            </a:r>
            <a:r>
              <a:rPr lang="en" sz="3600" i="1"/>
              <a:t>Thanks to All</a:t>
            </a:r>
            <a:endParaRPr sz="360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53850" y="238250"/>
            <a:ext cx="518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sp>
        <p:nvSpPr>
          <p:cNvPr id="61" name="Google Shape;61;p14"/>
          <p:cNvSpPr txBox="1">
            <a:spLocks noGrp="1"/>
          </p:cNvSpPr>
          <p:nvPr>
            <p:ph type="body" idx="1"/>
          </p:nvPr>
        </p:nvSpPr>
        <p:spPr>
          <a:xfrm>
            <a:off x="453850" y="1123000"/>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400" b="1">
                <a:solidFill>
                  <a:schemeClr val="dk1"/>
                </a:solidFill>
                <a:latin typeface="Trebuchet MS"/>
                <a:ea typeface="Trebuchet MS"/>
                <a:cs typeface="Trebuchet MS"/>
                <a:sym typeface="Trebuchet MS"/>
              </a:rPr>
              <a:t>Project Name</a:t>
            </a:r>
            <a:r>
              <a:rPr lang="en" sz="1400">
                <a:solidFill>
                  <a:schemeClr val="dk1"/>
                </a:solidFill>
                <a:latin typeface="Trebuchet MS"/>
                <a:ea typeface="Trebuchet MS"/>
                <a:cs typeface="Trebuchet MS"/>
                <a:sym typeface="Trebuchet MS"/>
              </a:rPr>
              <a:t> : Proposing a girl.</a:t>
            </a:r>
            <a:endParaRPr sz="1400">
              <a:solidFill>
                <a:schemeClr val="dk1"/>
              </a:solidFill>
              <a:latin typeface="Trebuchet MS"/>
              <a:ea typeface="Trebuchet MS"/>
              <a:cs typeface="Trebuchet MS"/>
              <a:sym typeface="Trebuchet MS"/>
            </a:endParaRPr>
          </a:p>
          <a:p>
            <a:pPr marL="0" lvl="0" indent="0" algn="l" rtl="0">
              <a:spcBef>
                <a:spcPts val="1000"/>
              </a:spcBef>
              <a:spcAft>
                <a:spcPts val="0"/>
              </a:spcAft>
              <a:buClr>
                <a:schemeClr val="dk1"/>
              </a:buClr>
              <a:buSzPts val="1100"/>
              <a:buFont typeface="Arial"/>
              <a:buNone/>
            </a:pPr>
            <a:r>
              <a:rPr lang="en" sz="1400" b="1">
                <a:solidFill>
                  <a:schemeClr val="dk1"/>
                </a:solidFill>
                <a:latin typeface="Trebuchet MS"/>
                <a:ea typeface="Trebuchet MS"/>
                <a:cs typeface="Trebuchet MS"/>
                <a:sym typeface="Trebuchet MS"/>
              </a:rPr>
              <a:t>Tools </a:t>
            </a:r>
            <a:r>
              <a:rPr lang="en" sz="1400">
                <a:solidFill>
                  <a:schemeClr val="dk1"/>
                </a:solidFill>
                <a:latin typeface="Trebuchet MS"/>
                <a:ea typeface="Trebuchet MS"/>
                <a:cs typeface="Trebuchet MS"/>
                <a:sym typeface="Trebuchet MS"/>
              </a:rPr>
              <a:t>: CodeBlocks ( Windows BGI)</a:t>
            </a:r>
            <a:endParaRPr sz="1400">
              <a:solidFill>
                <a:schemeClr val="dk1"/>
              </a:solidFill>
              <a:latin typeface="Trebuchet MS"/>
              <a:ea typeface="Trebuchet MS"/>
              <a:cs typeface="Trebuchet MS"/>
              <a:sym typeface="Trebuchet MS"/>
            </a:endParaRPr>
          </a:p>
          <a:p>
            <a:pPr marL="0" lvl="0" indent="0" algn="l" rtl="0">
              <a:spcBef>
                <a:spcPts val="1000"/>
              </a:spcBef>
              <a:spcAft>
                <a:spcPts val="0"/>
              </a:spcAft>
              <a:buClr>
                <a:schemeClr val="dk1"/>
              </a:buClr>
              <a:buSzPts val="1100"/>
              <a:buFont typeface="Arial"/>
              <a:buNone/>
            </a:pPr>
            <a:r>
              <a:rPr lang="en" sz="1400">
                <a:solidFill>
                  <a:schemeClr val="dk1"/>
                </a:solidFill>
                <a:latin typeface="Trebuchet MS"/>
                <a:ea typeface="Trebuchet MS"/>
                <a:cs typeface="Trebuchet MS"/>
                <a:sym typeface="Trebuchet MS"/>
              </a:rPr>
              <a:t>            graphics.h header file.</a:t>
            </a:r>
            <a:endParaRPr sz="1400">
              <a:solidFill>
                <a:schemeClr val="dk1"/>
              </a:solidFill>
              <a:latin typeface="Trebuchet MS"/>
              <a:ea typeface="Trebuchet MS"/>
              <a:cs typeface="Trebuchet MS"/>
              <a:sym typeface="Trebuchet MS"/>
            </a:endParaRPr>
          </a:p>
          <a:p>
            <a:pPr marL="0" lvl="0" indent="0" algn="l" rtl="0">
              <a:spcBef>
                <a:spcPts val="1000"/>
              </a:spcBef>
              <a:spcAft>
                <a:spcPts val="0"/>
              </a:spcAft>
              <a:buClr>
                <a:schemeClr val="dk1"/>
              </a:buClr>
              <a:buSzPts val="1100"/>
              <a:buFont typeface="Arial"/>
              <a:buNone/>
            </a:pPr>
            <a:r>
              <a:rPr lang="en" sz="1400" b="1">
                <a:solidFill>
                  <a:schemeClr val="dk1"/>
                </a:solidFill>
                <a:latin typeface="Trebuchet MS"/>
                <a:ea typeface="Trebuchet MS"/>
                <a:cs typeface="Trebuchet MS"/>
                <a:sym typeface="Trebuchet MS"/>
              </a:rPr>
              <a:t>Language :</a:t>
            </a:r>
            <a:r>
              <a:rPr lang="en" sz="1400">
                <a:solidFill>
                  <a:schemeClr val="dk1"/>
                </a:solidFill>
                <a:latin typeface="Trebuchet MS"/>
                <a:ea typeface="Trebuchet MS"/>
                <a:cs typeface="Trebuchet MS"/>
                <a:sym typeface="Trebuchet MS"/>
              </a:rPr>
              <a:t> C++</a:t>
            </a:r>
            <a:endParaRPr sz="1400">
              <a:solidFill>
                <a:schemeClr val="dk1"/>
              </a:solidFill>
              <a:latin typeface="Trebuchet MS"/>
              <a:ea typeface="Trebuchet MS"/>
              <a:cs typeface="Trebuchet MS"/>
              <a:sym typeface="Trebuchet MS"/>
            </a:endParaRPr>
          </a:p>
          <a:p>
            <a:pPr marL="0" lvl="0" indent="0" algn="l" rtl="0">
              <a:spcBef>
                <a:spcPts val="1000"/>
              </a:spcBef>
              <a:spcAft>
                <a:spcPts val="0"/>
              </a:spcAft>
              <a:buClr>
                <a:schemeClr val="dk1"/>
              </a:buClr>
              <a:buSzPts val="1100"/>
              <a:buFont typeface="Arial"/>
              <a:buNone/>
            </a:pPr>
            <a:r>
              <a:rPr lang="en" sz="1400" b="1">
                <a:solidFill>
                  <a:schemeClr val="dk1"/>
                </a:solidFill>
                <a:latin typeface="Trebuchet MS"/>
                <a:ea typeface="Trebuchet MS"/>
                <a:cs typeface="Trebuchet MS"/>
                <a:sym typeface="Trebuchet MS"/>
              </a:rPr>
              <a:t>Description :</a:t>
            </a:r>
            <a:r>
              <a:rPr lang="en" sz="1400">
                <a:solidFill>
                  <a:schemeClr val="dk1"/>
                </a:solidFill>
                <a:latin typeface="Trebuchet MS"/>
                <a:ea typeface="Trebuchet MS"/>
                <a:cs typeface="Trebuchet MS"/>
                <a:sym typeface="Trebuchet MS"/>
              </a:rPr>
              <a:t> In this project there is a girl,a boy &amp; animation character.This project </a:t>
            </a:r>
            <a:r>
              <a:rPr lang="en" sz="1400">
                <a:solidFill>
                  <a:schemeClr val="dk1"/>
                </a:solidFill>
              </a:rPr>
              <a:t>A boy will give a                    flower to a girl  in graphical program C++. I used BGI's graphic.h library for this program.</a:t>
            </a:r>
            <a:endParaRPr sz="1400">
              <a:solidFill>
                <a:schemeClr val="dk1"/>
              </a:solidFill>
              <a:latin typeface="Trebuchet MS"/>
              <a:ea typeface="Trebuchet MS"/>
              <a:cs typeface="Trebuchet MS"/>
              <a:sym typeface="Trebuchet MS"/>
            </a:endParaRPr>
          </a:p>
          <a:p>
            <a:pPr marL="0" lvl="0" indent="0" algn="l" rtl="0">
              <a:spcBef>
                <a:spcPts val="0"/>
              </a:spcBef>
              <a:spcAft>
                <a:spcPts val="160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287450" y="160725"/>
            <a:ext cx="392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B3835"/>
                </a:solidFill>
                <a:latin typeface="Roboto"/>
                <a:ea typeface="Roboto"/>
                <a:cs typeface="Roboto"/>
                <a:sym typeface="Roboto"/>
              </a:rPr>
              <a:t> </a:t>
            </a:r>
            <a:r>
              <a:rPr lang="en" sz="2400" b="1">
                <a:solidFill>
                  <a:srgbClr val="3B3835"/>
                </a:solidFill>
                <a:latin typeface="Roboto"/>
                <a:ea typeface="Roboto"/>
                <a:cs typeface="Roboto"/>
                <a:sym typeface="Roboto"/>
              </a:rPr>
              <a:t>Initializing Graphics</a:t>
            </a:r>
            <a:endParaRPr sz="2400" b="1">
              <a:solidFill>
                <a:srgbClr val="000000"/>
              </a:solidFill>
            </a:endParaRPr>
          </a:p>
        </p:txBody>
      </p:sp>
      <p:sp>
        <p:nvSpPr>
          <p:cNvPr id="67" name="Google Shape;67;p15"/>
          <p:cNvSpPr txBox="1">
            <a:spLocks noGrp="1"/>
          </p:cNvSpPr>
          <p:nvPr>
            <p:ph type="body" idx="1"/>
          </p:nvPr>
        </p:nvSpPr>
        <p:spPr>
          <a:xfrm>
            <a:off x="311700" y="733425"/>
            <a:ext cx="8520600" cy="44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B3835"/>
                </a:solidFill>
                <a:highlight>
                  <a:srgbClr val="EEEEEE"/>
                </a:highlight>
                <a:latin typeface="Roboto"/>
                <a:ea typeface="Roboto"/>
                <a:cs typeface="Roboto"/>
                <a:sym typeface="Roboto"/>
              </a:rPr>
              <a:t>❏ The initgraph function is used to switch the output from text mode to graphics mode </a:t>
            </a:r>
            <a:endParaRPr sz="1400">
              <a:solidFill>
                <a:srgbClr val="3B3835"/>
              </a:solidFill>
              <a:highlight>
                <a:srgbClr val="EEEEEE"/>
              </a:highlight>
              <a:latin typeface="Roboto"/>
              <a:ea typeface="Roboto"/>
              <a:cs typeface="Roboto"/>
              <a:sym typeface="Roboto"/>
            </a:endParaRPr>
          </a:p>
          <a:p>
            <a:pPr marL="0" lvl="0" indent="0" algn="l" rtl="0">
              <a:spcBef>
                <a:spcPts val="1600"/>
              </a:spcBef>
              <a:spcAft>
                <a:spcPts val="0"/>
              </a:spcAft>
              <a:buNone/>
            </a:pPr>
            <a:r>
              <a:rPr lang="en" sz="1400">
                <a:solidFill>
                  <a:srgbClr val="3B3835"/>
                </a:solidFill>
                <a:highlight>
                  <a:srgbClr val="EEEEEE"/>
                </a:highlight>
                <a:latin typeface="Roboto"/>
                <a:ea typeface="Roboto"/>
                <a:cs typeface="Roboto"/>
                <a:sym typeface="Roboto"/>
              </a:rPr>
              <a:t>❏ The initgraph function takes three arguments </a:t>
            </a:r>
            <a:endParaRPr sz="1400">
              <a:solidFill>
                <a:srgbClr val="3B3835"/>
              </a:solidFill>
              <a:highlight>
                <a:srgbClr val="EEEEEE"/>
              </a:highlight>
              <a:latin typeface="Roboto"/>
              <a:ea typeface="Roboto"/>
              <a:cs typeface="Roboto"/>
              <a:sym typeface="Roboto"/>
            </a:endParaRPr>
          </a:p>
          <a:p>
            <a:pPr marL="0" lvl="0" indent="0" algn="l" rtl="0">
              <a:spcBef>
                <a:spcPts val="1600"/>
              </a:spcBef>
              <a:spcAft>
                <a:spcPts val="0"/>
              </a:spcAft>
              <a:buNone/>
            </a:pPr>
            <a:r>
              <a:rPr lang="en" sz="1400" b="1">
                <a:solidFill>
                  <a:srgbClr val="3B3835"/>
                </a:solidFill>
                <a:highlight>
                  <a:srgbClr val="EEEEEE"/>
                </a:highlight>
                <a:latin typeface="Roboto"/>
                <a:ea typeface="Roboto"/>
                <a:cs typeface="Roboto"/>
                <a:sym typeface="Roboto"/>
              </a:rPr>
              <a:t>❏ Syntax: – intigraph(&amp;graphics_driver,&amp;graphics_mode,Path _to_driver);</a:t>
            </a:r>
            <a:endParaRPr sz="1400" b="1">
              <a:solidFill>
                <a:srgbClr val="3B3835"/>
              </a:solidFill>
              <a:highlight>
                <a:srgbClr val="EEEEEE"/>
              </a:highlight>
              <a:latin typeface="Roboto"/>
              <a:ea typeface="Roboto"/>
              <a:cs typeface="Roboto"/>
              <a:sym typeface="Roboto"/>
            </a:endParaRPr>
          </a:p>
          <a:p>
            <a:pPr marL="0" lvl="0" indent="0" algn="l" rtl="0">
              <a:spcBef>
                <a:spcPts val="1600"/>
              </a:spcBef>
              <a:spcAft>
                <a:spcPts val="0"/>
              </a:spcAft>
              <a:buNone/>
            </a:pPr>
            <a:endParaRPr>
              <a:solidFill>
                <a:srgbClr val="3B3835"/>
              </a:solidFill>
              <a:highlight>
                <a:srgbClr val="EEEEEE"/>
              </a:highlight>
              <a:latin typeface="Roboto"/>
              <a:ea typeface="Roboto"/>
              <a:cs typeface="Roboto"/>
              <a:sym typeface="Roboto"/>
            </a:endParaRPr>
          </a:p>
          <a:p>
            <a:pPr marL="0" lvl="0" indent="0" algn="l" rtl="0">
              <a:spcBef>
                <a:spcPts val="1600"/>
              </a:spcBef>
              <a:spcAft>
                <a:spcPts val="0"/>
              </a:spcAft>
              <a:buNone/>
            </a:pPr>
            <a:r>
              <a:rPr lang="en">
                <a:solidFill>
                  <a:srgbClr val="3B3835"/>
                </a:solidFill>
                <a:highlight>
                  <a:srgbClr val="EEEEEE"/>
                </a:highlight>
                <a:latin typeface="Roboto"/>
                <a:ea typeface="Roboto"/>
                <a:cs typeface="Roboto"/>
                <a:sym typeface="Roboto"/>
              </a:rPr>
              <a:t>                                       </a:t>
            </a:r>
            <a:r>
              <a:rPr lang="en" b="1">
                <a:solidFill>
                  <a:srgbClr val="3B3835"/>
                </a:solidFill>
                <a:highlight>
                  <a:srgbClr val="EEEEEE"/>
                </a:highlight>
                <a:latin typeface="Roboto"/>
                <a:ea typeface="Roboto"/>
                <a:cs typeface="Roboto"/>
                <a:sym typeface="Roboto"/>
              </a:rPr>
              <a:t>Closing Graphics Mode </a:t>
            </a:r>
            <a:endParaRPr b="1">
              <a:solidFill>
                <a:srgbClr val="3B3835"/>
              </a:solidFill>
              <a:highlight>
                <a:srgbClr val="EEEEEE"/>
              </a:highlight>
              <a:latin typeface="Roboto"/>
              <a:ea typeface="Roboto"/>
              <a:cs typeface="Roboto"/>
              <a:sym typeface="Roboto"/>
            </a:endParaRPr>
          </a:p>
          <a:p>
            <a:pPr marL="0" lvl="0" indent="0" algn="l" rtl="0">
              <a:spcBef>
                <a:spcPts val="1600"/>
              </a:spcBef>
              <a:spcAft>
                <a:spcPts val="0"/>
              </a:spcAft>
              <a:buNone/>
            </a:pPr>
            <a:r>
              <a:rPr lang="en" sz="1400">
                <a:solidFill>
                  <a:srgbClr val="3B3835"/>
                </a:solidFill>
                <a:highlight>
                  <a:srgbClr val="EEEEEE"/>
                </a:highlight>
                <a:latin typeface="Roboto"/>
                <a:ea typeface="Roboto"/>
                <a:cs typeface="Roboto"/>
                <a:sym typeface="Roboto"/>
              </a:rPr>
              <a:t>❏ Graphics mode must be closed at the end </a:t>
            </a:r>
            <a:endParaRPr sz="1400">
              <a:solidFill>
                <a:srgbClr val="3B3835"/>
              </a:solidFill>
              <a:highlight>
                <a:srgbClr val="EEEEEE"/>
              </a:highlight>
              <a:latin typeface="Roboto"/>
              <a:ea typeface="Roboto"/>
              <a:cs typeface="Roboto"/>
              <a:sym typeface="Roboto"/>
            </a:endParaRPr>
          </a:p>
          <a:p>
            <a:pPr marL="0" lvl="0" indent="0" algn="l" rtl="0">
              <a:spcBef>
                <a:spcPts val="1600"/>
              </a:spcBef>
              <a:spcAft>
                <a:spcPts val="0"/>
              </a:spcAft>
              <a:buNone/>
            </a:pPr>
            <a:r>
              <a:rPr lang="en" sz="1400">
                <a:solidFill>
                  <a:srgbClr val="3B3835"/>
                </a:solidFill>
                <a:highlight>
                  <a:srgbClr val="EEEEEE"/>
                </a:highlight>
                <a:latin typeface="Roboto"/>
                <a:ea typeface="Roboto"/>
                <a:cs typeface="Roboto"/>
                <a:sym typeface="Roboto"/>
              </a:rPr>
              <a:t>❏ For that function closegraph() is used </a:t>
            </a:r>
            <a:endParaRPr sz="1400">
              <a:solidFill>
                <a:srgbClr val="3B3835"/>
              </a:solidFill>
              <a:highlight>
                <a:srgbClr val="EEEEEE"/>
              </a:highlight>
              <a:latin typeface="Roboto"/>
              <a:ea typeface="Roboto"/>
              <a:cs typeface="Roboto"/>
              <a:sym typeface="Roboto"/>
            </a:endParaRPr>
          </a:p>
          <a:p>
            <a:pPr marL="0" lvl="0" indent="0" algn="l" rtl="0">
              <a:spcBef>
                <a:spcPts val="1600"/>
              </a:spcBef>
              <a:spcAft>
                <a:spcPts val="1600"/>
              </a:spcAft>
              <a:buNone/>
            </a:pPr>
            <a:r>
              <a:rPr lang="en" sz="1400" b="1">
                <a:solidFill>
                  <a:srgbClr val="3B3835"/>
                </a:solidFill>
                <a:highlight>
                  <a:srgbClr val="EEEEEE"/>
                </a:highlight>
                <a:latin typeface="Roboto"/>
                <a:ea typeface="Roboto"/>
                <a:cs typeface="Roboto"/>
                <a:sym typeface="Roboto"/>
              </a:rPr>
              <a:t>❏ Syntax: – closegraph();</a:t>
            </a:r>
            <a:endParaRPr sz="1400" b="1">
              <a:solidFill>
                <a:srgbClr val="3B3835"/>
              </a:solidFill>
              <a:highlight>
                <a:srgbClr val="EEEEEE"/>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225400" y="90475"/>
            <a:ext cx="5011200" cy="5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B3835"/>
                </a:solidFill>
                <a:highlight>
                  <a:srgbClr val="EEEEEE"/>
                </a:highlight>
                <a:latin typeface="Roboto"/>
                <a:ea typeface="Roboto"/>
                <a:cs typeface="Roboto"/>
                <a:sym typeface="Roboto"/>
              </a:rPr>
              <a:t>Some Functions in “graphics.h” this project</a:t>
            </a:r>
            <a:endParaRPr sz="1800" b="1"/>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B3835"/>
                </a:solidFill>
                <a:highlight>
                  <a:srgbClr val="EEEEEE"/>
                </a:highlight>
                <a:latin typeface="Roboto"/>
                <a:ea typeface="Roboto"/>
                <a:cs typeface="Roboto"/>
                <a:sym typeface="Roboto"/>
              </a:rPr>
              <a:t>void line(int x1, int y1, int x2, int y2)</a:t>
            </a:r>
            <a:endParaRPr b="1">
              <a:solidFill>
                <a:srgbClr val="3B3835"/>
              </a:solidFill>
              <a:highlight>
                <a:srgbClr val="EEEEEE"/>
              </a:highlight>
              <a:latin typeface="Roboto"/>
              <a:ea typeface="Roboto"/>
              <a:cs typeface="Roboto"/>
              <a:sym typeface="Roboto"/>
            </a:endParaRPr>
          </a:p>
          <a:p>
            <a:pPr marL="0" lvl="0" indent="0" algn="l" rtl="0">
              <a:spcBef>
                <a:spcPts val="1600"/>
              </a:spcBef>
              <a:spcAft>
                <a:spcPts val="0"/>
              </a:spcAft>
              <a:buNone/>
            </a:pPr>
            <a:r>
              <a:rPr lang="en" sz="1400">
                <a:solidFill>
                  <a:srgbClr val="3B3835"/>
                </a:solidFill>
                <a:highlight>
                  <a:srgbClr val="EEEEEE"/>
                </a:highlight>
                <a:latin typeface="Roboto"/>
                <a:ea typeface="Roboto"/>
                <a:cs typeface="Roboto"/>
                <a:sym typeface="Roboto"/>
              </a:rPr>
              <a:t>❏ Remarks ➔ line draws a line from (x1, y1) to (x2, y2) using the current color line() </a:t>
            </a:r>
            <a:endParaRPr sz="1400">
              <a:solidFill>
                <a:srgbClr val="3B3835"/>
              </a:solidFill>
              <a:highlight>
                <a:srgbClr val="EEEEEE"/>
              </a:highlight>
              <a:latin typeface="Roboto"/>
              <a:ea typeface="Roboto"/>
              <a:cs typeface="Roboto"/>
              <a:sym typeface="Roboto"/>
            </a:endParaRPr>
          </a:p>
          <a:p>
            <a:pPr marL="0" lvl="0" indent="0" algn="l" rtl="0">
              <a:spcBef>
                <a:spcPts val="1600"/>
              </a:spcBef>
              <a:spcAft>
                <a:spcPts val="1600"/>
              </a:spcAft>
              <a:buNone/>
            </a:pPr>
            <a:r>
              <a:rPr lang="en" sz="1400">
                <a:solidFill>
                  <a:srgbClr val="3B3835"/>
                </a:solidFill>
                <a:highlight>
                  <a:srgbClr val="EEEEEE"/>
                </a:highlight>
                <a:latin typeface="Roboto"/>
                <a:ea typeface="Roboto"/>
                <a:cs typeface="Roboto"/>
                <a:sym typeface="Roboto"/>
              </a:rPr>
              <a:t>❏ line function is used to draw a line from a point(x1,y1) to point(x2,y2)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64750" y="39697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3B3835"/>
                </a:solidFill>
                <a:highlight>
                  <a:srgbClr val="EEEEEE"/>
                </a:highlight>
                <a:latin typeface="Roboto"/>
                <a:ea typeface="Roboto"/>
                <a:cs typeface="Roboto"/>
                <a:sym typeface="Roboto"/>
              </a:rPr>
              <a:t>void circle(int x, int y, int radius);</a:t>
            </a:r>
            <a:endParaRPr sz="1800" b="1">
              <a:solidFill>
                <a:srgbClr val="3B3835"/>
              </a:solidFill>
              <a:highlight>
                <a:srgbClr val="EEEEEE"/>
              </a:highlight>
              <a:latin typeface="Roboto"/>
              <a:ea typeface="Roboto"/>
              <a:cs typeface="Roboto"/>
              <a:sym typeface="Roboto"/>
            </a:endParaRPr>
          </a:p>
          <a:p>
            <a:pPr marL="0" lvl="0" indent="0" algn="l" rtl="0">
              <a:spcBef>
                <a:spcPts val="1600"/>
              </a:spcBef>
              <a:spcAft>
                <a:spcPts val="0"/>
              </a:spcAft>
              <a:buNone/>
            </a:pPr>
            <a:endParaRPr/>
          </a:p>
        </p:txBody>
      </p:sp>
      <p:sp>
        <p:nvSpPr>
          <p:cNvPr id="79" name="Google Shape;79;p17"/>
          <p:cNvSpPr txBox="1">
            <a:spLocks noGrp="1"/>
          </p:cNvSpPr>
          <p:nvPr>
            <p:ph type="body" idx="1"/>
          </p:nvPr>
        </p:nvSpPr>
        <p:spPr>
          <a:xfrm>
            <a:off x="376325" y="860200"/>
            <a:ext cx="8520600" cy="33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B3835"/>
              </a:solidFill>
              <a:highlight>
                <a:srgbClr val="EEEEEE"/>
              </a:highlight>
              <a:latin typeface="Roboto"/>
              <a:ea typeface="Roboto"/>
              <a:cs typeface="Roboto"/>
              <a:sym typeface="Roboto"/>
            </a:endParaRPr>
          </a:p>
          <a:p>
            <a:pPr marL="0" lvl="0" indent="0" algn="l" rtl="0">
              <a:spcBef>
                <a:spcPts val="1600"/>
              </a:spcBef>
              <a:spcAft>
                <a:spcPts val="0"/>
              </a:spcAft>
              <a:buNone/>
            </a:pPr>
            <a:r>
              <a:rPr lang="en" sz="1050">
                <a:solidFill>
                  <a:srgbClr val="3B3835"/>
                </a:solidFill>
                <a:highlight>
                  <a:srgbClr val="EEEEEE"/>
                </a:highlight>
                <a:latin typeface="Roboto"/>
                <a:ea typeface="Roboto"/>
                <a:cs typeface="Roboto"/>
                <a:sym typeface="Roboto"/>
              </a:rPr>
              <a:t> </a:t>
            </a:r>
            <a:r>
              <a:rPr lang="en" sz="1400">
                <a:solidFill>
                  <a:srgbClr val="3B3835"/>
                </a:solidFill>
                <a:highlight>
                  <a:srgbClr val="EEEEEE"/>
                </a:highlight>
                <a:latin typeface="Roboto"/>
                <a:ea typeface="Roboto"/>
                <a:cs typeface="Roboto"/>
                <a:sym typeface="Roboto"/>
              </a:rPr>
              <a:t>● (x , y) -&gt; Center point of circle ● radius-&gt; Radius of circle circle() </a:t>
            </a:r>
            <a:endParaRPr sz="1400">
              <a:solidFill>
                <a:srgbClr val="3B3835"/>
              </a:solidFill>
              <a:highlight>
                <a:srgbClr val="EEEEEE"/>
              </a:highlight>
              <a:latin typeface="Roboto"/>
              <a:ea typeface="Roboto"/>
              <a:cs typeface="Roboto"/>
              <a:sym typeface="Roboto"/>
            </a:endParaRPr>
          </a:p>
          <a:p>
            <a:pPr marL="0" lvl="0" indent="0" algn="l" rtl="0">
              <a:spcBef>
                <a:spcPts val="1600"/>
              </a:spcBef>
              <a:spcAft>
                <a:spcPts val="1600"/>
              </a:spcAft>
              <a:buNone/>
            </a:pPr>
            <a:r>
              <a:rPr lang="en" sz="1400">
                <a:solidFill>
                  <a:srgbClr val="3B3835"/>
                </a:solidFill>
                <a:highlight>
                  <a:srgbClr val="EEEEEE"/>
                </a:highlight>
                <a:latin typeface="Roboto"/>
                <a:ea typeface="Roboto"/>
                <a:cs typeface="Roboto"/>
                <a:sym typeface="Roboto"/>
              </a:rPr>
              <a:t>❏ Circle function is used to draw a circle with center (x,y) and third parameter specifies the radius of the circle.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66666"/>
                </a:solidFill>
              </a:rPr>
              <a:t>Ellipse ()</a:t>
            </a:r>
            <a:endParaRPr b="1">
              <a:solidFill>
                <a:srgbClr val="666666"/>
              </a:solidFill>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3B3835"/>
                </a:solidFill>
                <a:highlight>
                  <a:srgbClr val="EEEEEE"/>
                </a:highlight>
                <a:latin typeface="Roboto"/>
                <a:ea typeface="Roboto"/>
                <a:cs typeface="Roboto"/>
                <a:sym typeface="Roboto"/>
              </a:rPr>
              <a:t>void ellipse(int x, int y, int stangle, int endangle, int xradius, int y radius); ellipse() </a:t>
            </a:r>
            <a:endParaRPr sz="1400" b="1">
              <a:solidFill>
                <a:srgbClr val="3B3835"/>
              </a:solidFill>
              <a:highlight>
                <a:srgbClr val="EEEEEE"/>
              </a:highlight>
              <a:latin typeface="Roboto"/>
              <a:ea typeface="Roboto"/>
              <a:cs typeface="Roboto"/>
              <a:sym typeface="Roboto"/>
            </a:endParaRPr>
          </a:p>
          <a:p>
            <a:pPr marL="0" lvl="0" indent="0" algn="l" rtl="0">
              <a:spcBef>
                <a:spcPts val="1600"/>
              </a:spcBef>
              <a:spcAft>
                <a:spcPts val="0"/>
              </a:spcAft>
              <a:buNone/>
            </a:pPr>
            <a:r>
              <a:rPr lang="en" sz="1400">
                <a:solidFill>
                  <a:srgbClr val="3B3835"/>
                </a:solidFill>
                <a:highlight>
                  <a:srgbClr val="EEEEEE"/>
                </a:highlight>
                <a:latin typeface="Roboto"/>
                <a:ea typeface="Roboto"/>
                <a:cs typeface="Roboto"/>
                <a:sym typeface="Roboto"/>
              </a:rPr>
              <a:t>❏ Ellipse function is used to draw an ellipse, (x,y) are coordinates of center of the ellipse, stangle is the starting angle, end angle is the ending angle, and fifth and sixth parameters specifies the X and Y radius of the ellipse. </a:t>
            </a:r>
            <a:endParaRPr sz="1400">
              <a:solidFill>
                <a:srgbClr val="3B3835"/>
              </a:solidFill>
              <a:highlight>
                <a:srgbClr val="EEEEEE"/>
              </a:highlight>
              <a:latin typeface="Roboto"/>
              <a:ea typeface="Roboto"/>
              <a:cs typeface="Roboto"/>
              <a:sym typeface="Roboto"/>
            </a:endParaRPr>
          </a:p>
          <a:p>
            <a:pPr marL="0" lvl="0" indent="0" algn="l" rtl="0">
              <a:spcBef>
                <a:spcPts val="1600"/>
              </a:spcBef>
              <a:spcAft>
                <a:spcPts val="1600"/>
              </a:spcAft>
              <a:buNone/>
            </a:pP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Setbkcolor()</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B3835"/>
                </a:solidFill>
                <a:highlight>
                  <a:srgbClr val="EEEEEE"/>
                </a:highlight>
                <a:latin typeface="Roboto"/>
                <a:ea typeface="Roboto"/>
                <a:cs typeface="Roboto"/>
                <a:sym typeface="Roboto"/>
              </a:rPr>
              <a:t>❏ setbkcolor function changes current background color e.g. setbkcolor(YELLOW) changes the current background color to YELLOW</a:t>
            </a:r>
            <a:endParaRPr sz="1400">
              <a:solidFill>
                <a:srgbClr val="3B3835"/>
              </a:solidFill>
              <a:highlight>
                <a:srgbClr val="EEEEEE"/>
              </a:highlight>
              <a:latin typeface="Roboto"/>
              <a:ea typeface="Roboto"/>
              <a:cs typeface="Roboto"/>
              <a:sym typeface="Roboto"/>
            </a:endParaRPr>
          </a:p>
          <a:p>
            <a:pPr marL="0" lvl="0" indent="0" algn="l" rtl="0">
              <a:spcBef>
                <a:spcPts val="1600"/>
              </a:spcBef>
              <a:spcAft>
                <a:spcPts val="0"/>
              </a:spcAft>
              <a:buNone/>
            </a:pPr>
            <a:r>
              <a:rPr lang="en" sz="1400">
                <a:solidFill>
                  <a:srgbClr val="3B3835"/>
                </a:solidFill>
                <a:highlight>
                  <a:srgbClr val="EEEEEE"/>
                </a:highlight>
                <a:latin typeface="Roboto"/>
                <a:ea typeface="Roboto"/>
                <a:cs typeface="Roboto"/>
                <a:sym typeface="Roboto"/>
              </a:rPr>
              <a:t>. ❏ Remember that default drawing color is WHITE and background color is BLACK.</a:t>
            </a:r>
            <a:endParaRPr sz="1400">
              <a:solidFill>
                <a:srgbClr val="3B3835"/>
              </a:solidFill>
              <a:highlight>
                <a:srgbClr val="EEEEEE"/>
              </a:highlight>
              <a:latin typeface="Roboto"/>
              <a:ea typeface="Roboto"/>
              <a:cs typeface="Roboto"/>
              <a:sym typeface="Roboto"/>
            </a:endParaRPr>
          </a:p>
          <a:p>
            <a:pPr marL="0" lvl="0" indent="0" algn="l" rtl="0">
              <a:spcBef>
                <a:spcPts val="1600"/>
              </a:spcBef>
              <a:spcAft>
                <a:spcPts val="1600"/>
              </a:spcAft>
              <a:buNone/>
            </a:pPr>
            <a:r>
              <a:rPr lang="en" sz="1400">
                <a:solidFill>
                  <a:srgbClr val="3B3835"/>
                </a:solidFill>
                <a:highlight>
                  <a:srgbClr val="EEEEEE"/>
                </a:highlight>
                <a:latin typeface="Roboto"/>
                <a:ea typeface="Roboto"/>
                <a:cs typeface="Roboto"/>
                <a:sym typeface="Roboto"/>
              </a:rPr>
              <a:t> </a:t>
            </a:r>
            <a:r>
              <a:rPr lang="en" sz="1400" b="1">
                <a:solidFill>
                  <a:srgbClr val="3B3835"/>
                </a:solidFill>
                <a:highlight>
                  <a:srgbClr val="EEEEEE"/>
                </a:highlight>
                <a:latin typeface="Roboto"/>
                <a:ea typeface="Roboto"/>
                <a:cs typeface="Roboto"/>
                <a:sym typeface="Roboto"/>
              </a:rPr>
              <a:t>❏ Syntax :- void setbkcolor(int color);</a:t>
            </a:r>
            <a:endParaRPr sz="1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outtextxy()</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B3835"/>
                </a:solidFill>
                <a:highlight>
                  <a:srgbClr val="EEEEEE"/>
                </a:highlight>
                <a:latin typeface="Roboto"/>
                <a:ea typeface="Roboto"/>
                <a:cs typeface="Roboto"/>
                <a:sym typeface="Roboto"/>
              </a:rPr>
              <a:t>❏ outtextxy displays a string at the specified location (graphics mode)</a:t>
            </a:r>
            <a:endParaRPr sz="1400">
              <a:solidFill>
                <a:srgbClr val="3B3835"/>
              </a:solidFill>
              <a:highlight>
                <a:srgbClr val="EEEEEE"/>
              </a:highlight>
              <a:latin typeface="Roboto"/>
              <a:ea typeface="Roboto"/>
              <a:cs typeface="Roboto"/>
              <a:sym typeface="Roboto"/>
            </a:endParaRPr>
          </a:p>
          <a:p>
            <a:pPr marL="0" lvl="0" indent="0" algn="l" rtl="0">
              <a:spcBef>
                <a:spcPts val="1600"/>
              </a:spcBef>
              <a:spcAft>
                <a:spcPts val="0"/>
              </a:spcAft>
              <a:buNone/>
            </a:pPr>
            <a:r>
              <a:rPr lang="en" sz="1400">
                <a:solidFill>
                  <a:srgbClr val="3B3835"/>
                </a:solidFill>
                <a:highlight>
                  <a:srgbClr val="EEEEEE"/>
                </a:highlight>
                <a:latin typeface="Roboto"/>
                <a:ea typeface="Roboto"/>
                <a:cs typeface="Roboto"/>
                <a:sym typeface="Roboto"/>
              </a:rPr>
              <a:t> ❏ Remarks: outtextxy() display a text string, using the current justification settings and the current font, direction, and size.(CP) outtextxy() displays text string in the viewport at the position (x, y) </a:t>
            </a:r>
            <a:endParaRPr sz="1400">
              <a:solidFill>
                <a:srgbClr val="3B3835"/>
              </a:solidFill>
              <a:highlight>
                <a:srgbClr val="EEEEEE"/>
              </a:highlight>
              <a:latin typeface="Roboto"/>
              <a:ea typeface="Roboto"/>
              <a:cs typeface="Roboto"/>
              <a:sym typeface="Roboto"/>
            </a:endParaRPr>
          </a:p>
          <a:p>
            <a:pPr marL="0" lvl="0" indent="0" algn="l" rtl="0">
              <a:spcBef>
                <a:spcPts val="1600"/>
              </a:spcBef>
              <a:spcAft>
                <a:spcPts val="1600"/>
              </a:spcAft>
              <a:buNone/>
            </a:pPr>
            <a:r>
              <a:rPr lang="en" sz="1400" b="1">
                <a:solidFill>
                  <a:srgbClr val="3B3835"/>
                </a:solidFill>
                <a:highlight>
                  <a:srgbClr val="EEEEEE"/>
                </a:highlight>
                <a:latin typeface="Roboto"/>
                <a:ea typeface="Roboto"/>
                <a:cs typeface="Roboto"/>
                <a:sym typeface="Roboto"/>
              </a:rPr>
              <a:t>void outtextxy(x, y, char *text string);</a:t>
            </a:r>
            <a:endParaRPr sz="1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2883750" y="165025"/>
            <a:ext cx="3376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function</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229" y="1165744"/>
            <a:ext cx="3094073" cy="356443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863" y="1165743"/>
            <a:ext cx="2712638" cy="356443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457</Words>
  <Application>Microsoft Office PowerPoint</Application>
  <PresentationFormat>On-screen Show (16:9)</PresentationFormat>
  <Paragraphs>41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Trebuchet MS</vt:lpstr>
      <vt:lpstr>Roboto</vt:lpstr>
      <vt:lpstr>Arial</vt:lpstr>
      <vt:lpstr>Simple Light</vt:lpstr>
      <vt:lpstr>Software development project</vt:lpstr>
      <vt:lpstr>Contents</vt:lpstr>
      <vt:lpstr> Initializing Graphics</vt:lpstr>
      <vt:lpstr>Some Functions in “graphics.h” this project</vt:lpstr>
      <vt:lpstr>void circle(int x, int y, int radius); </vt:lpstr>
      <vt:lpstr>Ellipse ()</vt:lpstr>
      <vt:lpstr>Setbkcolor()</vt:lpstr>
      <vt:lpstr>outtextxy()</vt:lpstr>
      <vt:lpstr>Working function</vt:lpstr>
      <vt:lpstr>Working Function</vt:lpstr>
      <vt:lpstr>Overview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dc:title>
  <dc:creator>Ihsonnet</dc:creator>
  <cp:lastModifiedBy>Ihsonnet</cp:lastModifiedBy>
  <cp:revision>1</cp:revision>
  <dcterms:modified xsi:type="dcterms:W3CDTF">2020-04-28T18:10:22Z</dcterms:modified>
</cp:coreProperties>
</file>