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371FC-E22D-4F99-8DC3-9BC36ED8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992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96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ECB-1EC2-4351-B909-75E5BD05932C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C3B-6F45-43D4-9945-984EEE559CD0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2068-8E64-4A30-B888-40744527392A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5C2D569-2960-42F7-9E7C-6DB09F85B26D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CC066-6CA6-4288-AB2C-12F498C76B03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C8E1-7B4C-471D-AF10-45011E8E984F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825A-F83B-4DC1-8300-CF704F7A78B7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9-AE3A-4E2F-B886-276D4264EB2B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C1DD-08F9-435A-8D24-068019F62DA3}" type="datetime1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8BB-5C48-44C7-B0C6-9834365D268B}" type="datetime1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42D-2389-4250-84F4-884A3CEED256}" type="datetime1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02B7-8856-45BB-B434-20417E1DDEEB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3B81-A4D5-4E79-B355-B7D4EDF16382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730D-E9A2-4FD1-B980-0FC818472AD9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Dynamic Programming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r>
              <a:rPr lang="en-US" altLang="en-US" dirty="0" smtClean="0"/>
              <a:t>:</a:t>
            </a:r>
            <a:endParaRPr lang="en-US" dirty="0"/>
          </a:p>
        </p:txBody>
      </p:sp>
      <p:graphicFrame>
        <p:nvGraphicFramePr>
          <p:cNvPr id="70349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74375"/>
              </p:ext>
            </p:extLst>
          </p:nvPr>
        </p:nvGraphicFramePr>
        <p:xfrm>
          <a:off x="537210" y="1828438"/>
          <a:ext cx="3415664" cy="2102211"/>
        </p:xfrm>
        <a:graphic>
          <a:graphicData uri="http://schemas.openxmlformats.org/drawingml/2006/table">
            <a:tbl>
              <a:tblPr/>
              <a:tblGrid>
                <a:gridCol w="568767"/>
                <a:gridCol w="570299"/>
                <a:gridCol w="568766"/>
                <a:gridCol w="568767"/>
                <a:gridCol w="570299"/>
                <a:gridCol w="568766"/>
              </a:tblGrid>
              <a:tr h="42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6831" y="917576"/>
            <a:ext cx="5866289" cy="58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chemeClr val="accent2"/>
                </a:solidFill>
              </a:rPr>
              <a:t>	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P(</a:t>
            </a:r>
            <a:r>
              <a:rPr lang="en-US" altLang="en-US" sz="2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, w) = max {v</a:t>
            </a:r>
            <a:r>
              <a:rPr lang="en-US" altLang="en-US" sz="2000" baseline="-25000" dirty="0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 + P(</a:t>
            </a:r>
            <a:r>
              <a:rPr lang="en-US" altLang="en-US" sz="2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 - 1, w-</a:t>
            </a:r>
            <a:r>
              <a:rPr lang="en-US" altLang="en-US" sz="2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w</a:t>
            </a:r>
            <a:r>
              <a:rPr lang="en-US" altLang="en-US" sz="2000" baseline="-25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), P(</a:t>
            </a:r>
            <a:r>
              <a:rPr lang="en-US" altLang="en-US" sz="2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 - 1, w) }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  </a:t>
            </a:r>
          </a:p>
        </p:txBody>
      </p:sp>
      <p:graphicFrame>
        <p:nvGraphicFramePr>
          <p:cNvPr id="703535" name="Group 47"/>
          <p:cNvGraphicFramePr>
            <a:graphicFrameLocks noGrp="1"/>
          </p:cNvGraphicFramePr>
          <p:nvPr/>
        </p:nvGraphicFramePr>
        <p:xfrm>
          <a:off x="6278563" y="109538"/>
          <a:ext cx="2697162" cy="1882775"/>
        </p:xfrm>
        <a:graphic>
          <a:graphicData uri="http://schemas.openxmlformats.org/drawingml/2006/table">
            <a:tbl>
              <a:tblPr/>
              <a:tblGrid>
                <a:gridCol w="900112"/>
                <a:gridCol w="896938"/>
                <a:gridCol w="900112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Weight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794" name="Text Box 73"/>
          <p:cNvSpPr txBox="1">
            <a:spLocks noChangeArrowheads="1"/>
          </p:cNvSpPr>
          <p:nvPr/>
        </p:nvSpPr>
        <p:spPr bwMode="auto">
          <a:xfrm>
            <a:off x="601663" y="146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0795" name="Text Box 74"/>
          <p:cNvSpPr txBox="1">
            <a:spLocks noChangeArrowheads="1"/>
          </p:cNvSpPr>
          <p:nvPr/>
        </p:nvSpPr>
        <p:spPr bwMode="auto">
          <a:xfrm>
            <a:off x="1243013" y="146526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796" name="Text Box 75"/>
          <p:cNvSpPr txBox="1">
            <a:spLocks noChangeArrowheads="1"/>
          </p:cNvSpPr>
          <p:nvPr/>
        </p:nvSpPr>
        <p:spPr bwMode="auto">
          <a:xfrm>
            <a:off x="1844675" y="146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2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797" name="Text Box 76"/>
          <p:cNvSpPr txBox="1">
            <a:spLocks noChangeArrowheads="1"/>
          </p:cNvSpPr>
          <p:nvPr/>
        </p:nvSpPr>
        <p:spPr bwMode="auto">
          <a:xfrm>
            <a:off x="2444750" y="146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3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798" name="Text Box 77"/>
          <p:cNvSpPr txBox="1">
            <a:spLocks noChangeArrowheads="1"/>
          </p:cNvSpPr>
          <p:nvPr/>
        </p:nvSpPr>
        <p:spPr bwMode="auto">
          <a:xfrm>
            <a:off x="3009900" y="146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4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799" name="Text Box 78"/>
          <p:cNvSpPr txBox="1">
            <a:spLocks noChangeArrowheads="1"/>
          </p:cNvSpPr>
          <p:nvPr/>
        </p:nvSpPr>
        <p:spPr bwMode="auto">
          <a:xfrm>
            <a:off x="3616325" y="146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5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0" name="Text Box 79"/>
          <p:cNvSpPr txBox="1">
            <a:spLocks noChangeArrowheads="1"/>
          </p:cNvSpPr>
          <p:nvPr/>
        </p:nvSpPr>
        <p:spPr bwMode="auto">
          <a:xfrm>
            <a:off x="217488" y="230822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1" name="Text Box 80"/>
          <p:cNvSpPr txBox="1">
            <a:spLocks noChangeArrowheads="1"/>
          </p:cNvSpPr>
          <p:nvPr/>
        </p:nvSpPr>
        <p:spPr bwMode="auto">
          <a:xfrm>
            <a:off x="180975" y="27241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2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2" name="Text Box 81"/>
          <p:cNvSpPr txBox="1">
            <a:spLocks noChangeArrowheads="1"/>
          </p:cNvSpPr>
          <p:nvPr/>
        </p:nvSpPr>
        <p:spPr bwMode="auto">
          <a:xfrm>
            <a:off x="180975" y="31448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3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3" name="Text Box 82"/>
          <p:cNvSpPr txBox="1">
            <a:spLocks noChangeArrowheads="1"/>
          </p:cNvSpPr>
          <p:nvPr/>
        </p:nvSpPr>
        <p:spPr bwMode="auto">
          <a:xfrm>
            <a:off x="180975" y="3563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4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4" name="Text Box 83"/>
          <p:cNvSpPr txBox="1">
            <a:spLocks noChangeArrowheads="1"/>
          </p:cNvSpPr>
          <p:nvPr/>
        </p:nvSpPr>
        <p:spPr bwMode="auto">
          <a:xfrm>
            <a:off x="5441950" y="111125"/>
            <a:ext cx="814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W = 5</a:t>
            </a:r>
            <a:endParaRPr lang="en-US" altLang="en-US" baseline="-25000" dirty="0">
              <a:latin typeface="Comic Sans MS" panose="030F0702030302020204" pitchFamily="66" charset="0"/>
            </a:endParaRPr>
          </a:p>
        </p:txBody>
      </p:sp>
      <p:sp>
        <p:nvSpPr>
          <p:cNvPr id="30805" name="Text Box 84"/>
          <p:cNvSpPr txBox="1">
            <a:spLocks noChangeArrowheads="1"/>
          </p:cNvSpPr>
          <p:nvPr/>
        </p:nvSpPr>
        <p:spPr bwMode="auto">
          <a:xfrm>
            <a:off x="134938" y="18732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703573" name="Text Box 85"/>
          <p:cNvSpPr txBox="1">
            <a:spLocks noChangeArrowheads="1"/>
          </p:cNvSpPr>
          <p:nvPr/>
        </p:nvSpPr>
        <p:spPr bwMode="auto">
          <a:xfrm>
            <a:off x="1736725" y="22939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4" name="Text Box 86"/>
          <p:cNvSpPr txBox="1">
            <a:spLocks noChangeArrowheads="1"/>
          </p:cNvSpPr>
          <p:nvPr/>
        </p:nvSpPr>
        <p:spPr bwMode="auto">
          <a:xfrm>
            <a:off x="2328863" y="22939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5" name="Text Box 87"/>
          <p:cNvSpPr txBox="1">
            <a:spLocks noChangeArrowheads="1"/>
          </p:cNvSpPr>
          <p:nvPr/>
        </p:nvSpPr>
        <p:spPr bwMode="auto">
          <a:xfrm>
            <a:off x="2914650" y="22955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6" name="Text Box 88"/>
          <p:cNvSpPr txBox="1">
            <a:spLocks noChangeArrowheads="1"/>
          </p:cNvSpPr>
          <p:nvPr/>
        </p:nvSpPr>
        <p:spPr bwMode="auto">
          <a:xfrm>
            <a:off x="3514725" y="22955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7" name="Text Box 89"/>
          <p:cNvSpPr txBox="1">
            <a:spLocks noChangeArrowheads="1"/>
          </p:cNvSpPr>
          <p:nvPr/>
        </p:nvSpPr>
        <p:spPr bwMode="auto">
          <a:xfrm>
            <a:off x="1165225" y="27130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03578" name="Text Box 90"/>
          <p:cNvSpPr txBox="1">
            <a:spLocks noChangeArrowheads="1"/>
          </p:cNvSpPr>
          <p:nvPr/>
        </p:nvSpPr>
        <p:spPr bwMode="auto">
          <a:xfrm>
            <a:off x="1735138" y="27130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9" name="Text Box 91"/>
          <p:cNvSpPr txBox="1">
            <a:spLocks noChangeArrowheads="1"/>
          </p:cNvSpPr>
          <p:nvPr/>
        </p:nvSpPr>
        <p:spPr bwMode="auto">
          <a:xfrm>
            <a:off x="2330450" y="27146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0" name="Text Box 92"/>
          <p:cNvSpPr txBox="1">
            <a:spLocks noChangeArrowheads="1"/>
          </p:cNvSpPr>
          <p:nvPr/>
        </p:nvSpPr>
        <p:spPr bwMode="auto">
          <a:xfrm>
            <a:off x="2908300" y="27146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1" name="Text Box 93"/>
          <p:cNvSpPr txBox="1">
            <a:spLocks noChangeArrowheads="1"/>
          </p:cNvSpPr>
          <p:nvPr/>
        </p:nvSpPr>
        <p:spPr bwMode="auto">
          <a:xfrm>
            <a:off x="3502025" y="27146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2" name="Text Box 94"/>
          <p:cNvSpPr txBox="1">
            <a:spLocks noChangeArrowheads="1"/>
          </p:cNvSpPr>
          <p:nvPr/>
        </p:nvSpPr>
        <p:spPr bwMode="auto">
          <a:xfrm>
            <a:off x="1166813" y="31337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03583" name="Text Box 95"/>
          <p:cNvSpPr txBox="1">
            <a:spLocks noChangeArrowheads="1"/>
          </p:cNvSpPr>
          <p:nvPr/>
        </p:nvSpPr>
        <p:spPr bwMode="auto">
          <a:xfrm>
            <a:off x="1736725" y="31337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84" name="Text Box 96"/>
          <p:cNvSpPr txBox="1">
            <a:spLocks noChangeArrowheads="1"/>
          </p:cNvSpPr>
          <p:nvPr/>
        </p:nvSpPr>
        <p:spPr bwMode="auto">
          <a:xfrm>
            <a:off x="2332038" y="31337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5" name="Text Box 97"/>
          <p:cNvSpPr txBox="1">
            <a:spLocks noChangeArrowheads="1"/>
          </p:cNvSpPr>
          <p:nvPr/>
        </p:nvSpPr>
        <p:spPr bwMode="auto">
          <a:xfrm>
            <a:off x="2925763" y="31337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703586" name="Text Box 98"/>
          <p:cNvSpPr txBox="1">
            <a:spLocks noChangeArrowheads="1"/>
          </p:cNvSpPr>
          <p:nvPr/>
        </p:nvSpPr>
        <p:spPr bwMode="auto">
          <a:xfrm>
            <a:off x="3519488" y="31337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32</a:t>
            </a:r>
          </a:p>
        </p:txBody>
      </p:sp>
      <p:sp>
        <p:nvSpPr>
          <p:cNvPr id="703587" name="Text Box 99"/>
          <p:cNvSpPr txBox="1">
            <a:spLocks noChangeArrowheads="1"/>
          </p:cNvSpPr>
          <p:nvPr/>
        </p:nvSpPr>
        <p:spPr bwMode="auto">
          <a:xfrm>
            <a:off x="1154113" y="3549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03588" name="Text Box 100"/>
          <p:cNvSpPr txBox="1">
            <a:spLocks noChangeArrowheads="1"/>
          </p:cNvSpPr>
          <p:nvPr/>
        </p:nvSpPr>
        <p:spPr bwMode="auto">
          <a:xfrm>
            <a:off x="1724025" y="3549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15</a:t>
            </a:r>
          </a:p>
        </p:txBody>
      </p:sp>
      <p:sp>
        <p:nvSpPr>
          <p:cNvPr id="703589" name="Text Box 101"/>
          <p:cNvSpPr txBox="1">
            <a:spLocks noChangeArrowheads="1"/>
          </p:cNvSpPr>
          <p:nvPr/>
        </p:nvSpPr>
        <p:spPr bwMode="auto">
          <a:xfrm>
            <a:off x="2319338" y="3549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25</a:t>
            </a:r>
          </a:p>
        </p:txBody>
      </p:sp>
      <p:sp>
        <p:nvSpPr>
          <p:cNvPr id="703590" name="Text Box 102"/>
          <p:cNvSpPr txBox="1">
            <a:spLocks noChangeArrowheads="1"/>
          </p:cNvSpPr>
          <p:nvPr/>
        </p:nvSpPr>
        <p:spPr bwMode="auto">
          <a:xfrm>
            <a:off x="2913063" y="3549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703591" name="Text Box 103"/>
          <p:cNvSpPr txBox="1">
            <a:spLocks noChangeArrowheads="1"/>
          </p:cNvSpPr>
          <p:nvPr/>
        </p:nvSpPr>
        <p:spPr bwMode="auto">
          <a:xfrm>
            <a:off x="3506788" y="3549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37</a:t>
            </a:r>
          </a:p>
        </p:txBody>
      </p:sp>
      <p:grpSp>
        <p:nvGrpSpPr>
          <p:cNvPr id="30825" name="Group 104"/>
          <p:cNvGrpSpPr>
            <a:grpSpLocks/>
          </p:cNvGrpSpPr>
          <p:nvPr/>
        </p:nvGrpSpPr>
        <p:grpSpPr bwMode="auto">
          <a:xfrm>
            <a:off x="4071938" y="1865313"/>
            <a:ext cx="1130300" cy="2119312"/>
            <a:chOff x="2565" y="971"/>
            <a:chExt cx="712" cy="1335"/>
          </a:xfrm>
        </p:grpSpPr>
        <p:sp>
          <p:nvSpPr>
            <p:cNvPr id="30908" name="Text Box 105"/>
            <p:cNvSpPr txBox="1">
              <a:spLocks noChangeArrowheads="1"/>
            </p:cNvSpPr>
            <p:nvPr/>
          </p:nvSpPr>
          <p:spPr bwMode="auto">
            <a:xfrm>
              <a:off x="2565" y="971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P(1, 1) = </a:t>
              </a:r>
            </a:p>
          </p:txBody>
        </p:sp>
        <p:sp>
          <p:nvSpPr>
            <p:cNvPr id="30909" name="Text Box 106"/>
            <p:cNvSpPr txBox="1">
              <a:spLocks noChangeArrowheads="1"/>
            </p:cNvSpPr>
            <p:nvPr/>
          </p:nvSpPr>
          <p:spPr bwMode="auto">
            <a:xfrm>
              <a:off x="2565" y="1247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P(1, 2) = </a:t>
              </a:r>
            </a:p>
          </p:txBody>
        </p:sp>
        <p:sp>
          <p:nvSpPr>
            <p:cNvPr id="30910" name="Text Box 107"/>
            <p:cNvSpPr txBox="1">
              <a:spLocks noChangeArrowheads="1"/>
            </p:cNvSpPr>
            <p:nvPr/>
          </p:nvSpPr>
          <p:spPr bwMode="auto">
            <a:xfrm>
              <a:off x="2565" y="1523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P(1, 3) = </a:t>
              </a:r>
            </a:p>
          </p:txBody>
        </p:sp>
        <p:sp>
          <p:nvSpPr>
            <p:cNvPr id="30911" name="Text Box 108"/>
            <p:cNvSpPr txBox="1">
              <a:spLocks noChangeArrowheads="1"/>
            </p:cNvSpPr>
            <p:nvPr/>
          </p:nvSpPr>
          <p:spPr bwMode="auto">
            <a:xfrm>
              <a:off x="2565" y="1799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P(1, 4) = </a:t>
              </a:r>
            </a:p>
          </p:txBody>
        </p:sp>
        <p:sp>
          <p:nvSpPr>
            <p:cNvPr id="30912" name="Text Box 109"/>
            <p:cNvSpPr txBox="1">
              <a:spLocks noChangeArrowheads="1"/>
            </p:cNvSpPr>
            <p:nvPr/>
          </p:nvSpPr>
          <p:spPr bwMode="auto">
            <a:xfrm>
              <a:off x="2565" y="2075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P(1, 5) = </a:t>
              </a:r>
            </a:p>
          </p:txBody>
        </p:sp>
      </p:grpSp>
      <p:grpSp>
        <p:nvGrpSpPr>
          <p:cNvPr id="30826" name="Group 110"/>
          <p:cNvGrpSpPr>
            <a:grpSpLocks/>
          </p:cNvGrpSpPr>
          <p:nvPr/>
        </p:nvGrpSpPr>
        <p:grpSpPr bwMode="auto">
          <a:xfrm>
            <a:off x="22225" y="4192588"/>
            <a:ext cx="1066800" cy="2139950"/>
            <a:chOff x="14" y="2437"/>
            <a:chExt cx="672" cy="1348"/>
          </a:xfrm>
        </p:grpSpPr>
        <p:sp>
          <p:nvSpPr>
            <p:cNvPr id="30903" name="Text Box 111"/>
            <p:cNvSpPr txBox="1">
              <a:spLocks noChangeArrowheads="1"/>
            </p:cNvSpPr>
            <p:nvPr/>
          </p:nvSpPr>
          <p:spPr bwMode="auto">
            <a:xfrm>
              <a:off x="14" y="2437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 1)= </a:t>
              </a:r>
            </a:p>
          </p:txBody>
        </p:sp>
        <p:sp>
          <p:nvSpPr>
            <p:cNvPr id="30904" name="Text Box 112"/>
            <p:cNvSpPr txBox="1">
              <a:spLocks noChangeArrowheads="1"/>
            </p:cNvSpPr>
            <p:nvPr/>
          </p:nvSpPr>
          <p:spPr bwMode="auto">
            <a:xfrm>
              <a:off x="14" y="272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 2)= </a:t>
              </a:r>
            </a:p>
          </p:txBody>
        </p:sp>
        <p:sp>
          <p:nvSpPr>
            <p:cNvPr id="30905" name="Text Box 113"/>
            <p:cNvSpPr txBox="1">
              <a:spLocks noChangeArrowheads="1"/>
            </p:cNvSpPr>
            <p:nvPr/>
          </p:nvSpPr>
          <p:spPr bwMode="auto">
            <a:xfrm>
              <a:off x="14" y="2990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 3)= </a:t>
              </a:r>
            </a:p>
          </p:txBody>
        </p:sp>
        <p:sp>
          <p:nvSpPr>
            <p:cNvPr id="30906" name="Text Box 114"/>
            <p:cNvSpPr txBox="1">
              <a:spLocks noChangeArrowheads="1"/>
            </p:cNvSpPr>
            <p:nvPr/>
          </p:nvSpPr>
          <p:spPr bwMode="auto">
            <a:xfrm>
              <a:off x="14" y="327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 4)= </a:t>
              </a:r>
            </a:p>
          </p:txBody>
        </p:sp>
        <p:sp>
          <p:nvSpPr>
            <p:cNvPr id="30907" name="Text Box 115"/>
            <p:cNvSpPr txBox="1">
              <a:spLocks noChangeArrowheads="1"/>
            </p:cNvSpPr>
            <p:nvPr/>
          </p:nvSpPr>
          <p:spPr bwMode="auto">
            <a:xfrm>
              <a:off x="14" y="355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 5)= </a:t>
              </a:r>
            </a:p>
          </p:txBody>
        </p:sp>
      </p:grpSp>
      <p:sp>
        <p:nvSpPr>
          <p:cNvPr id="30827" name="Line 116"/>
          <p:cNvSpPr>
            <a:spLocks noChangeShapeType="1"/>
          </p:cNvSpPr>
          <p:nvPr/>
        </p:nvSpPr>
        <p:spPr bwMode="auto">
          <a:xfrm flipH="1">
            <a:off x="6083300" y="4021138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8" name="Line 117"/>
          <p:cNvSpPr>
            <a:spLocks noChangeShapeType="1"/>
          </p:cNvSpPr>
          <p:nvPr/>
        </p:nvSpPr>
        <p:spPr bwMode="auto">
          <a:xfrm flipH="1">
            <a:off x="3144838" y="4060825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829" name="Group 118"/>
          <p:cNvGrpSpPr>
            <a:grpSpLocks/>
          </p:cNvGrpSpPr>
          <p:nvPr/>
        </p:nvGrpSpPr>
        <p:grpSpPr bwMode="auto">
          <a:xfrm>
            <a:off x="3143250" y="4192588"/>
            <a:ext cx="1066800" cy="2139950"/>
            <a:chOff x="1980" y="2437"/>
            <a:chExt cx="672" cy="1348"/>
          </a:xfrm>
        </p:grpSpPr>
        <p:sp>
          <p:nvSpPr>
            <p:cNvPr id="30898" name="Text Box 119"/>
            <p:cNvSpPr txBox="1">
              <a:spLocks noChangeArrowheads="1"/>
            </p:cNvSpPr>
            <p:nvPr/>
          </p:nvSpPr>
          <p:spPr bwMode="auto">
            <a:xfrm>
              <a:off x="1980" y="2437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 1)= </a:t>
              </a:r>
            </a:p>
          </p:txBody>
        </p:sp>
        <p:sp>
          <p:nvSpPr>
            <p:cNvPr id="30899" name="Text Box 120"/>
            <p:cNvSpPr txBox="1">
              <a:spLocks noChangeArrowheads="1"/>
            </p:cNvSpPr>
            <p:nvPr/>
          </p:nvSpPr>
          <p:spPr bwMode="auto">
            <a:xfrm>
              <a:off x="1980" y="272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 2)= </a:t>
              </a:r>
            </a:p>
          </p:txBody>
        </p:sp>
        <p:sp>
          <p:nvSpPr>
            <p:cNvPr id="30900" name="Text Box 121"/>
            <p:cNvSpPr txBox="1">
              <a:spLocks noChangeArrowheads="1"/>
            </p:cNvSpPr>
            <p:nvPr/>
          </p:nvSpPr>
          <p:spPr bwMode="auto">
            <a:xfrm>
              <a:off x="1980" y="2990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 3)= </a:t>
              </a:r>
            </a:p>
          </p:txBody>
        </p:sp>
        <p:sp>
          <p:nvSpPr>
            <p:cNvPr id="30901" name="Text Box 122"/>
            <p:cNvSpPr txBox="1">
              <a:spLocks noChangeArrowheads="1"/>
            </p:cNvSpPr>
            <p:nvPr/>
          </p:nvSpPr>
          <p:spPr bwMode="auto">
            <a:xfrm>
              <a:off x="1980" y="327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 4)= </a:t>
              </a:r>
            </a:p>
          </p:txBody>
        </p:sp>
        <p:sp>
          <p:nvSpPr>
            <p:cNvPr id="30902" name="Text Box 123"/>
            <p:cNvSpPr txBox="1">
              <a:spLocks noChangeArrowheads="1"/>
            </p:cNvSpPr>
            <p:nvPr/>
          </p:nvSpPr>
          <p:spPr bwMode="auto">
            <a:xfrm>
              <a:off x="1980" y="355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 5)= </a:t>
              </a:r>
            </a:p>
          </p:txBody>
        </p:sp>
      </p:grpSp>
      <p:grpSp>
        <p:nvGrpSpPr>
          <p:cNvPr id="30830" name="Group 124"/>
          <p:cNvGrpSpPr>
            <a:grpSpLocks/>
          </p:cNvGrpSpPr>
          <p:nvPr/>
        </p:nvGrpSpPr>
        <p:grpSpPr bwMode="auto">
          <a:xfrm>
            <a:off x="6037263" y="4192588"/>
            <a:ext cx="1066800" cy="2138362"/>
            <a:chOff x="3803" y="2437"/>
            <a:chExt cx="672" cy="1347"/>
          </a:xfrm>
        </p:grpSpPr>
        <p:sp>
          <p:nvSpPr>
            <p:cNvPr id="30893" name="Text Box 125"/>
            <p:cNvSpPr txBox="1">
              <a:spLocks noChangeArrowheads="1"/>
            </p:cNvSpPr>
            <p:nvPr/>
          </p:nvSpPr>
          <p:spPr bwMode="auto">
            <a:xfrm>
              <a:off x="3803" y="2437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P(4, 1)= </a:t>
              </a:r>
            </a:p>
          </p:txBody>
        </p:sp>
        <p:sp>
          <p:nvSpPr>
            <p:cNvPr id="30894" name="Text Box 126"/>
            <p:cNvSpPr txBox="1">
              <a:spLocks noChangeArrowheads="1"/>
            </p:cNvSpPr>
            <p:nvPr/>
          </p:nvSpPr>
          <p:spPr bwMode="auto">
            <a:xfrm>
              <a:off x="3803" y="272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P(4, 2)= </a:t>
              </a:r>
            </a:p>
          </p:txBody>
        </p:sp>
        <p:sp>
          <p:nvSpPr>
            <p:cNvPr id="30895" name="Text Box 127"/>
            <p:cNvSpPr txBox="1">
              <a:spLocks noChangeArrowheads="1"/>
            </p:cNvSpPr>
            <p:nvPr/>
          </p:nvSpPr>
          <p:spPr bwMode="auto">
            <a:xfrm>
              <a:off x="3803" y="2989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P(4, 3)= </a:t>
              </a:r>
            </a:p>
          </p:txBody>
        </p:sp>
        <p:sp>
          <p:nvSpPr>
            <p:cNvPr id="30896" name="Text Box 128"/>
            <p:cNvSpPr txBox="1">
              <a:spLocks noChangeArrowheads="1"/>
            </p:cNvSpPr>
            <p:nvPr/>
          </p:nvSpPr>
          <p:spPr bwMode="auto">
            <a:xfrm>
              <a:off x="3803" y="327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P(4, 4)= </a:t>
              </a:r>
            </a:p>
          </p:txBody>
        </p:sp>
        <p:sp>
          <p:nvSpPr>
            <p:cNvPr id="30897" name="Text Box 129"/>
            <p:cNvSpPr txBox="1">
              <a:spLocks noChangeArrowheads="1"/>
            </p:cNvSpPr>
            <p:nvPr/>
          </p:nvSpPr>
          <p:spPr bwMode="auto">
            <a:xfrm>
              <a:off x="3803" y="355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P(4, 5)= 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965200" y="2109788"/>
            <a:ext cx="6124575" cy="568325"/>
            <a:chOff x="608" y="1125"/>
            <a:chExt cx="3858" cy="358"/>
          </a:xfrm>
        </p:grpSpPr>
        <p:sp>
          <p:nvSpPr>
            <p:cNvPr id="30891" name="Text Box 131"/>
            <p:cNvSpPr txBox="1">
              <a:spLocks noChangeArrowheads="1"/>
            </p:cNvSpPr>
            <p:nvPr/>
          </p:nvSpPr>
          <p:spPr bwMode="auto">
            <a:xfrm>
              <a:off x="3174" y="1252"/>
              <a:ext cx="1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max{12+0, 0} = 12</a:t>
              </a:r>
            </a:p>
          </p:txBody>
        </p:sp>
        <p:sp>
          <p:nvSpPr>
            <p:cNvPr id="30892" name="Line 132"/>
            <p:cNvSpPr>
              <a:spLocks noChangeShapeType="1"/>
            </p:cNvSpPr>
            <p:nvPr/>
          </p:nvSpPr>
          <p:spPr bwMode="auto">
            <a:xfrm flipH="1" flipV="1">
              <a:off x="608" y="1125"/>
              <a:ext cx="58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1493838" y="2095500"/>
            <a:ext cx="5595937" cy="1012825"/>
            <a:chOff x="941" y="1116"/>
            <a:chExt cx="3525" cy="638"/>
          </a:xfrm>
        </p:grpSpPr>
        <p:sp>
          <p:nvSpPr>
            <p:cNvPr id="30889" name="Text Box 134"/>
            <p:cNvSpPr txBox="1">
              <a:spLocks noChangeArrowheads="1"/>
            </p:cNvSpPr>
            <p:nvPr/>
          </p:nvSpPr>
          <p:spPr bwMode="auto">
            <a:xfrm>
              <a:off x="3174" y="1523"/>
              <a:ext cx="1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max{12+0, 0} = 12</a:t>
              </a:r>
            </a:p>
          </p:txBody>
        </p:sp>
        <p:sp>
          <p:nvSpPr>
            <p:cNvPr id="30890" name="Line 135"/>
            <p:cNvSpPr>
              <a:spLocks noChangeShapeType="1"/>
            </p:cNvSpPr>
            <p:nvPr/>
          </p:nvSpPr>
          <p:spPr bwMode="auto">
            <a:xfrm flipH="1" flipV="1">
              <a:off x="941" y="1116"/>
              <a:ext cx="58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2085975" y="2117725"/>
            <a:ext cx="5003800" cy="1428750"/>
            <a:chOff x="1314" y="1130"/>
            <a:chExt cx="3152" cy="900"/>
          </a:xfrm>
        </p:grpSpPr>
        <p:sp>
          <p:nvSpPr>
            <p:cNvPr id="30887" name="Text Box 137"/>
            <p:cNvSpPr txBox="1">
              <a:spLocks noChangeArrowheads="1"/>
            </p:cNvSpPr>
            <p:nvPr/>
          </p:nvSpPr>
          <p:spPr bwMode="auto">
            <a:xfrm>
              <a:off x="3174" y="1799"/>
              <a:ext cx="1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max{12+0, 0} = 12</a:t>
              </a:r>
            </a:p>
          </p:txBody>
        </p:sp>
        <p:sp>
          <p:nvSpPr>
            <p:cNvPr id="30888" name="Line 138"/>
            <p:cNvSpPr>
              <a:spLocks noChangeShapeType="1"/>
            </p:cNvSpPr>
            <p:nvPr/>
          </p:nvSpPr>
          <p:spPr bwMode="auto">
            <a:xfrm flipH="1" flipV="1">
              <a:off x="1314" y="1130"/>
              <a:ext cx="61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2651125" y="2103438"/>
            <a:ext cx="4438650" cy="1866900"/>
            <a:chOff x="1670" y="1121"/>
            <a:chExt cx="2796" cy="1176"/>
          </a:xfrm>
        </p:grpSpPr>
        <p:sp>
          <p:nvSpPr>
            <p:cNvPr id="30885" name="Text Box 140"/>
            <p:cNvSpPr txBox="1">
              <a:spLocks noChangeArrowheads="1"/>
            </p:cNvSpPr>
            <p:nvPr/>
          </p:nvSpPr>
          <p:spPr bwMode="auto">
            <a:xfrm>
              <a:off x="3174" y="2066"/>
              <a:ext cx="1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max{12+0, 0} = 12</a:t>
              </a:r>
            </a:p>
          </p:txBody>
        </p:sp>
        <p:sp>
          <p:nvSpPr>
            <p:cNvPr id="30886" name="Line 141"/>
            <p:cNvSpPr>
              <a:spLocks noChangeShapeType="1"/>
            </p:cNvSpPr>
            <p:nvPr/>
          </p:nvSpPr>
          <p:spPr bwMode="auto">
            <a:xfrm flipH="1" flipV="1">
              <a:off x="1670" y="1121"/>
              <a:ext cx="621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885825" y="2574925"/>
            <a:ext cx="2051050" cy="1984375"/>
            <a:chOff x="558" y="1418"/>
            <a:chExt cx="1292" cy="1250"/>
          </a:xfrm>
        </p:grpSpPr>
        <p:sp>
          <p:nvSpPr>
            <p:cNvPr id="30883" name="Text Box 143"/>
            <p:cNvSpPr txBox="1">
              <a:spLocks noChangeArrowheads="1"/>
            </p:cNvSpPr>
            <p:nvPr/>
          </p:nvSpPr>
          <p:spPr bwMode="auto">
            <a:xfrm>
              <a:off x="558" y="2437"/>
              <a:ext cx="1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max{10+0, 0} = 10</a:t>
              </a:r>
            </a:p>
          </p:txBody>
        </p:sp>
        <p:sp>
          <p:nvSpPr>
            <p:cNvPr id="30884" name="Line 144"/>
            <p:cNvSpPr>
              <a:spLocks noChangeShapeType="1"/>
            </p:cNvSpPr>
            <p:nvPr/>
          </p:nvSpPr>
          <p:spPr bwMode="auto">
            <a:xfrm flipH="1" flipV="1">
              <a:off x="594" y="1418"/>
              <a:ext cx="207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45"/>
          <p:cNvGrpSpPr>
            <a:grpSpLocks/>
          </p:cNvGrpSpPr>
          <p:nvPr/>
        </p:nvGrpSpPr>
        <p:grpSpPr bwMode="auto">
          <a:xfrm>
            <a:off x="885825" y="2552700"/>
            <a:ext cx="2178050" cy="2462213"/>
            <a:chOff x="558" y="1404"/>
            <a:chExt cx="1372" cy="1551"/>
          </a:xfrm>
        </p:grpSpPr>
        <p:sp>
          <p:nvSpPr>
            <p:cNvPr id="30881" name="Text Box 146"/>
            <p:cNvSpPr txBox="1">
              <a:spLocks noChangeArrowheads="1"/>
            </p:cNvSpPr>
            <p:nvPr/>
          </p:nvSpPr>
          <p:spPr bwMode="auto">
            <a:xfrm>
              <a:off x="558" y="2724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max{10+0, 12} = 12</a:t>
              </a:r>
            </a:p>
          </p:txBody>
        </p:sp>
        <p:sp>
          <p:nvSpPr>
            <p:cNvPr id="30882" name="Line 147"/>
            <p:cNvSpPr>
              <a:spLocks noChangeShapeType="1"/>
            </p:cNvSpPr>
            <p:nvPr/>
          </p:nvSpPr>
          <p:spPr bwMode="auto">
            <a:xfrm flipV="1">
              <a:off x="1130" y="1404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885825" y="2566988"/>
            <a:ext cx="2305050" cy="2870200"/>
            <a:chOff x="558" y="1413"/>
            <a:chExt cx="1452" cy="1808"/>
          </a:xfrm>
        </p:grpSpPr>
        <p:sp>
          <p:nvSpPr>
            <p:cNvPr id="30879" name="Text Box 149"/>
            <p:cNvSpPr txBox="1">
              <a:spLocks noChangeArrowheads="1"/>
            </p:cNvSpPr>
            <p:nvPr/>
          </p:nvSpPr>
          <p:spPr bwMode="auto">
            <a:xfrm>
              <a:off x="558" y="2990"/>
              <a:ext cx="1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max{10+12, 12} = 22</a:t>
              </a:r>
            </a:p>
          </p:txBody>
        </p:sp>
        <p:sp>
          <p:nvSpPr>
            <p:cNvPr id="30880" name="Line 150"/>
            <p:cNvSpPr>
              <a:spLocks noChangeShapeType="1"/>
            </p:cNvSpPr>
            <p:nvPr/>
          </p:nvSpPr>
          <p:spPr bwMode="auto">
            <a:xfrm flipH="1" flipV="1">
              <a:off x="1341" y="1413"/>
              <a:ext cx="194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885825" y="2552700"/>
            <a:ext cx="2305050" cy="3332163"/>
            <a:chOff x="558" y="1404"/>
            <a:chExt cx="1452" cy="2099"/>
          </a:xfrm>
        </p:grpSpPr>
        <p:sp>
          <p:nvSpPr>
            <p:cNvPr id="30877" name="Text Box 152"/>
            <p:cNvSpPr txBox="1">
              <a:spLocks noChangeArrowheads="1"/>
            </p:cNvSpPr>
            <p:nvPr/>
          </p:nvSpPr>
          <p:spPr bwMode="auto">
            <a:xfrm>
              <a:off x="558" y="3272"/>
              <a:ext cx="1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max{10+12, 12} = 22</a:t>
              </a:r>
            </a:p>
          </p:txBody>
        </p:sp>
        <p:sp>
          <p:nvSpPr>
            <p:cNvPr id="30878" name="Line 153"/>
            <p:cNvSpPr>
              <a:spLocks noChangeShapeType="1"/>
            </p:cNvSpPr>
            <p:nvPr/>
          </p:nvSpPr>
          <p:spPr bwMode="auto">
            <a:xfrm flipH="1" flipV="1">
              <a:off x="1688" y="1404"/>
              <a:ext cx="207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54"/>
          <p:cNvGrpSpPr>
            <a:grpSpLocks/>
          </p:cNvGrpSpPr>
          <p:nvPr/>
        </p:nvGrpSpPr>
        <p:grpSpPr bwMode="auto">
          <a:xfrm>
            <a:off x="885825" y="2589213"/>
            <a:ext cx="2708275" cy="3743325"/>
            <a:chOff x="558" y="1427"/>
            <a:chExt cx="1706" cy="2358"/>
          </a:xfrm>
        </p:grpSpPr>
        <p:sp>
          <p:nvSpPr>
            <p:cNvPr id="30875" name="Text Box 155"/>
            <p:cNvSpPr txBox="1">
              <a:spLocks noChangeArrowheads="1"/>
            </p:cNvSpPr>
            <p:nvPr/>
          </p:nvSpPr>
          <p:spPr bwMode="auto">
            <a:xfrm>
              <a:off x="558" y="3554"/>
              <a:ext cx="1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max{10+12, 12} = 22</a:t>
              </a:r>
            </a:p>
          </p:txBody>
        </p:sp>
        <p:sp>
          <p:nvSpPr>
            <p:cNvPr id="30876" name="Line 156"/>
            <p:cNvSpPr>
              <a:spLocks noChangeShapeType="1"/>
            </p:cNvSpPr>
            <p:nvPr/>
          </p:nvSpPr>
          <p:spPr bwMode="auto">
            <a:xfrm flipH="1" flipV="1">
              <a:off x="2093" y="1427"/>
              <a:ext cx="171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1214438" y="2974975"/>
            <a:ext cx="4105275" cy="1584325"/>
            <a:chOff x="765" y="1670"/>
            <a:chExt cx="2586" cy="998"/>
          </a:xfrm>
        </p:grpSpPr>
        <p:sp>
          <p:nvSpPr>
            <p:cNvPr id="30873" name="Text Box 158"/>
            <p:cNvSpPr txBox="1">
              <a:spLocks noChangeArrowheads="1"/>
            </p:cNvSpPr>
            <p:nvPr/>
          </p:nvSpPr>
          <p:spPr bwMode="auto">
            <a:xfrm>
              <a:off x="2519" y="2437"/>
              <a:ext cx="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P(2,1) = 10</a:t>
              </a:r>
            </a:p>
          </p:txBody>
        </p:sp>
        <p:sp>
          <p:nvSpPr>
            <p:cNvPr id="30874" name="Line 159"/>
            <p:cNvSpPr>
              <a:spLocks noChangeShapeType="1"/>
            </p:cNvSpPr>
            <p:nvPr/>
          </p:nvSpPr>
          <p:spPr bwMode="auto">
            <a:xfrm flipV="1">
              <a:off x="765" y="1670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0"/>
          <p:cNvGrpSpPr>
            <a:grpSpLocks/>
          </p:cNvGrpSpPr>
          <p:nvPr/>
        </p:nvGrpSpPr>
        <p:grpSpPr bwMode="auto">
          <a:xfrm>
            <a:off x="1779588" y="3003550"/>
            <a:ext cx="3540125" cy="2009775"/>
            <a:chOff x="1121" y="1688"/>
            <a:chExt cx="2230" cy="1266"/>
          </a:xfrm>
        </p:grpSpPr>
        <p:sp>
          <p:nvSpPr>
            <p:cNvPr id="30871" name="Text Box 161"/>
            <p:cNvSpPr txBox="1">
              <a:spLocks noChangeArrowheads="1"/>
            </p:cNvSpPr>
            <p:nvPr/>
          </p:nvSpPr>
          <p:spPr bwMode="auto">
            <a:xfrm>
              <a:off x="2519" y="2723"/>
              <a:ext cx="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P(2,2) = 12</a:t>
              </a:r>
            </a:p>
          </p:txBody>
        </p:sp>
        <p:sp>
          <p:nvSpPr>
            <p:cNvPr id="30872" name="Line 162"/>
            <p:cNvSpPr>
              <a:spLocks noChangeShapeType="1"/>
            </p:cNvSpPr>
            <p:nvPr/>
          </p:nvSpPr>
          <p:spPr bwMode="auto">
            <a:xfrm flipV="1">
              <a:off x="1121" y="1688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3"/>
          <p:cNvGrpSpPr>
            <a:grpSpLocks/>
          </p:cNvGrpSpPr>
          <p:nvPr/>
        </p:nvGrpSpPr>
        <p:grpSpPr bwMode="auto">
          <a:xfrm>
            <a:off x="2373313" y="2981325"/>
            <a:ext cx="3676650" cy="2455863"/>
            <a:chOff x="1495" y="1674"/>
            <a:chExt cx="2316" cy="1547"/>
          </a:xfrm>
        </p:grpSpPr>
        <p:sp>
          <p:nvSpPr>
            <p:cNvPr id="30869" name="Text Box 164"/>
            <p:cNvSpPr txBox="1">
              <a:spLocks noChangeArrowheads="1"/>
            </p:cNvSpPr>
            <p:nvPr/>
          </p:nvSpPr>
          <p:spPr bwMode="auto">
            <a:xfrm>
              <a:off x="2519" y="2990"/>
              <a:ext cx="1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max{20+0, 22}=22</a:t>
              </a:r>
            </a:p>
          </p:txBody>
        </p:sp>
        <p:sp>
          <p:nvSpPr>
            <p:cNvPr id="30870" name="Line 165"/>
            <p:cNvSpPr>
              <a:spLocks noChangeShapeType="1"/>
            </p:cNvSpPr>
            <p:nvPr/>
          </p:nvSpPr>
          <p:spPr bwMode="auto">
            <a:xfrm flipV="1">
              <a:off x="1495" y="1674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66"/>
          <p:cNvGrpSpPr>
            <a:grpSpLocks/>
          </p:cNvGrpSpPr>
          <p:nvPr/>
        </p:nvGrpSpPr>
        <p:grpSpPr bwMode="auto">
          <a:xfrm>
            <a:off x="1536700" y="2938463"/>
            <a:ext cx="4576763" cy="2946400"/>
            <a:chOff x="968" y="1647"/>
            <a:chExt cx="2883" cy="1856"/>
          </a:xfrm>
        </p:grpSpPr>
        <p:sp>
          <p:nvSpPr>
            <p:cNvPr id="30867" name="Text Box 167"/>
            <p:cNvSpPr txBox="1">
              <a:spLocks noChangeArrowheads="1"/>
            </p:cNvSpPr>
            <p:nvPr/>
          </p:nvSpPr>
          <p:spPr bwMode="auto">
            <a:xfrm>
              <a:off x="2519" y="3272"/>
              <a:ext cx="1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max{20+10,22}=30</a:t>
              </a:r>
            </a:p>
          </p:txBody>
        </p:sp>
        <p:sp>
          <p:nvSpPr>
            <p:cNvPr id="30868" name="Line 168"/>
            <p:cNvSpPr>
              <a:spLocks noChangeShapeType="1"/>
            </p:cNvSpPr>
            <p:nvPr/>
          </p:nvSpPr>
          <p:spPr bwMode="auto">
            <a:xfrm flipH="1" flipV="1">
              <a:off x="968" y="1647"/>
              <a:ext cx="918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69"/>
          <p:cNvGrpSpPr>
            <a:grpSpLocks/>
          </p:cNvGrpSpPr>
          <p:nvPr/>
        </p:nvGrpSpPr>
        <p:grpSpPr bwMode="auto">
          <a:xfrm>
            <a:off x="2128838" y="2909888"/>
            <a:ext cx="3984625" cy="3421062"/>
            <a:chOff x="1341" y="1629"/>
            <a:chExt cx="2510" cy="2155"/>
          </a:xfrm>
        </p:grpSpPr>
        <p:sp>
          <p:nvSpPr>
            <p:cNvPr id="30865" name="Text Box 170"/>
            <p:cNvSpPr txBox="1">
              <a:spLocks noChangeArrowheads="1"/>
            </p:cNvSpPr>
            <p:nvPr/>
          </p:nvSpPr>
          <p:spPr bwMode="auto">
            <a:xfrm>
              <a:off x="2519" y="3553"/>
              <a:ext cx="1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max{20+12,22}=32</a:t>
              </a:r>
            </a:p>
          </p:txBody>
        </p:sp>
        <p:sp>
          <p:nvSpPr>
            <p:cNvPr id="30866" name="Line 171"/>
            <p:cNvSpPr>
              <a:spLocks noChangeShapeType="1"/>
            </p:cNvSpPr>
            <p:nvPr/>
          </p:nvSpPr>
          <p:spPr bwMode="auto">
            <a:xfrm flipH="1" flipV="1">
              <a:off x="1341" y="1629"/>
              <a:ext cx="91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2"/>
          <p:cNvGrpSpPr>
            <a:grpSpLocks/>
          </p:cNvGrpSpPr>
          <p:nvPr/>
        </p:nvGrpSpPr>
        <p:grpSpPr bwMode="auto">
          <a:xfrm>
            <a:off x="1214438" y="3432175"/>
            <a:ext cx="7040562" cy="1127125"/>
            <a:chOff x="765" y="1958"/>
            <a:chExt cx="4435" cy="710"/>
          </a:xfrm>
        </p:grpSpPr>
        <p:sp>
          <p:nvSpPr>
            <p:cNvPr id="30863" name="Text Box 173"/>
            <p:cNvSpPr txBox="1">
              <a:spLocks noChangeArrowheads="1"/>
            </p:cNvSpPr>
            <p:nvPr/>
          </p:nvSpPr>
          <p:spPr bwMode="auto">
            <a:xfrm>
              <a:off x="4368" y="2437"/>
              <a:ext cx="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P(3,1) = 10</a:t>
              </a:r>
            </a:p>
          </p:txBody>
        </p:sp>
        <p:sp>
          <p:nvSpPr>
            <p:cNvPr id="30864" name="Line 174"/>
            <p:cNvSpPr>
              <a:spLocks noChangeShapeType="1"/>
            </p:cNvSpPr>
            <p:nvPr/>
          </p:nvSpPr>
          <p:spPr bwMode="auto">
            <a:xfrm flipV="1">
              <a:off x="765" y="1958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75"/>
          <p:cNvGrpSpPr>
            <a:grpSpLocks/>
          </p:cNvGrpSpPr>
          <p:nvPr/>
        </p:nvGrpSpPr>
        <p:grpSpPr bwMode="auto">
          <a:xfrm>
            <a:off x="900113" y="3309938"/>
            <a:ext cx="8212137" cy="1704975"/>
            <a:chOff x="567" y="1881"/>
            <a:chExt cx="5173" cy="1074"/>
          </a:xfrm>
        </p:grpSpPr>
        <p:sp>
          <p:nvSpPr>
            <p:cNvPr id="30861" name="Text Box 176"/>
            <p:cNvSpPr txBox="1">
              <a:spLocks noChangeArrowheads="1"/>
            </p:cNvSpPr>
            <p:nvPr/>
          </p:nvSpPr>
          <p:spPr bwMode="auto">
            <a:xfrm>
              <a:off x="4368" y="2724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max{15+0, 12} = 15</a:t>
              </a:r>
            </a:p>
          </p:txBody>
        </p:sp>
        <p:sp>
          <p:nvSpPr>
            <p:cNvPr id="30862" name="Line 177"/>
            <p:cNvSpPr>
              <a:spLocks noChangeShapeType="1"/>
            </p:cNvSpPr>
            <p:nvPr/>
          </p:nvSpPr>
          <p:spPr bwMode="auto">
            <a:xfrm flipH="1" flipV="1">
              <a:off x="567" y="1881"/>
              <a:ext cx="572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78"/>
          <p:cNvGrpSpPr>
            <a:grpSpLocks/>
          </p:cNvGrpSpPr>
          <p:nvPr/>
        </p:nvGrpSpPr>
        <p:grpSpPr bwMode="auto">
          <a:xfrm>
            <a:off x="1536700" y="3346450"/>
            <a:ext cx="7575550" cy="2089150"/>
            <a:chOff x="968" y="1904"/>
            <a:chExt cx="4772" cy="1316"/>
          </a:xfrm>
        </p:grpSpPr>
        <p:sp>
          <p:nvSpPr>
            <p:cNvPr id="30859" name="Text Box 179"/>
            <p:cNvSpPr txBox="1">
              <a:spLocks noChangeArrowheads="1"/>
            </p:cNvSpPr>
            <p:nvPr/>
          </p:nvSpPr>
          <p:spPr bwMode="auto">
            <a:xfrm>
              <a:off x="4368" y="2989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max{15+10, 22}=25</a:t>
              </a:r>
            </a:p>
          </p:txBody>
        </p:sp>
        <p:sp>
          <p:nvSpPr>
            <p:cNvPr id="30860" name="Line 180"/>
            <p:cNvSpPr>
              <a:spLocks noChangeShapeType="1"/>
            </p:cNvSpPr>
            <p:nvPr/>
          </p:nvSpPr>
          <p:spPr bwMode="auto">
            <a:xfrm flipH="1" flipV="1">
              <a:off x="968" y="1904"/>
              <a:ext cx="535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81"/>
          <p:cNvGrpSpPr>
            <a:grpSpLocks/>
          </p:cNvGrpSpPr>
          <p:nvPr/>
        </p:nvGrpSpPr>
        <p:grpSpPr bwMode="auto">
          <a:xfrm>
            <a:off x="2965450" y="3395663"/>
            <a:ext cx="6146800" cy="2489200"/>
            <a:chOff x="1868" y="1935"/>
            <a:chExt cx="3872" cy="1568"/>
          </a:xfrm>
        </p:grpSpPr>
        <p:sp>
          <p:nvSpPr>
            <p:cNvPr id="30857" name="Text Box 182"/>
            <p:cNvSpPr txBox="1">
              <a:spLocks noChangeArrowheads="1"/>
            </p:cNvSpPr>
            <p:nvPr/>
          </p:nvSpPr>
          <p:spPr bwMode="auto">
            <a:xfrm>
              <a:off x="4368" y="3272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max{15+12, 30}=30</a:t>
              </a:r>
            </a:p>
          </p:txBody>
        </p:sp>
        <p:sp>
          <p:nvSpPr>
            <p:cNvPr id="30858" name="Line 183"/>
            <p:cNvSpPr>
              <a:spLocks noChangeShapeType="1"/>
            </p:cNvSpPr>
            <p:nvPr/>
          </p:nvSpPr>
          <p:spPr bwMode="auto">
            <a:xfrm flipV="1">
              <a:off x="1868" y="1935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2657475" y="3375025"/>
            <a:ext cx="6454775" cy="2955925"/>
            <a:chOff x="1674" y="1922"/>
            <a:chExt cx="4066" cy="1862"/>
          </a:xfrm>
        </p:grpSpPr>
        <p:sp>
          <p:nvSpPr>
            <p:cNvPr id="30855" name="Text Box 185"/>
            <p:cNvSpPr txBox="1">
              <a:spLocks noChangeArrowheads="1"/>
            </p:cNvSpPr>
            <p:nvPr/>
          </p:nvSpPr>
          <p:spPr bwMode="auto">
            <a:xfrm>
              <a:off x="4368" y="3553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max{15+22, 32}=37</a:t>
              </a:r>
            </a:p>
          </p:txBody>
        </p:sp>
        <p:sp>
          <p:nvSpPr>
            <p:cNvPr id="30856" name="Line 186"/>
            <p:cNvSpPr>
              <a:spLocks noChangeShapeType="1"/>
            </p:cNvSpPr>
            <p:nvPr/>
          </p:nvSpPr>
          <p:spPr bwMode="auto">
            <a:xfrm flipH="1" flipV="1">
              <a:off x="1674" y="1922"/>
              <a:ext cx="57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87"/>
          <p:cNvGrpSpPr>
            <a:grpSpLocks/>
          </p:cNvGrpSpPr>
          <p:nvPr/>
        </p:nvGrpSpPr>
        <p:grpSpPr bwMode="auto">
          <a:xfrm>
            <a:off x="1219200" y="1865313"/>
            <a:ext cx="5076825" cy="796925"/>
            <a:chOff x="768" y="971"/>
            <a:chExt cx="3198" cy="502"/>
          </a:xfrm>
        </p:grpSpPr>
        <p:sp>
          <p:nvSpPr>
            <p:cNvPr id="30852" name="Text Box 188"/>
            <p:cNvSpPr txBox="1">
              <a:spLocks noChangeArrowheads="1"/>
            </p:cNvSpPr>
            <p:nvPr/>
          </p:nvSpPr>
          <p:spPr bwMode="auto">
            <a:xfrm>
              <a:off x="776" y="124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30853" name="Text Box 189"/>
            <p:cNvSpPr txBox="1">
              <a:spLocks noChangeArrowheads="1"/>
            </p:cNvSpPr>
            <p:nvPr/>
          </p:nvSpPr>
          <p:spPr bwMode="auto">
            <a:xfrm>
              <a:off x="3174" y="971"/>
              <a:ext cx="7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P(0, 1) = 0</a:t>
              </a:r>
            </a:p>
          </p:txBody>
        </p:sp>
        <p:sp>
          <p:nvSpPr>
            <p:cNvPr id="30854" name="Line 190"/>
            <p:cNvSpPr>
              <a:spLocks noChangeShapeType="1"/>
            </p:cNvSpPr>
            <p:nvPr/>
          </p:nvSpPr>
          <p:spPr bwMode="auto">
            <a:xfrm flipV="1">
              <a:off x="768" y="1152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633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73" grpId="0"/>
      <p:bldP spid="703574" grpId="0"/>
      <p:bldP spid="703575" grpId="0"/>
      <p:bldP spid="703576" grpId="0"/>
      <p:bldP spid="703577" grpId="0"/>
      <p:bldP spid="703578" grpId="0"/>
      <p:bldP spid="703579" grpId="0"/>
      <p:bldP spid="703580" grpId="0"/>
      <p:bldP spid="703581" grpId="0"/>
      <p:bldP spid="703582" grpId="0"/>
      <p:bldP spid="703583" grpId="0"/>
      <p:bldP spid="703584" grpId="0"/>
      <p:bldP spid="703585" grpId="0"/>
      <p:bldP spid="703586" grpId="0"/>
      <p:bldP spid="703587" grpId="0"/>
      <p:bldP spid="703588" grpId="0"/>
      <p:bldP spid="703589" grpId="0"/>
      <p:bldP spid="703590" grpId="0"/>
      <p:bldP spid="7035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smtClean="0"/>
              <a:t>Reconstructing the Optimal Solution</a:t>
            </a:r>
          </a:p>
        </p:txBody>
      </p:sp>
      <p:graphicFrame>
        <p:nvGraphicFramePr>
          <p:cNvPr id="65945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924277"/>
              </p:ext>
            </p:extLst>
          </p:nvPr>
        </p:nvGraphicFramePr>
        <p:xfrm>
          <a:off x="1651544" y="1744584"/>
          <a:ext cx="3433218" cy="2082880"/>
        </p:xfrm>
        <a:graphic>
          <a:graphicData uri="http://schemas.openxmlformats.org/drawingml/2006/table">
            <a:tbl>
              <a:tblPr/>
              <a:tblGrid>
                <a:gridCol w="571689"/>
                <a:gridCol w="573230"/>
                <a:gridCol w="571690"/>
                <a:gridCol w="571689"/>
                <a:gridCol w="573230"/>
                <a:gridCol w="571690"/>
              </a:tblGrid>
              <a:tr h="41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92" name="Text Box 47"/>
          <p:cNvSpPr txBox="1">
            <a:spLocks noChangeArrowheads="1"/>
          </p:cNvSpPr>
          <p:nvPr/>
        </p:nvSpPr>
        <p:spPr bwMode="auto">
          <a:xfrm>
            <a:off x="1733550" y="136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1793" name="Text Box 48"/>
          <p:cNvSpPr txBox="1">
            <a:spLocks noChangeArrowheads="1"/>
          </p:cNvSpPr>
          <p:nvPr/>
        </p:nvSpPr>
        <p:spPr bwMode="auto">
          <a:xfrm>
            <a:off x="2374900" y="13620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4" name="Text Box 49"/>
          <p:cNvSpPr txBox="1">
            <a:spLocks noChangeArrowheads="1"/>
          </p:cNvSpPr>
          <p:nvPr/>
        </p:nvSpPr>
        <p:spPr bwMode="auto">
          <a:xfrm>
            <a:off x="2976563" y="136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2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5" name="Text Box 50"/>
          <p:cNvSpPr txBox="1">
            <a:spLocks noChangeArrowheads="1"/>
          </p:cNvSpPr>
          <p:nvPr/>
        </p:nvSpPr>
        <p:spPr bwMode="auto">
          <a:xfrm>
            <a:off x="3576638" y="136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3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6" name="Text Box 51"/>
          <p:cNvSpPr txBox="1">
            <a:spLocks noChangeArrowheads="1"/>
          </p:cNvSpPr>
          <p:nvPr/>
        </p:nvSpPr>
        <p:spPr bwMode="auto">
          <a:xfrm>
            <a:off x="4141788" y="136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4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7" name="Text Box 52"/>
          <p:cNvSpPr txBox="1">
            <a:spLocks noChangeArrowheads="1"/>
          </p:cNvSpPr>
          <p:nvPr/>
        </p:nvSpPr>
        <p:spPr bwMode="auto">
          <a:xfrm>
            <a:off x="4748213" y="136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5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8" name="Text Box 53"/>
          <p:cNvSpPr txBox="1">
            <a:spLocks noChangeArrowheads="1"/>
          </p:cNvSpPr>
          <p:nvPr/>
        </p:nvSpPr>
        <p:spPr bwMode="auto">
          <a:xfrm>
            <a:off x="1349375" y="220503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9" name="Text Box 54"/>
          <p:cNvSpPr txBox="1">
            <a:spLocks noChangeArrowheads="1"/>
          </p:cNvSpPr>
          <p:nvPr/>
        </p:nvSpPr>
        <p:spPr bwMode="auto">
          <a:xfrm>
            <a:off x="1312863" y="26209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2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800" name="Text Box 55"/>
          <p:cNvSpPr txBox="1">
            <a:spLocks noChangeArrowheads="1"/>
          </p:cNvSpPr>
          <p:nvPr/>
        </p:nvSpPr>
        <p:spPr bwMode="auto">
          <a:xfrm>
            <a:off x="1312863" y="30416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3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801" name="Text Box 56"/>
          <p:cNvSpPr txBox="1">
            <a:spLocks noChangeArrowheads="1"/>
          </p:cNvSpPr>
          <p:nvPr/>
        </p:nvSpPr>
        <p:spPr bwMode="auto">
          <a:xfrm>
            <a:off x="1312863" y="34607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4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802" name="Text Box 57"/>
          <p:cNvSpPr txBox="1">
            <a:spLocks noChangeArrowheads="1"/>
          </p:cNvSpPr>
          <p:nvPr/>
        </p:nvSpPr>
        <p:spPr bwMode="auto">
          <a:xfrm>
            <a:off x="1266825" y="17700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1803" name="Text Box 58"/>
          <p:cNvSpPr txBox="1">
            <a:spLocks noChangeArrowheads="1"/>
          </p:cNvSpPr>
          <p:nvPr/>
        </p:nvSpPr>
        <p:spPr bwMode="auto">
          <a:xfrm>
            <a:off x="2868613" y="21907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04" name="Text Box 59"/>
          <p:cNvSpPr txBox="1">
            <a:spLocks noChangeArrowheads="1"/>
          </p:cNvSpPr>
          <p:nvPr/>
        </p:nvSpPr>
        <p:spPr bwMode="auto">
          <a:xfrm>
            <a:off x="3460750" y="21907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05" name="Text Box 60"/>
          <p:cNvSpPr txBox="1">
            <a:spLocks noChangeArrowheads="1"/>
          </p:cNvSpPr>
          <p:nvPr/>
        </p:nvSpPr>
        <p:spPr bwMode="auto">
          <a:xfrm>
            <a:off x="4046538" y="21923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06" name="Text Box 61"/>
          <p:cNvSpPr txBox="1">
            <a:spLocks noChangeArrowheads="1"/>
          </p:cNvSpPr>
          <p:nvPr/>
        </p:nvSpPr>
        <p:spPr bwMode="auto">
          <a:xfrm>
            <a:off x="4646613" y="21923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07" name="Text Box 62"/>
          <p:cNvSpPr txBox="1">
            <a:spLocks noChangeArrowheads="1"/>
          </p:cNvSpPr>
          <p:nvPr/>
        </p:nvSpPr>
        <p:spPr bwMode="auto">
          <a:xfrm>
            <a:off x="2297113" y="26098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31808" name="Text Box 63"/>
          <p:cNvSpPr txBox="1">
            <a:spLocks noChangeArrowheads="1"/>
          </p:cNvSpPr>
          <p:nvPr/>
        </p:nvSpPr>
        <p:spPr bwMode="auto">
          <a:xfrm>
            <a:off x="2867025" y="26098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09" name="Text Box 64"/>
          <p:cNvSpPr txBox="1">
            <a:spLocks noChangeArrowheads="1"/>
          </p:cNvSpPr>
          <p:nvPr/>
        </p:nvSpPr>
        <p:spPr bwMode="auto">
          <a:xfrm>
            <a:off x="3462338" y="26114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1810" name="Text Box 65"/>
          <p:cNvSpPr txBox="1">
            <a:spLocks noChangeArrowheads="1"/>
          </p:cNvSpPr>
          <p:nvPr/>
        </p:nvSpPr>
        <p:spPr bwMode="auto">
          <a:xfrm>
            <a:off x="4040188" y="26114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1811" name="Text Box 66"/>
          <p:cNvSpPr txBox="1">
            <a:spLocks noChangeArrowheads="1"/>
          </p:cNvSpPr>
          <p:nvPr/>
        </p:nvSpPr>
        <p:spPr bwMode="auto">
          <a:xfrm>
            <a:off x="4633913" y="26114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1812" name="Text Box 67"/>
          <p:cNvSpPr txBox="1">
            <a:spLocks noChangeArrowheads="1"/>
          </p:cNvSpPr>
          <p:nvPr/>
        </p:nvSpPr>
        <p:spPr bwMode="auto">
          <a:xfrm>
            <a:off x="2298700" y="30305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31813" name="Text Box 68"/>
          <p:cNvSpPr txBox="1">
            <a:spLocks noChangeArrowheads="1"/>
          </p:cNvSpPr>
          <p:nvPr/>
        </p:nvSpPr>
        <p:spPr bwMode="auto">
          <a:xfrm>
            <a:off x="2868613" y="30305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14" name="Text Box 69"/>
          <p:cNvSpPr txBox="1">
            <a:spLocks noChangeArrowheads="1"/>
          </p:cNvSpPr>
          <p:nvPr/>
        </p:nvSpPr>
        <p:spPr bwMode="auto">
          <a:xfrm>
            <a:off x="3463925" y="30305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1815" name="Text Box 70"/>
          <p:cNvSpPr txBox="1">
            <a:spLocks noChangeArrowheads="1"/>
          </p:cNvSpPr>
          <p:nvPr/>
        </p:nvSpPr>
        <p:spPr bwMode="auto">
          <a:xfrm>
            <a:off x="4057650" y="30305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31816" name="Text Box 71"/>
          <p:cNvSpPr txBox="1">
            <a:spLocks noChangeArrowheads="1"/>
          </p:cNvSpPr>
          <p:nvPr/>
        </p:nvSpPr>
        <p:spPr bwMode="auto">
          <a:xfrm>
            <a:off x="4651375" y="30305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32</a:t>
            </a:r>
          </a:p>
        </p:txBody>
      </p:sp>
      <p:sp>
        <p:nvSpPr>
          <p:cNvPr id="31817" name="Text Box 72"/>
          <p:cNvSpPr txBox="1">
            <a:spLocks noChangeArrowheads="1"/>
          </p:cNvSpPr>
          <p:nvPr/>
        </p:nvSpPr>
        <p:spPr bwMode="auto">
          <a:xfrm>
            <a:off x="2286000" y="3446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31818" name="Text Box 73"/>
          <p:cNvSpPr txBox="1">
            <a:spLocks noChangeArrowheads="1"/>
          </p:cNvSpPr>
          <p:nvPr/>
        </p:nvSpPr>
        <p:spPr bwMode="auto">
          <a:xfrm>
            <a:off x="2855913" y="3446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15</a:t>
            </a:r>
          </a:p>
        </p:txBody>
      </p:sp>
      <p:sp>
        <p:nvSpPr>
          <p:cNvPr id="31819" name="Text Box 74"/>
          <p:cNvSpPr txBox="1">
            <a:spLocks noChangeArrowheads="1"/>
          </p:cNvSpPr>
          <p:nvPr/>
        </p:nvSpPr>
        <p:spPr bwMode="auto">
          <a:xfrm>
            <a:off x="3451225" y="3446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25</a:t>
            </a:r>
          </a:p>
        </p:txBody>
      </p:sp>
      <p:sp>
        <p:nvSpPr>
          <p:cNvPr id="31820" name="Text Box 75"/>
          <p:cNvSpPr txBox="1">
            <a:spLocks noChangeArrowheads="1"/>
          </p:cNvSpPr>
          <p:nvPr/>
        </p:nvSpPr>
        <p:spPr bwMode="auto">
          <a:xfrm>
            <a:off x="4044950" y="3446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31821" name="Text Box 76"/>
          <p:cNvSpPr txBox="1">
            <a:spLocks noChangeArrowheads="1"/>
          </p:cNvSpPr>
          <p:nvPr/>
        </p:nvSpPr>
        <p:spPr bwMode="auto">
          <a:xfrm>
            <a:off x="4638675" y="3446463"/>
            <a:ext cx="438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37</a:t>
            </a:r>
          </a:p>
        </p:txBody>
      </p:sp>
      <p:sp>
        <p:nvSpPr>
          <p:cNvPr id="31822" name="Line 77"/>
          <p:cNvSpPr>
            <a:spLocks noChangeShapeType="1"/>
          </p:cNvSpPr>
          <p:nvPr/>
        </p:nvSpPr>
        <p:spPr bwMode="auto">
          <a:xfrm flipH="1" flipV="1">
            <a:off x="2097088" y="2006600"/>
            <a:ext cx="92075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3" name="Line 78"/>
          <p:cNvSpPr>
            <a:spLocks noChangeShapeType="1"/>
          </p:cNvSpPr>
          <p:nvPr/>
        </p:nvSpPr>
        <p:spPr bwMode="auto">
          <a:xfrm flipH="1" flipV="1">
            <a:off x="2625725" y="1992313"/>
            <a:ext cx="92075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4" name="Line 79"/>
          <p:cNvSpPr>
            <a:spLocks noChangeShapeType="1"/>
          </p:cNvSpPr>
          <p:nvPr/>
        </p:nvSpPr>
        <p:spPr bwMode="auto">
          <a:xfrm flipH="1" flipV="1">
            <a:off x="3217863" y="2014538"/>
            <a:ext cx="97155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5" name="Line 80"/>
          <p:cNvSpPr>
            <a:spLocks noChangeShapeType="1"/>
          </p:cNvSpPr>
          <p:nvPr/>
        </p:nvSpPr>
        <p:spPr bwMode="auto">
          <a:xfrm flipH="1" flipV="1">
            <a:off x="3783013" y="2000250"/>
            <a:ext cx="985837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6" name="Line 81"/>
          <p:cNvSpPr>
            <a:spLocks noChangeShapeType="1"/>
          </p:cNvSpPr>
          <p:nvPr/>
        </p:nvSpPr>
        <p:spPr bwMode="auto">
          <a:xfrm flipH="1" flipV="1">
            <a:off x="2074863" y="2471738"/>
            <a:ext cx="328612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7" name="Line 82"/>
          <p:cNvSpPr>
            <a:spLocks noChangeShapeType="1"/>
          </p:cNvSpPr>
          <p:nvPr/>
        </p:nvSpPr>
        <p:spPr bwMode="auto">
          <a:xfrm flipV="1">
            <a:off x="2925763" y="244951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8" name="Line 83"/>
          <p:cNvSpPr>
            <a:spLocks noChangeShapeType="1"/>
          </p:cNvSpPr>
          <p:nvPr/>
        </p:nvSpPr>
        <p:spPr bwMode="auto">
          <a:xfrm flipH="1" flipV="1">
            <a:off x="3260725" y="2463800"/>
            <a:ext cx="307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9" name="Line 84"/>
          <p:cNvSpPr>
            <a:spLocks noChangeShapeType="1"/>
          </p:cNvSpPr>
          <p:nvPr/>
        </p:nvSpPr>
        <p:spPr bwMode="auto">
          <a:xfrm flipH="1" flipV="1">
            <a:off x="3811588" y="2449513"/>
            <a:ext cx="328612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0" name="Line 85"/>
          <p:cNvSpPr>
            <a:spLocks noChangeShapeType="1"/>
          </p:cNvSpPr>
          <p:nvPr/>
        </p:nvSpPr>
        <p:spPr bwMode="auto">
          <a:xfrm flipH="1" flipV="1">
            <a:off x="4454525" y="2486025"/>
            <a:ext cx="271463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1" name="Line 86"/>
          <p:cNvSpPr>
            <a:spLocks noChangeShapeType="1"/>
          </p:cNvSpPr>
          <p:nvPr/>
        </p:nvSpPr>
        <p:spPr bwMode="auto">
          <a:xfrm flipV="1">
            <a:off x="2346325" y="2871788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2" name="Line 87"/>
          <p:cNvSpPr>
            <a:spLocks noChangeShapeType="1"/>
          </p:cNvSpPr>
          <p:nvPr/>
        </p:nvSpPr>
        <p:spPr bwMode="auto">
          <a:xfrm flipV="1">
            <a:off x="2911475" y="2900363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3" name="Line 88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4" name="Line 89"/>
          <p:cNvSpPr>
            <a:spLocks noChangeShapeType="1"/>
          </p:cNvSpPr>
          <p:nvPr/>
        </p:nvSpPr>
        <p:spPr bwMode="auto">
          <a:xfrm flipH="1" flipV="1">
            <a:off x="2668588" y="2835275"/>
            <a:ext cx="145732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5" name="Line 90"/>
          <p:cNvSpPr>
            <a:spLocks noChangeShapeType="1"/>
          </p:cNvSpPr>
          <p:nvPr/>
        </p:nvSpPr>
        <p:spPr bwMode="auto">
          <a:xfrm flipH="1" flipV="1">
            <a:off x="3260725" y="2806700"/>
            <a:ext cx="145732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6" name="Line 91"/>
          <p:cNvSpPr>
            <a:spLocks noChangeShapeType="1"/>
          </p:cNvSpPr>
          <p:nvPr/>
        </p:nvSpPr>
        <p:spPr bwMode="auto">
          <a:xfrm flipV="1">
            <a:off x="2346325" y="332898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7" name="Line 92"/>
          <p:cNvSpPr>
            <a:spLocks noChangeShapeType="1"/>
          </p:cNvSpPr>
          <p:nvPr/>
        </p:nvSpPr>
        <p:spPr bwMode="auto">
          <a:xfrm flipH="1" flipV="1">
            <a:off x="2032000" y="3206750"/>
            <a:ext cx="908050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8" name="Line 93"/>
          <p:cNvSpPr>
            <a:spLocks noChangeShapeType="1"/>
          </p:cNvSpPr>
          <p:nvPr/>
        </p:nvSpPr>
        <p:spPr bwMode="auto">
          <a:xfrm flipH="1" flipV="1">
            <a:off x="2668588" y="3243263"/>
            <a:ext cx="849312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9" name="Line 94"/>
          <p:cNvSpPr>
            <a:spLocks noChangeShapeType="1"/>
          </p:cNvSpPr>
          <p:nvPr/>
        </p:nvSpPr>
        <p:spPr bwMode="auto">
          <a:xfrm flipV="1">
            <a:off x="4097338" y="3292475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0" name="Line 95"/>
          <p:cNvSpPr>
            <a:spLocks noChangeShapeType="1"/>
          </p:cNvSpPr>
          <p:nvPr/>
        </p:nvSpPr>
        <p:spPr bwMode="auto">
          <a:xfrm flipH="1" flipV="1">
            <a:off x="3789363" y="3271838"/>
            <a:ext cx="9080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1" name="Text Box 96"/>
          <p:cNvSpPr txBox="1">
            <a:spLocks noChangeArrowheads="1"/>
          </p:cNvSpPr>
          <p:nvPr/>
        </p:nvSpPr>
        <p:spPr bwMode="auto">
          <a:xfrm>
            <a:off x="2363788" y="2192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1842" name="Line 97"/>
          <p:cNvSpPr>
            <a:spLocks noChangeShapeType="1"/>
          </p:cNvSpPr>
          <p:nvPr/>
        </p:nvSpPr>
        <p:spPr bwMode="auto">
          <a:xfrm flipV="1">
            <a:off x="2351088" y="204946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554" name="Rectangle 98"/>
          <p:cNvSpPr>
            <a:spLocks noChangeArrowheads="1"/>
          </p:cNvSpPr>
          <p:nvPr/>
        </p:nvSpPr>
        <p:spPr bwMode="auto">
          <a:xfrm>
            <a:off x="323850" y="4135438"/>
            <a:ext cx="8229600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Start at </a:t>
            </a: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P(n, W)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When you go left-up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800">
                <a:solidFill>
                  <a:schemeClr val="accent2"/>
                </a:solidFill>
              </a:rPr>
              <a:t>item i has been taken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When you go straight up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 item i has not been taken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3789363" y="1712913"/>
            <a:ext cx="3328987" cy="1836737"/>
            <a:chOff x="2387" y="1079"/>
            <a:chExt cx="2097" cy="1157"/>
          </a:xfrm>
        </p:grpSpPr>
        <p:sp>
          <p:nvSpPr>
            <p:cNvPr id="31852" name="Line 100"/>
            <p:cNvSpPr>
              <a:spLocks noChangeShapeType="1"/>
            </p:cNvSpPr>
            <p:nvPr/>
          </p:nvSpPr>
          <p:spPr bwMode="auto">
            <a:xfrm flipH="1" flipV="1">
              <a:off x="2387" y="2061"/>
              <a:ext cx="572" cy="17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3" name="Text Box 101"/>
            <p:cNvSpPr txBox="1">
              <a:spLocks noChangeArrowheads="1"/>
            </p:cNvSpPr>
            <p:nvPr/>
          </p:nvSpPr>
          <p:spPr bwMode="auto">
            <a:xfrm>
              <a:off x="3715" y="1079"/>
              <a:ext cx="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2400"/>
                <a:t> Item 4</a:t>
              </a:r>
            </a:p>
          </p:txBody>
        </p:sp>
      </p:grpSp>
      <p:sp>
        <p:nvSpPr>
          <p:cNvPr id="659558" name="Line 102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3260725" y="2330450"/>
            <a:ext cx="3857625" cy="457200"/>
            <a:chOff x="2054" y="1468"/>
            <a:chExt cx="2430" cy="288"/>
          </a:xfrm>
        </p:grpSpPr>
        <p:sp>
          <p:nvSpPr>
            <p:cNvPr id="31850" name="Text Box 104"/>
            <p:cNvSpPr txBox="1">
              <a:spLocks noChangeArrowheads="1"/>
            </p:cNvSpPr>
            <p:nvPr/>
          </p:nvSpPr>
          <p:spPr bwMode="auto">
            <a:xfrm>
              <a:off x="3715" y="1468"/>
              <a:ext cx="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2400"/>
                <a:t> Item 2</a:t>
              </a:r>
            </a:p>
          </p:txBody>
        </p:sp>
        <p:sp>
          <p:nvSpPr>
            <p:cNvPr id="31851" name="Line 105"/>
            <p:cNvSpPr>
              <a:spLocks noChangeShapeType="1"/>
            </p:cNvSpPr>
            <p:nvPr/>
          </p:nvSpPr>
          <p:spPr bwMode="auto">
            <a:xfrm flipH="1" flipV="1">
              <a:off x="2054" y="1552"/>
              <a:ext cx="194" cy="13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2097088" y="2005013"/>
            <a:ext cx="5021262" cy="1401762"/>
            <a:chOff x="1321" y="1263"/>
            <a:chExt cx="3163" cy="883"/>
          </a:xfrm>
        </p:grpSpPr>
        <p:sp>
          <p:nvSpPr>
            <p:cNvPr id="31848" name="Line 107"/>
            <p:cNvSpPr>
              <a:spLocks noChangeShapeType="1"/>
            </p:cNvSpPr>
            <p:nvPr/>
          </p:nvSpPr>
          <p:spPr bwMode="auto">
            <a:xfrm flipH="1" flipV="1">
              <a:off x="1321" y="1263"/>
              <a:ext cx="580" cy="158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49" name="Text Box 108"/>
            <p:cNvSpPr txBox="1">
              <a:spLocks noChangeArrowheads="1"/>
            </p:cNvSpPr>
            <p:nvPr/>
          </p:nvSpPr>
          <p:spPr bwMode="auto">
            <a:xfrm>
              <a:off x="3715" y="1858"/>
              <a:ext cx="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2400"/>
                <a:t> Item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81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5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 smtClean="0">
                <a:ea typeface="新細明體" panose="02020500000000000000" pitchFamily="18" charset="-120"/>
              </a:rPr>
              <a:t>Longest increasing subsequence (LIS)</a:t>
            </a:r>
          </a:p>
        </p:txBody>
      </p:sp>
      <p:sp>
        <p:nvSpPr>
          <p:cNvPr id="19460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longest increasing subsequence is to find a longest increasing subsequence of a given sequence of distinct integers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1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2</a:t>
            </a:r>
            <a:r>
              <a:rPr lang="en-US" altLang="zh-TW" i="1" smtClean="0">
                <a:ea typeface="新細明體" panose="02020500000000000000" pitchFamily="18" charset="-120"/>
              </a:rPr>
              <a:t>…a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n</a:t>
            </a:r>
            <a:r>
              <a:rPr lang="en-US" altLang="zh-TW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buFontTx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19461" name="Text Box 2053"/>
          <p:cNvSpPr txBox="1">
            <a:spLocks noChangeArrowheads="1"/>
          </p:cNvSpPr>
          <p:nvPr/>
        </p:nvSpPr>
        <p:spPr bwMode="auto">
          <a:xfrm>
            <a:off x="1066800" y="3200400"/>
            <a:ext cx="5715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i="1" dirty="0">
                <a:ea typeface="新細明體" panose="02020500000000000000" pitchFamily="18" charset="-120"/>
              </a:rPr>
              <a:t>e.g.</a:t>
            </a: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solidFill>
                  <a:srgbClr val="CC0000"/>
                </a:solidFill>
                <a:ea typeface="新細明體" panose="02020500000000000000" pitchFamily="18" charset="-120"/>
              </a:rPr>
              <a:t>9   2   5   3   7   11   8   10   13   6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ea typeface="新細明體" panose="02020500000000000000" pitchFamily="18" charset="-120"/>
              </a:rPr>
              <a:t>2   3   7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ea typeface="新細明體" panose="02020500000000000000" pitchFamily="18" charset="-120"/>
              </a:rPr>
              <a:t>5   7   10   13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</a:rPr>
              <a:t>9   7   11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  <a:t>5   3   </a:t>
            </a:r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</a:rPr>
              <a:t>11   13</a:t>
            </a:r>
          </a:p>
        </p:txBody>
      </p:sp>
      <p:sp>
        <p:nvSpPr>
          <p:cNvPr id="19462" name="AutoShape 2055"/>
          <p:cNvSpPr>
            <a:spLocks/>
          </p:cNvSpPr>
          <p:nvPr/>
        </p:nvSpPr>
        <p:spPr bwMode="auto">
          <a:xfrm>
            <a:off x="3025775" y="3729038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Text Box 2056"/>
          <p:cNvSpPr txBox="1">
            <a:spLocks noChangeArrowheads="1"/>
          </p:cNvSpPr>
          <p:nvPr/>
        </p:nvSpPr>
        <p:spPr bwMode="auto">
          <a:xfrm>
            <a:off x="3505200" y="4724400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464" name="Text Box 2057"/>
          <p:cNvSpPr txBox="1">
            <a:spLocks noChangeArrowheads="1"/>
          </p:cNvSpPr>
          <p:nvPr/>
        </p:nvSpPr>
        <p:spPr bwMode="auto">
          <a:xfrm>
            <a:off x="3468688" y="3833813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are increasing subsequences.</a:t>
            </a:r>
          </a:p>
        </p:txBody>
      </p:sp>
      <p:sp>
        <p:nvSpPr>
          <p:cNvPr id="19465" name="AutoShape 2059"/>
          <p:cNvSpPr>
            <a:spLocks/>
          </p:cNvSpPr>
          <p:nvPr/>
        </p:nvSpPr>
        <p:spPr bwMode="auto">
          <a:xfrm>
            <a:off x="3095625" y="4687888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Text Box 2060"/>
          <p:cNvSpPr txBox="1">
            <a:spLocks noChangeArrowheads="1"/>
          </p:cNvSpPr>
          <p:nvPr/>
        </p:nvSpPr>
        <p:spPr bwMode="auto">
          <a:xfrm>
            <a:off x="3778250" y="4979988"/>
            <a:ext cx="441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are not increasing subsequences.</a:t>
            </a:r>
          </a:p>
        </p:txBody>
      </p:sp>
      <p:sp>
        <p:nvSpPr>
          <p:cNvPr id="19467" name="Line 2061"/>
          <p:cNvSpPr>
            <a:spLocks noChangeShapeType="1"/>
          </p:cNvSpPr>
          <p:nvPr/>
        </p:nvSpPr>
        <p:spPr bwMode="auto">
          <a:xfrm>
            <a:off x="2805113" y="4376738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Text Box 2062"/>
          <p:cNvSpPr txBox="1">
            <a:spLocks noChangeArrowheads="1"/>
          </p:cNvSpPr>
          <p:nvPr/>
        </p:nvSpPr>
        <p:spPr bwMode="auto">
          <a:xfrm>
            <a:off x="3795713" y="4452938"/>
            <a:ext cx="3886200" cy="4064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We want to find a longest one.</a:t>
            </a:r>
          </a:p>
        </p:txBody>
      </p:sp>
    </p:spTree>
    <p:extLst>
      <p:ext uri="{BB962C8B-B14F-4D97-AF65-F5344CB8AC3E}">
        <p14:creationId xmlns:p14="http://schemas.microsoft.com/office/powerpoint/2010/main" val="15201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 Naive Approach for LIS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Let </a:t>
            </a:r>
            <a:r>
              <a:rPr lang="en-US" altLang="zh-TW" b="1" smtClean="0">
                <a:solidFill>
                  <a:srgbClr val="FF0000"/>
                </a:solidFill>
                <a:ea typeface="新細明體" panose="02020500000000000000" pitchFamily="18" charset="-120"/>
              </a:rPr>
              <a:t>L[i]</a:t>
            </a:r>
            <a:r>
              <a:rPr lang="en-US" altLang="zh-TW" smtClean="0">
                <a:ea typeface="新細明體" panose="02020500000000000000" pitchFamily="18" charset="-120"/>
              </a:rPr>
              <a:t> be the length of a longest increasing subsequence ending at position </a:t>
            </a:r>
            <a:r>
              <a:rPr lang="en-US" altLang="zh-TW" i="1" smtClean="0">
                <a:ea typeface="新細明體" panose="02020500000000000000" pitchFamily="18" charset="-120"/>
              </a:rPr>
              <a:t>i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470025" y="2133600"/>
            <a:ext cx="632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i="1">
                <a:latin typeface="Courier New" panose="020703090202050204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[</a:t>
            </a:r>
            <a:r>
              <a:rPr lang="en-US" altLang="zh-TW" sz="2000" i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] = 1 + max </a:t>
            </a:r>
            <a:r>
              <a:rPr lang="en-US" altLang="zh-TW" sz="2000" i="1" baseline="-25000">
                <a:latin typeface="Courier New" panose="02070309020205020404" pitchFamily="49" charset="0"/>
                <a:ea typeface="新細明體" panose="02020500000000000000" pitchFamily="18" charset="-120"/>
              </a:rPr>
              <a:t>j</a:t>
            </a:r>
            <a:r>
              <a:rPr lang="en-US" altLang="zh-TW" sz="2000" baseline="-25000">
                <a:latin typeface="Courier New" panose="02070309020205020404" pitchFamily="49" charset="0"/>
                <a:ea typeface="新細明體" panose="02020500000000000000" pitchFamily="18" charset="-120"/>
              </a:rPr>
              <a:t> = </a:t>
            </a:r>
            <a:r>
              <a:rPr lang="en-US" altLang="zh-TW" sz="2000" i="1" baseline="-25000">
                <a:latin typeface="Courier New" panose="02070309020205020404" pitchFamily="49" charset="0"/>
                <a:ea typeface="新細明體" panose="02020500000000000000" pitchFamily="18" charset="-120"/>
              </a:rPr>
              <a:t>0..i-1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{</a:t>
            </a:r>
            <a:r>
              <a:rPr lang="en-US" altLang="zh-TW" sz="2000" i="1">
                <a:latin typeface="Courier New" panose="020703090202050204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[</a:t>
            </a:r>
            <a:r>
              <a:rPr lang="en-US" altLang="zh-TW" sz="2000" i="1">
                <a:latin typeface="Courier New" panose="02070309020205020404" pitchFamily="49" charset="0"/>
                <a:ea typeface="新細明體" panose="02020500000000000000" pitchFamily="18" charset="-120"/>
              </a:rPr>
              <a:t>j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] | </a:t>
            </a:r>
            <a:r>
              <a:rPr lang="en-US" altLang="zh-TW" sz="2000" i="1"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>
                <a:latin typeface="Courier New" panose="02070309020205020404" pitchFamily="49" charset="0"/>
                <a:ea typeface="新細明體" panose="02020500000000000000" pitchFamily="18" charset="-120"/>
              </a:rPr>
              <a:t>j </a:t>
            </a:r>
            <a:r>
              <a:rPr lang="en-US" altLang="zh-TW" sz="2000" i="1">
                <a:latin typeface="Courier New" panose="02070309020205020404" pitchFamily="49" charset="0"/>
                <a:ea typeface="新細明體" panose="02020500000000000000" pitchFamily="18" charset="-120"/>
              </a:rPr>
              <a:t>&lt; a</a:t>
            </a:r>
            <a:r>
              <a:rPr lang="en-US" altLang="zh-TW" sz="2000" i="1" baseline="-25000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  <a:b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(use a dummy </a:t>
            </a:r>
            <a:r>
              <a:rPr lang="en-US" altLang="zh-TW" sz="2000" i="1"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>
                <a:latin typeface="Courier New" panose="02070309020205020404" pitchFamily="49" charset="0"/>
                <a:ea typeface="新細明體" panose="02020500000000000000" pitchFamily="18" charset="-120"/>
              </a:rPr>
              <a:t>0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= minimum, and </a:t>
            </a:r>
            <a:r>
              <a:rPr lang="en-US" altLang="zh-TW" sz="2000" i="1">
                <a:latin typeface="Courier New" panose="02070309020205020404" pitchFamily="49" charset="0"/>
                <a:ea typeface="新細明體" panose="02020500000000000000" pitchFamily="18" charset="-120"/>
              </a:rPr>
              <a:t>L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[0]=0)</a:t>
            </a:r>
          </a:p>
        </p:txBody>
      </p:sp>
      <p:graphicFrame>
        <p:nvGraphicFramePr>
          <p:cNvPr id="20699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16094"/>
              </p:ext>
            </p:extLst>
          </p:nvPr>
        </p:nvGraphicFramePr>
        <p:xfrm>
          <a:off x="1290638" y="2843213"/>
          <a:ext cx="6083300" cy="1935164"/>
        </p:xfrm>
        <a:graphic>
          <a:graphicData uri="http://schemas.openxmlformats.org/drawingml/2006/table">
            <a:tbl>
              <a:tblPr/>
              <a:tblGrid>
                <a:gridCol w="1076325"/>
                <a:gridCol w="463550"/>
                <a:gridCol w="442912"/>
                <a:gridCol w="442913"/>
                <a:gridCol w="442912"/>
                <a:gridCol w="444500"/>
                <a:gridCol w="441325"/>
                <a:gridCol w="457200"/>
                <a:gridCol w="419100"/>
                <a:gridCol w="487363"/>
                <a:gridCol w="508000"/>
                <a:gridCol w="457200"/>
              </a:tblGrid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Input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Length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Prev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622" name="Rectangle 142"/>
          <p:cNvSpPr>
            <a:spLocks noChangeArrowheads="1"/>
          </p:cNvSpPr>
          <p:nvPr/>
        </p:nvSpPr>
        <p:spPr bwMode="auto">
          <a:xfrm>
            <a:off x="2852738" y="3838575"/>
            <a:ext cx="3873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0627" name="Rectangle 147"/>
          <p:cNvSpPr>
            <a:spLocks noChangeArrowheads="1"/>
          </p:cNvSpPr>
          <p:nvPr/>
        </p:nvSpPr>
        <p:spPr bwMode="auto">
          <a:xfrm>
            <a:off x="2843213" y="4327525"/>
            <a:ext cx="3619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0629" name="Rectangle 149"/>
          <p:cNvSpPr>
            <a:spLocks noChangeArrowheads="1"/>
          </p:cNvSpPr>
          <p:nvPr/>
        </p:nvSpPr>
        <p:spPr bwMode="auto">
          <a:xfrm>
            <a:off x="3268663" y="3857625"/>
            <a:ext cx="3873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0630" name="Rectangle 150"/>
          <p:cNvSpPr>
            <a:spLocks noChangeArrowheads="1"/>
          </p:cNvSpPr>
          <p:nvPr/>
        </p:nvSpPr>
        <p:spPr bwMode="auto">
          <a:xfrm>
            <a:off x="3278188" y="4327525"/>
            <a:ext cx="3619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0632" name="Rectangle 152"/>
          <p:cNvSpPr>
            <a:spLocks noChangeArrowheads="1"/>
          </p:cNvSpPr>
          <p:nvPr/>
        </p:nvSpPr>
        <p:spPr bwMode="auto">
          <a:xfrm>
            <a:off x="3722688" y="3830638"/>
            <a:ext cx="3873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0633" name="Rectangle 153"/>
          <p:cNvSpPr>
            <a:spLocks noChangeArrowheads="1"/>
          </p:cNvSpPr>
          <p:nvPr/>
        </p:nvSpPr>
        <p:spPr bwMode="auto">
          <a:xfrm>
            <a:off x="3732213" y="4329113"/>
            <a:ext cx="3619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0635" name="Rectangle 155"/>
          <p:cNvSpPr>
            <a:spLocks noChangeArrowheads="1"/>
          </p:cNvSpPr>
          <p:nvPr/>
        </p:nvSpPr>
        <p:spPr bwMode="auto">
          <a:xfrm>
            <a:off x="4167188" y="3829050"/>
            <a:ext cx="3873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0636" name="Rectangle 156"/>
          <p:cNvSpPr>
            <a:spLocks noChangeArrowheads="1"/>
          </p:cNvSpPr>
          <p:nvPr/>
        </p:nvSpPr>
        <p:spPr bwMode="auto">
          <a:xfrm>
            <a:off x="4186238" y="4327525"/>
            <a:ext cx="3619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0638" name="Rectangle 158"/>
          <p:cNvSpPr>
            <a:spLocks noChangeArrowheads="1"/>
          </p:cNvSpPr>
          <p:nvPr/>
        </p:nvSpPr>
        <p:spPr bwMode="auto">
          <a:xfrm>
            <a:off x="4630738" y="3840163"/>
            <a:ext cx="3873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0639" name="Rectangle 159"/>
          <p:cNvSpPr>
            <a:spLocks noChangeArrowheads="1"/>
          </p:cNvSpPr>
          <p:nvPr/>
        </p:nvSpPr>
        <p:spPr bwMode="auto">
          <a:xfrm>
            <a:off x="4621213" y="4319588"/>
            <a:ext cx="3619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0641" name="Rectangle 161"/>
          <p:cNvSpPr>
            <a:spLocks noChangeArrowheads="1"/>
          </p:cNvSpPr>
          <p:nvPr/>
        </p:nvSpPr>
        <p:spPr bwMode="auto">
          <a:xfrm>
            <a:off x="5099050" y="3859213"/>
            <a:ext cx="3873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0642" name="Rectangle 162"/>
          <p:cNvSpPr>
            <a:spLocks noChangeArrowheads="1"/>
          </p:cNvSpPr>
          <p:nvPr/>
        </p:nvSpPr>
        <p:spPr bwMode="auto">
          <a:xfrm>
            <a:off x="5080000" y="4348163"/>
            <a:ext cx="3619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0644" name="Rectangle 164"/>
          <p:cNvSpPr>
            <a:spLocks noChangeArrowheads="1"/>
          </p:cNvSpPr>
          <p:nvPr/>
        </p:nvSpPr>
        <p:spPr bwMode="auto">
          <a:xfrm>
            <a:off x="5516563" y="3849688"/>
            <a:ext cx="3873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0645" name="Rectangle 165"/>
          <p:cNvSpPr>
            <a:spLocks noChangeArrowheads="1"/>
          </p:cNvSpPr>
          <p:nvPr/>
        </p:nvSpPr>
        <p:spPr bwMode="auto">
          <a:xfrm>
            <a:off x="5526088" y="4338638"/>
            <a:ext cx="3619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0647" name="Rectangle 167"/>
          <p:cNvSpPr>
            <a:spLocks noChangeArrowheads="1"/>
          </p:cNvSpPr>
          <p:nvPr/>
        </p:nvSpPr>
        <p:spPr bwMode="auto">
          <a:xfrm>
            <a:off x="5980113" y="3849688"/>
            <a:ext cx="3873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0648" name="Rectangle 168"/>
          <p:cNvSpPr>
            <a:spLocks noChangeArrowheads="1"/>
          </p:cNvSpPr>
          <p:nvPr/>
        </p:nvSpPr>
        <p:spPr bwMode="auto">
          <a:xfrm>
            <a:off x="5997575" y="4348163"/>
            <a:ext cx="3619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20652" name="Rectangle 172"/>
          <p:cNvSpPr>
            <a:spLocks noChangeArrowheads="1"/>
          </p:cNvSpPr>
          <p:nvPr/>
        </p:nvSpPr>
        <p:spPr bwMode="auto">
          <a:xfrm>
            <a:off x="6457950" y="3821113"/>
            <a:ext cx="3873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0653" name="Rectangle 173"/>
          <p:cNvSpPr>
            <a:spLocks noChangeArrowheads="1"/>
          </p:cNvSpPr>
          <p:nvPr/>
        </p:nvSpPr>
        <p:spPr bwMode="auto">
          <a:xfrm>
            <a:off x="6465888" y="4329113"/>
            <a:ext cx="3619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0655" name="Rectangle 175"/>
          <p:cNvSpPr>
            <a:spLocks noChangeArrowheads="1"/>
          </p:cNvSpPr>
          <p:nvPr/>
        </p:nvSpPr>
        <p:spPr bwMode="auto">
          <a:xfrm>
            <a:off x="6954838" y="3830638"/>
            <a:ext cx="3873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0656" name="Rectangle 176"/>
          <p:cNvSpPr>
            <a:spLocks noChangeArrowheads="1"/>
          </p:cNvSpPr>
          <p:nvPr/>
        </p:nvSpPr>
        <p:spPr bwMode="auto">
          <a:xfrm>
            <a:off x="6972300" y="4338638"/>
            <a:ext cx="3619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0700" name="Line 220"/>
          <p:cNvSpPr>
            <a:spLocks noChangeShapeType="1"/>
          </p:cNvSpPr>
          <p:nvPr/>
        </p:nvSpPr>
        <p:spPr bwMode="auto">
          <a:xfrm flipH="1" flipV="1">
            <a:off x="2570163" y="3694113"/>
            <a:ext cx="458787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1" name="Line 221"/>
          <p:cNvSpPr>
            <a:spLocks noChangeShapeType="1"/>
          </p:cNvSpPr>
          <p:nvPr/>
        </p:nvSpPr>
        <p:spPr bwMode="auto">
          <a:xfrm flipH="1" flipV="1">
            <a:off x="2589213" y="3694113"/>
            <a:ext cx="896937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2" name="Line 222"/>
          <p:cNvSpPr>
            <a:spLocks noChangeShapeType="1"/>
          </p:cNvSpPr>
          <p:nvPr/>
        </p:nvSpPr>
        <p:spPr bwMode="auto">
          <a:xfrm flipH="1">
            <a:off x="3422650" y="3703638"/>
            <a:ext cx="511175" cy="1587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3" name="Line 223"/>
          <p:cNvSpPr>
            <a:spLocks noChangeShapeType="1"/>
          </p:cNvSpPr>
          <p:nvPr/>
        </p:nvSpPr>
        <p:spPr bwMode="auto">
          <a:xfrm flipH="1">
            <a:off x="3482975" y="3692525"/>
            <a:ext cx="887413" cy="11113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4" name="Line 224"/>
          <p:cNvSpPr>
            <a:spLocks noChangeShapeType="1"/>
          </p:cNvSpPr>
          <p:nvPr/>
        </p:nvSpPr>
        <p:spPr bwMode="auto">
          <a:xfrm flipH="1">
            <a:off x="4286250" y="3654425"/>
            <a:ext cx="55245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5" name="Line 225"/>
          <p:cNvSpPr>
            <a:spLocks noChangeShapeType="1"/>
          </p:cNvSpPr>
          <p:nvPr/>
        </p:nvSpPr>
        <p:spPr bwMode="auto">
          <a:xfrm flipH="1">
            <a:off x="3910013" y="3746500"/>
            <a:ext cx="93821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6" name="Line 226"/>
          <p:cNvSpPr>
            <a:spLocks noChangeShapeType="1"/>
          </p:cNvSpPr>
          <p:nvPr/>
        </p:nvSpPr>
        <p:spPr bwMode="auto">
          <a:xfrm flipH="1">
            <a:off x="4783138" y="3675063"/>
            <a:ext cx="55245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7" name="Line 227"/>
          <p:cNvSpPr>
            <a:spLocks noChangeShapeType="1"/>
          </p:cNvSpPr>
          <p:nvPr/>
        </p:nvSpPr>
        <p:spPr bwMode="auto">
          <a:xfrm flipH="1">
            <a:off x="4792663" y="3686175"/>
            <a:ext cx="928687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8" name="Line 228"/>
          <p:cNvSpPr>
            <a:spLocks noChangeShapeType="1"/>
          </p:cNvSpPr>
          <p:nvPr/>
        </p:nvSpPr>
        <p:spPr bwMode="auto">
          <a:xfrm flipH="1">
            <a:off x="5665788" y="3686175"/>
            <a:ext cx="63341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9" name="Line 229"/>
          <p:cNvSpPr>
            <a:spLocks noChangeShapeType="1"/>
          </p:cNvSpPr>
          <p:nvPr/>
        </p:nvSpPr>
        <p:spPr bwMode="auto">
          <a:xfrm flipH="1">
            <a:off x="6132513" y="3695700"/>
            <a:ext cx="63341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0" name="Line 230"/>
          <p:cNvSpPr>
            <a:spLocks noChangeShapeType="1"/>
          </p:cNvSpPr>
          <p:nvPr/>
        </p:nvSpPr>
        <p:spPr bwMode="auto">
          <a:xfrm flipH="1">
            <a:off x="4375150" y="3648075"/>
            <a:ext cx="2817813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1" name="Line 231"/>
          <p:cNvSpPr>
            <a:spLocks noChangeShapeType="1"/>
          </p:cNvSpPr>
          <p:nvPr/>
        </p:nvSpPr>
        <p:spPr bwMode="auto">
          <a:xfrm flipH="1">
            <a:off x="3927475" y="3738563"/>
            <a:ext cx="3265488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2" name="Text Box 57"/>
          <p:cNvSpPr txBox="1">
            <a:spLocks noChangeArrowheads="1"/>
          </p:cNvSpPr>
          <p:nvPr/>
        </p:nvSpPr>
        <p:spPr bwMode="auto">
          <a:xfrm>
            <a:off x="533400" y="5335588"/>
            <a:ext cx="632460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anose="02020500000000000000" pitchFamily="18" charset="-120"/>
              </a:rPr>
              <a:t>The subsequence 2, 3, 7, 8, 10, 13 is a longest increasing subsequence.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anose="02020500000000000000" pitchFamily="18" charset="-120"/>
              </a:rPr>
              <a:t>This method runs in </a:t>
            </a:r>
            <a:r>
              <a:rPr lang="en-US" altLang="zh-TW" sz="2400" i="1">
                <a:ea typeface="新細明體" panose="02020500000000000000" pitchFamily="18" charset="-120"/>
              </a:rPr>
              <a:t>O</a:t>
            </a:r>
            <a:r>
              <a:rPr lang="en-US" altLang="zh-TW" sz="2400">
                <a:ea typeface="新細明體" panose="02020500000000000000" pitchFamily="18" charset="-120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</a:rPr>
              <a:t>n</a:t>
            </a:r>
            <a:r>
              <a:rPr lang="en-US" altLang="zh-TW" sz="2400" i="1" baseline="30000">
                <a:ea typeface="新細明體" panose="02020500000000000000" pitchFamily="18" charset="-120"/>
              </a:rPr>
              <a:t>2</a:t>
            </a:r>
            <a:r>
              <a:rPr lang="en-US" altLang="zh-TW" sz="2400">
                <a:ea typeface="新細明體" panose="02020500000000000000" pitchFamily="18" charset="-120"/>
              </a:rPr>
              <a:t>) time.</a:t>
            </a:r>
          </a:p>
        </p:txBody>
      </p:sp>
    </p:spTree>
    <p:extLst>
      <p:ext uri="{BB962C8B-B14F-4D97-AF65-F5344CB8AC3E}">
        <p14:creationId xmlns:p14="http://schemas.microsoft.com/office/powerpoint/2010/main" val="20966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0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0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20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20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20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20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20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20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20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20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6" dur="500"/>
                                        <p:tgtEl>
                                          <p:spTgt spid="20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500"/>
                                        <p:tgtEl>
                                          <p:spTgt spid="20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  <p:bldP spid="24581" grpId="0"/>
      <p:bldP spid="20622" grpId="0"/>
      <p:bldP spid="20627" grpId="0"/>
      <p:bldP spid="20629" grpId="0"/>
      <p:bldP spid="20630" grpId="0"/>
      <p:bldP spid="20632" grpId="0"/>
      <p:bldP spid="20633" grpId="0"/>
      <p:bldP spid="20635" grpId="0"/>
      <p:bldP spid="20636" grpId="0"/>
      <p:bldP spid="20638" grpId="0"/>
      <p:bldP spid="20639" grpId="0"/>
      <p:bldP spid="20641" grpId="0"/>
      <p:bldP spid="20642" grpId="0"/>
      <p:bldP spid="20644" grpId="0"/>
      <p:bldP spid="20645" grpId="0"/>
      <p:bldP spid="20647" grpId="0"/>
      <p:bldP spid="20648" grpId="0"/>
      <p:bldP spid="20652" grpId="0"/>
      <p:bldP spid="20653" grpId="0"/>
      <p:bldP spid="20655" grpId="0"/>
      <p:bldP spid="20656" grpId="0"/>
      <p:bldP spid="20700" grpId="0" animBg="1"/>
      <p:bldP spid="20700" grpId="1" animBg="1"/>
      <p:bldP spid="20701" grpId="0" animBg="1"/>
      <p:bldP spid="20701" grpId="1" animBg="1"/>
      <p:bldP spid="20702" grpId="0" animBg="1"/>
      <p:bldP spid="20702" grpId="1" animBg="1"/>
      <p:bldP spid="20703" grpId="0" animBg="1"/>
      <p:bldP spid="20703" grpId="1" animBg="1"/>
      <p:bldP spid="20704" grpId="0" animBg="1"/>
      <p:bldP spid="20704" grpId="1" animBg="1"/>
      <p:bldP spid="20705" grpId="0" animBg="1"/>
      <p:bldP spid="20705" grpId="1" animBg="1"/>
      <p:bldP spid="20706" grpId="0" animBg="1"/>
      <p:bldP spid="20706" grpId="1" animBg="1"/>
      <p:bldP spid="20707" grpId="0" animBg="1"/>
      <p:bldP spid="20707" grpId="1" animBg="1"/>
      <p:bldP spid="20708" grpId="0" animBg="1"/>
      <p:bldP spid="20708" grpId="1" animBg="1"/>
      <p:bldP spid="20709" grpId="0" animBg="1"/>
      <p:bldP spid="20709" grpId="1" animBg="1"/>
      <p:bldP spid="20710" grpId="0" animBg="1"/>
      <p:bldP spid="20710" grpId="1" animBg="1"/>
      <p:bldP spid="20711" grpId="0" animBg="1"/>
      <p:bldP spid="20711" grpId="1" animBg="1"/>
      <p:bldP spid="207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Knapsack Problem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4930231" cy="52371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b="1" dirty="0" smtClean="0"/>
              <a:t>The 0-1 knapsack problem</a:t>
            </a: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A thief robbing a store finds </a:t>
            </a:r>
            <a:r>
              <a:rPr lang="en-US" altLang="en-US" dirty="0" smtClean="0">
                <a:latin typeface="Comic Sans MS" panose="030F0702030302020204" pitchFamily="66" charset="0"/>
              </a:rPr>
              <a:t>n</a:t>
            </a:r>
            <a:r>
              <a:rPr lang="en-US" altLang="en-US" dirty="0" smtClean="0"/>
              <a:t> items: the 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err="1" smtClean="0"/>
              <a:t>-th</a:t>
            </a:r>
            <a:r>
              <a:rPr lang="en-US" altLang="en-US" dirty="0" smtClean="0"/>
              <a:t> item is worth </a:t>
            </a:r>
            <a:r>
              <a:rPr lang="en-US" altLang="en-US" dirty="0" smtClean="0">
                <a:latin typeface="Comic Sans MS" panose="030F0702030302020204" pitchFamily="66" charset="0"/>
              </a:rPr>
              <a:t>v</a:t>
            </a:r>
            <a:r>
              <a:rPr lang="en-US" altLang="en-US" baseline="-25000" dirty="0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/>
              <a:t> dollars and weights </a:t>
            </a:r>
            <a:r>
              <a:rPr lang="en-US" altLang="en-US" dirty="0" err="1" smtClean="0">
                <a:latin typeface="Comic Sans MS" panose="030F0702030302020204" pitchFamily="66" charset="0"/>
              </a:rPr>
              <a:t>w</a:t>
            </a:r>
            <a:r>
              <a:rPr lang="en-US" altLang="en-US" baseline="-25000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/>
              <a:t> pounds (</a:t>
            </a:r>
            <a:r>
              <a:rPr lang="en-US" altLang="en-US" dirty="0" smtClean="0">
                <a:latin typeface="Comic Sans MS" panose="030F0702030302020204" pitchFamily="66" charset="0"/>
              </a:rPr>
              <a:t>v</a:t>
            </a:r>
            <a:r>
              <a:rPr lang="en-US" altLang="en-US" baseline="-25000" dirty="0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, </a:t>
            </a:r>
            <a:r>
              <a:rPr lang="en-US" altLang="en-US" dirty="0" err="1" smtClean="0">
                <a:latin typeface="Comic Sans MS" panose="030F0702030302020204" pitchFamily="66" charset="0"/>
              </a:rPr>
              <a:t>w</a:t>
            </a:r>
            <a:r>
              <a:rPr lang="en-US" altLang="en-US" baseline="-25000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/>
              <a:t> integers)</a:t>
            </a: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The thief can only carry </a:t>
            </a:r>
            <a:r>
              <a:rPr lang="en-US" altLang="en-US" dirty="0" smtClean="0">
                <a:latin typeface="Comic Sans MS" panose="030F0702030302020204" pitchFamily="66" charset="0"/>
              </a:rPr>
              <a:t>W</a:t>
            </a:r>
            <a:r>
              <a:rPr lang="en-US" altLang="en-US" dirty="0" smtClean="0"/>
              <a:t> pounds in his knapsack</a:t>
            </a: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Items must be taken entirely or left behind</a:t>
            </a: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Which items should the thief take to maximize the value of his load?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 dirty="0" smtClean="0"/>
              <a:t>The fractional knapsack problem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Similar to above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The thief can take fractions of items </a:t>
            </a:r>
          </a:p>
        </p:txBody>
      </p:sp>
      <p:pic>
        <p:nvPicPr>
          <p:cNvPr id="2050" name="Picture 2" descr="Image result for 0 1 knaps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603" y="1233320"/>
            <a:ext cx="4094897" cy="354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0-1 Knapsack Problem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Thief has a knapsack of capacity </a:t>
            </a:r>
            <a:r>
              <a:rPr lang="en-US" altLang="en-US" smtClean="0">
                <a:latin typeface="Comic Sans MS" panose="030F0702030302020204" pitchFamily="66" charset="0"/>
              </a:rPr>
              <a:t>W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There are </a:t>
            </a:r>
            <a:r>
              <a:rPr lang="en-US" altLang="en-US" smtClean="0">
                <a:latin typeface="Comic Sans MS" panose="030F0702030302020204" pitchFamily="66" charset="0"/>
              </a:rPr>
              <a:t>n</a:t>
            </a:r>
            <a:r>
              <a:rPr lang="en-US" altLang="en-US" smtClean="0"/>
              <a:t> items: for </a:t>
            </a:r>
            <a:r>
              <a:rPr lang="en-US" altLang="en-US" smtClean="0">
                <a:latin typeface="Comic Sans MS" panose="030F0702030302020204" pitchFamily="66" charset="0"/>
              </a:rPr>
              <a:t>i</a:t>
            </a:r>
            <a:r>
              <a:rPr lang="en-US" altLang="en-US" smtClean="0"/>
              <a:t>-th item value </a:t>
            </a:r>
            <a:r>
              <a:rPr lang="en-US" altLang="en-US" smtClean="0">
                <a:latin typeface="Comic Sans MS" panose="030F0702030302020204" pitchFamily="66" charset="0"/>
              </a:rPr>
              <a:t>v</a:t>
            </a:r>
            <a:r>
              <a:rPr lang="en-US" altLang="en-US" baseline="-25000" smtClean="0">
                <a:latin typeface="Comic Sans MS" panose="030F0702030302020204" pitchFamily="66" charset="0"/>
              </a:rPr>
              <a:t>i</a:t>
            </a:r>
            <a:r>
              <a:rPr lang="en-US" altLang="en-US" smtClean="0"/>
              <a:t> and weight </a:t>
            </a:r>
            <a:r>
              <a:rPr lang="en-US" altLang="en-US" smtClean="0">
                <a:latin typeface="Comic Sans MS" panose="030F0702030302020204" pitchFamily="66" charset="0"/>
              </a:rPr>
              <a:t>w</a:t>
            </a:r>
            <a:r>
              <a:rPr lang="en-US" altLang="en-US" baseline="-25000" smtClean="0">
                <a:latin typeface="Comic Sans MS" panose="030F0702030302020204" pitchFamily="66" charset="0"/>
              </a:rPr>
              <a:t>i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Goal: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find </a:t>
            </a:r>
            <a:r>
              <a:rPr lang="en-US" altLang="en-US" smtClean="0">
                <a:latin typeface="Comic Sans MS" panose="030F0702030302020204" pitchFamily="66" charset="0"/>
              </a:rPr>
              <a:t>x</a:t>
            </a:r>
            <a:r>
              <a:rPr lang="en-US" altLang="en-US" baseline="-25000" smtClean="0">
                <a:latin typeface="Comic Sans MS" panose="030F0702030302020204" pitchFamily="66" charset="0"/>
              </a:rPr>
              <a:t>i</a:t>
            </a:r>
            <a:r>
              <a:rPr lang="en-US" altLang="en-US" smtClean="0"/>
              <a:t> such that for all 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baseline="-2500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 = {0, 1}, i = 1, 2, .., n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		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 w</a:t>
            </a:r>
            <a:r>
              <a:rPr lang="en-US" altLang="en-US" baseline="-2500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baseline="-2500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  W</a:t>
            </a:r>
            <a:r>
              <a:rPr lang="en-US" altLang="en-US" smtClean="0">
                <a:sym typeface="Symbol" panose="05050102010706020507" pitchFamily="18" charset="2"/>
              </a:rPr>
              <a:t> and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		 x</a:t>
            </a:r>
            <a:r>
              <a:rPr lang="en-US" altLang="en-US" baseline="-2500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baseline="-2500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mtClean="0">
                <a:sym typeface="Symbol" panose="05050102010706020507" pitchFamily="18" charset="2"/>
              </a:rPr>
              <a:t> is maximum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33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0-1 Knapsack - Greedy Strategy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E.g.:</a:t>
            </a:r>
            <a:r>
              <a:rPr lang="en-US" altLang="en-US" dirty="0" smtClean="0"/>
              <a:t> </a:t>
            </a:r>
          </a:p>
        </p:txBody>
      </p:sp>
      <p:sp>
        <p:nvSpPr>
          <p:cNvPr id="700418" name="AutoShape 2"/>
          <p:cNvSpPr>
            <a:spLocks noChangeArrowheads="1"/>
          </p:cNvSpPr>
          <p:nvPr/>
        </p:nvSpPr>
        <p:spPr bwMode="auto">
          <a:xfrm>
            <a:off x="5207000" y="1579563"/>
            <a:ext cx="277813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368300" y="4481513"/>
            <a:ext cx="8229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800">
              <a:solidFill>
                <a:schemeClr val="accent2"/>
              </a:solidFill>
            </a:endParaRPr>
          </a:p>
        </p:txBody>
      </p:sp>
      <p:sp>
        <p:nvSpPr>
          <p:cNvPr id="27655" name="AutoShape 6"/>
          <p:cNvSpPr>
            <a:spLocks noChangeArrowheads="1"/>
          </p:cNvSpPr>
          <p:nvPr/>
        </p:nvSpPr>
        <p:spPr bwMode="auto">
          <a:xfrm>
            <a:off x="682625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10</a:t>
            </a:r>
          </a:p>
        </p:txBody>
      </p:sp>
      <p:sp>
        <p:nvSpPr>
          <p:cNvPr id="27656" name="AutoShape 7"/>
          <p:cNvSpPr>
            <a:spLocks noChangeArrowheads="1"/>
          </p:cNvSpPr>
          <p:nvPr/>
        </p:nvSpPr>
        <p:spPr bwMode="auto">
          <a:xfrm>
            <a:off x="1535113" y="2947988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20</a:t>
            </a:r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auto">
          <a:xfrm>
            <a:off x="2570163" y="2490788"/>
            <a:ext cx="277812" cy="137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30</a:t>
            </a:r>
          </a:p>
        </p:txBody>
      </p:sp>
      <p:sp>
        <p:nvSpPr>
          <p:cNvPr id="27658" name="AutoShape 9"/>
          <p:cNvSpPr>
            <a:spLocks noChangeArrowheads="1"/>
          </p:cNvSpPr>
          <p:nvPr/>
        </p:nvSpPr>
        <p:spPr bwMode="auto">
          <a:xfrm>
            <a:off x="3541713" y="1576388"/>
            <a:ext cx="277812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434975" y="3059113"/>
            <a:ext cx="75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Item 1</a:t>
            </a: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1257300" y="2576513"/>
            <a:ext cx="75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Item 2</a:t>
            </a:r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2351088" y="2117725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Item 3</a:t>
            </a:r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525463" y="3927475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$60</a:t>
            </a:r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1308100" y="3927475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$100</a:t>
            </a:r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2351088" y="3927475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$120</a:t>
            </a:r>
          </a:p>
        </p:txBody>
      </p:sp>
      <p:sp>
        <p:nvSpPr>
          <p:cNvPr id="700432" name="AutoShape 16"/>
          <p:cNvSpPr>
            <a:spLocks noChangeArrowheads="1"/>
          </p:cNvSpPr>
          <p:nvPr/>
        </p:nvSpPr>
        <p:spPr bwMode="auto">
          <a:xfrm>
            <a:off x="5207000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10</a:t>
            </a:r>
          </a:p>
        </p:txBody>
      </p:sp>
      <p:sp>
        <p:nvSpPr>
          <p:cNvPr id="700433" name="AutoShape 17"/>
          <p:cNvSpPr>
            <a:spLocks noChangeArrowheads="1"/>
          </p:cNvSpPr>
          <p:nvPr/>
        </p:nvSpPr>
        <p:spPr bwMode="auto">
          <a:xfrm>
            <a:off x="5205413" y="2493963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20</a:t>
            </a:r>
          </a:p>
        </p:txBody>
      </p:sp>
      <p:sp>
        <p:nvSpPr>
          <p:cNvPr id="700434" name="Text Box 18"/>
          <p:cNvSpPr txBox="1">
            <a:spLocks noChangeArrowheads="1"/>
          </p:cNvSpPr>
          <p:nvPr/>
        </p:nvSpPr>
        <p:spPr bwMode="auto">
          <a:xfrm>
            <a:off x="5592763" y="3484563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$60</a:t>
            </a:r>
          </a:p>
        </p:txBody>
      </p:sp>
      <p:sp>
        <p:nvSpPr>
          <p:cNvPr id="700435" name="Text Box 19"/>
          <p:cNvSpPr txBox="1">
            <a:spLocks noChangeArrowheads="1"/>
          </p:cNvSpPr>
          <p:nvPr/>
        </p:nvSpPr>
        <p:spPr bwMode="auto">
          <a:xfrm>
            <a:off x="5564188" y="2792413"/>
            <a:ext cx="63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$100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1600"/>
              <a:t>  +</a:t>
            </a:r>
          </a:p>
        </p:txBody>
      </p:sp>
      <p:sp>
        <p:nvSpPr>
          <p:cNvPr id="700436" name="Line 20"/>
          <p:cNvSpPr>
            <a:spLocks noChangeShapeType="1"/>
          </p:cNvSpPr>
          <p:nvPr/>
        </p:nvSpPr>
        <p:spPr bwMode="auto">
          <a:xfrm>
            <a:off x="5062538" y="3959225"/>
            <a:ext cx="1243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37" name="Text Box 21"/>
          <p:cNvSpPr txBox="1">
            <a:spLocks noChangeArrowheads="1"/>
          </p:cNvSpPr>
          <p:nvPr/>
        </p:nvSpPr>
        <p:spPr bwMode="auto">
          <a:xfrm>
            <a:off x="5492750" y="39878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$160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246938" y="1581150"/>
            <a:ext cx="1243012" cy="2744788"/>
            <a:chOff x="3816" y="1499"/>
            <a:chExt cx="783" cy="1729"/>
          </a:xfrm>
        </p:grpSpPr>
        <p:sp>
          <p:nvSpPr>
            <p:cNvPr id="27676" name="AutoShape 23"/>
            <p:cNvSpPr>
              <a:spLocks noChangeArrowheads="1"/>
            </p:cNvSpPr>
            <p:nvPr/>
          </p:nvSpPr>
          <p:spPr bwMode="auto">
            <a:xfrm>
              <a:off x="3907" y="1499"/>
              <a:ext cx="175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50</a:t>
              </a:r>
            </a:p>
          </p:txBody>
        </p:sp>
        <p:sp>
          <p:nvSpPr>
            <p:cNvPr id="27677" name="AutoShape 24"/>
            <p:cNvSpPr>
              <a:spLocks noChangeArrowheads="1"/>
            </p:cNvSpPr>
            <p:nvPr/>
          </p:nvSpPr>
          <p:spPr bwMode="auto">
            <a:xfrm>
              <a:off x="3906" y="2365"/>
              <a:ext cx="175" cy="5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20</a:t>
              </a:r>
            </a:p>
          </p:txBody>
        </p:sp>
        <p:sp>
          <p:nvSpPr>
            <p:cNvPr id="27678" name="Text Box 25"/>
            <p:cNvSpPr txBox="1">
              <a:spLocks noChangeArrowheads="1"/>
            </p:cNvSpPr>
            <p:nvPr/>
          </p:nvSpPr>
          <p:spPr bwMode="auto">
            <a:xfrm>
              <a:off x="4150" y="254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$100</a:t>
              </a:r>
            </a:p>
          </p:txBody>
        </p:sp>
        <p:sp>
          <p:nvSpPr>
            <p:cNvPr id="27679" name="Text Box 26"/>
            <p:cNvSpPr txBox="1">
              <a:spLocks noChangeArrowheads="1"/>
            </p:cNvSpPr>
            <p:nvPr/>
          </p:nvSpPr>
          <p:spPr bwMode="auto">
            <a:xfrm>
              <a:off x="4132" y="1838"/>
              <a:ext cx="400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$120</a:t>
              </a:r>
            </a:p>
            <a:p>
              <a:pPr eaLnBrk="1" hangingPunct="1"/>
              <a:endParaRPr lang="en-US" altLang="en-US" sz="800"/>
            </a:p>
            <a:p>
              <a:pPr eaLnBrk="1" hangingPunct="1"/>
              <a:r>
                <a:rPr lang="en-US" altLang="en-US" sz="1600"/>
                <a:t>  +</a:t>
              </a:r>
            </a:p>
          </p:txBody>
        </p:sp>
        <p:sp>
          <p:nvSpPr>
            <p:cNvPr id="27680" name="Line 27"/>
            <p:cNvSpPr>
              <a:spLocks noChangeShapeType="1"/>
            </p:cNvSpPr>
            <p:nvPr/>
          </p:nvSpPr>
          <p:spPr bwMode="auto">
            <a:xfrm>
              <a:off x="3816" y="2998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Text Box 28"/>
            <p:cNvSpPr txBox="1">
              <a:spLocks noChangeArrowheads="1"/>
            </p:cNvSpPr>
            <p:nvPr/>
          </p:nvSpPr>
          <p:spPr bwMode="auto">
            <a:xfrm>
              <a:off x="4157" y="3016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$220</a:t>
              </a:r>
            </a:p>
          </p:txBody>
        </p:sp>
        <p:sp>
          <p:nvSpPr>
            <p:cNvPr id="27682" name="AutoShape 29"/>
            <p:cNvSpPr>
              <a:spLocks noChangeArrowheads="1"/>
            </p:cNvSpPr>
            <p:nvPr/>
          </p:nvSpPr>
          <p:spPr bwMode="auto">
            <a:xfrm>
              <a:off x="3906" y="1502"/>
              <a:ext cx="175" cy="8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30</a:t>
              </a:r>
            </a:p>
          </p:txBody>
        </p:sp>
      </p:grpSp>
      <p:sp>
        <p:nvSpPr>
          <p:cNvPr id="27672" name="Text Box 30"/>
          <p:cNvSpPr txBox="1">
            <a:spLocks noChangeArrowheads="1"/>
          </p:cNvSpPr>
          <p:nvPr/>
        </p:nvSpPr>
        <p:spPr bwMode="auto">
          <a:xfrm>
            <a:off x="279400" y="4408488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$6/pound</a:t>
            </a:r>
          </a:p>
        </p:txBody>
      </p:sp>
      <p:sp>
        <p:nvSpPr>
          <p:cNvPr id="27673" name="Text Box 31"/>
          <p:cNvSpPr txBox="1">
            <a:spLocks noChangeArrowheads="1"/>
          </p:cNvSpPr>
          <p:nvPr/>
        </p:nvSpPr>
        <p:spPr bwMode="auto">
          <a:xfrm>
            <a:off x="1238250" y="4408488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$5/pound</a:t>
            </a:r>
          </a:p>
        </p:txBody>
      </p:sp>
      <p:sp>
        <p:nvSpPr>
          <p:cNvPr id="27674" name="Text Box 32"/>
          <p:cNvSpPr txBox="1">
            <a:spLocks noChangeArrowheads="1"/>
          </p:cNvSpPr>
          <p:nvPr/>
        </p:nvSpPr>
        <p:spPr bwMode="auto">
          <a:xfrm>
            <a:off x="2203450" y="4408488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$4/pound</a:t>
            </a:r>
          </a:p>
        </p:txBody>
      </p:sp>
      <p:sp>
        <p:nvSpPr>
          <p:cNvPr id="700449" name="Rectangle 33"/>
          <p:cNvSpPr>
            <a:spLocks noChangeArrowheads="1"/>
          </p:cNvSpPr>
          <p:nvPr/>
        </p:nvSpPr>
        <p:spPr bwMode="auto">
          <a:xfrm>
            <a:off x="395288" y="4683125"/>
            <a:ext cx="82296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None of the solutions involving the greedy choice (item 1) leads to an optimal solution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The greedy choice property does not hold</a:t>
            </a:r>
          </a:p>
        </p:txBody>
      </p:sp>
    </p:spTree>
    <p:extLst>
      <p:ext uri="{BB962C8B-B14F-4D97-AF65-F5344CB8AC3E}">
        <p14:creationId xmlns:p14="http://schemas.microsoft.com/office/powerpoint/2010/main" val="212565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8" grpId="0" animBg="1"/>
      <p:bldP spid="700432" grpId="0" animBg="1"/>
      <p:bldP spid="700433" grpId="0" animBg="1"/>
      <p:bldP spid="700434" grpId="0"/>
      <p:bldP spid="700435" grpId="0"/>
      <p:bldP spid="700436" grpId="0" animBg="1"/>
      <p:bldP spid="700437" grpId="0"/>
      <p:bldP spid="7004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0-1 Knapsack </a:t>
            </a:r>
            <a:r>
              <a:rPr lang="en-US" altLang="en-US" sz="4000" dirty="0" smtClean="0"/>
              <a:t>– Divide and Conquer</a:t>
            </a:r>
            <a:endParaRPr lang="en-US" altLang="en-US" sz="400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latin typeface="Comic Sans MS" panose="030F0702030302020204" pitchFamily="66" charset="0"/>
              </a:rPr>
              <a:t>P(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, w)</a:t>
            </a:r>
            <a:r>
              <a:rPr lang="en-US" altLang="en-US" dirty="0" smtClean="0"/>
              <a:t> –  the maximum profit that can be obtained from items </a:t>
            </a:r>
            <a:r>
              <a:rPr lang="en-US" altLang="en-US" dirty="0" smtClean="0">
                <a:latin typeface="Comic Sans MS" panose="030F0702030302020204" pitchFamily="66" charset="0"/>
              </a:rPr>
              <a:t>1</a:t>
            </a:r>
            <a:r>
              <a:rPr lang="en-US" altLang="en-US" dirty="0" smtClean="0"/>
              <a:t> to 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/>
              <a:t>, if the knapsack has size </a:t>
            </a:r>
            <a:r>
              <a:rPr lang="en-US" altLang="en-US" dirty="0" smtClean="0">
                <a:latin typeface="Comic Sans MS" panose="030F0702030302020204" pitchFamily="66" charset="0"/>
              </a:rPr>
              <a:t>w</a:t>
            </a:r>
            <a:endParaRPr lang="en-US" alt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Case 1: thief takes item </a:t>
            </a:r>
            <a:r>
              <a:rPr lang="en-US" altLang="en-US" dirty="0" err="1" smtClean="0"/>
              <a:t>i</a:t>
            </a:r>
            <a:endParaRPr lang="en-US" altLang="en-US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		 </a:t>
            </a:r>
            <a:r>
              <a:rPr lang="en-US" altLang="en-US" dirty="0" smtClean="0">
                <a:latin typeface="Comic Sans MS" panose="030F0702030302020204" pitchFamily="66" charset="0"/>
              </a:rPr>
              <a:t>P(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, w) =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Case 2: thief does not take item </a:t>
            </a:r>
            <a:r>
              <a:rPr lang="en-US" altLang="en-US" dirty="0" err="1" smtClean="0"/>
              <a:t>i</a:t>
            </a:r>
            <a:endParaRPr lang="en-US" altLang="en-US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		 </a:t>
            </a:r>
            <a:r>
              <a:rPr lang="en-US" altLang="en-US" dirty="0" smtClean="0">
                <a:latin typeface="Comic Sans MS" panose="030F0702030302020204" pitchFamily="66" charset="0"/>
              </a:rPr>
              <a:t>P(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, w) =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3547826" y="3255284"/>
            <a:ext cx="2782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</a:rPr>
              <a:t>v</a:t>
            </a:r>
            <a:r>
              <a:rPr lang="en-US" altLang="en-US" sz="2800" baseline="-25000" dirty="0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 + P(</a:t>
            </a:r>
            <a:r>
              <a:rPr lang="en-US" altLang="en-US" sz="2800" dirty="0" err="1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 - 1, w-</a:t>
            </a:r>
            <a:r>
              <a:rPr lang="en-US" altLang="en-US" sz="2800" dirty="0" err="1">
                <a:latin typeface="Comic Sans MS" panose="030F0702030302020204" pitchFamily="66" charset="0"/>
              </a:rPr>
              <a:t>w</a:t>
            </a:r>
            <a:r>
              <a:rPr lang="en-US" altLang="en-US" sz="2800" baseline="-25000" dirty="0" err="1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3547826" y="4788038"/>
            <a:ext cx="169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</a:rPr>
              <a:t>P(</a:t>
            </a:r>
            <a:r>
              <a:rPr lang="en-US" altLang="en-US" sz="2800" dirty="0" err="1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 - 1, w)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9049" y="5917407"/>
            <a:ext cx="70952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</a:rPr>
              <a:t>P(</a:t>
            </a:r>
            <a:r>
              <a:rPr lang="en-US" altLang="en-US" sz="2800" dirty="0" err="1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, w) = max {v</a:t>
            </a:r>
            <a:r>
              <a:rPr lang="en-US" altLang="en-US" sz="2800" baseline="-25000" dirty="0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 + P(</a:t>
            </a:r>
            <a:r>
              <a:rPr lang="en-US" altLang="en-US" sz="2800" dirty="0" err="1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 - 1, w-</a:t>
            </a:r>
            <a:r>
              <a:rPr lang="en-US" altLang="en-US" sz="2800" dirty="0" err="1">
                <a:latin typeface="Comic Sans MS" panose="030F0702030302020204" pitchFamily="66" charset="0"/>
              </a:rPr>
              <a:t>w</a:t>
            </a:r>
            <a:r>
              <a:rPr lang="en-US" altLang="en-US" sz="2800" baseline="-25000" dirty="0" err="1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), P(</a:t>
            </a:r>
            <a:r>
              <a:rPr lang="en-US" altLang="en-US" sz="2800" dirty="0" err="1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 - 1, w) }</a:t>
            </a:r>
          </a:p>
        </p:txBody>
      </p:sp>
      <p:sp>
        <p:nvSpPr>
          <p:cNvPr id="7" name="AutoShape 113"/>
          <p:cNvSpPr>
            <a:spLocks/>
          </p:cNvSpPr>
          <p:nvPr/>
        </p:nvSpPr>
        <p:spPr bwMode="auto">
          <a:xfrm rot="5400000">
            <a:off x="3751750" y="4576568"/>
            <a:ext cx="142875" cy="2514600"/>
          </a:xfrm>
          <a:prstGeom prst="leftBrace">
            <a:avLst>
              <a:gd name="adj1" fmla="val 1466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 Box 114"/>
          <p:cNvSpPr txBox="1">
            <a:spLocks noChangeArrowheads="1"/>
          </p:cNvSpPr>
          <p:nvPr/>
        </p:nvSpPr>
        <p:spPr bwMode="auto">
          <a:xfrm>
            <a:off x="2975463" y="5348092"/>
            <a:ext cx="185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Item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/>
              <a:t>was taken</a:t>
            </a:r>
          </a:p>
        </p:txBody>
      </p:sp>
      <p:sp>
        <p:nvSpPr>
          <p:cNvPr id="9" name="Text Box 115"/>
          <p:cNvSpPr txBox="1">
            <a:spLocks noChangeArrowheads="1"/>
          </p:cNvSpPr>
          <p:nvPr/>
        </p:nvSpPr>
        <p:spPr bwMode="auto">
          <a:xfrm>
            <a:off x="5130649" y="5307152"/>
            <a:ext cx="2233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Item </a:t>
            </a:r>
            <a:r>
              <a:rPr lang="en-US" altLang="en-US">
                <a:latin typeface="Comic Sans MS" panose="030F0702030302020204" pitchFamily="66" charset="0"/>
              </a:rPr>
              <a:t>i </a:t>
            </a:r>
            <a:r>
              <a:rPr lang="en-US" altLang="en-US"/>
              <a:t>was not taken</a:t>
            </a:r>
          </a:p>
        </p:txBody>
      </p:sp>
      <p:sp>
        <p:nvSpPr>
          <p:cNvPr id="10" name="AutoShape 130"/>
          <p:cNvSpPr>
            <a:spLocks/>
          </p:cNvSpPr>
          <p:nvPr/>
        </p:nvSpPr>
        <p:spPr bwMode="auto">
          <a:xfrm rot="5400000">
            <a:off x="6063305" y="4999971"/>
            <a:ext cx="128587" cy="1635125"/>
          </a:xfrm>
          <a:prstGeom prst="leftBrace">
            <a:avLst>
              <a:gd name="adj1" fmla="val 1059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7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/>
      <p:bldP spid="701445" grpId="0"/>
      <p:bldP spid="6" grpId="0"/>
      <p:bldP spid="7" grpId="0" animBg="1"/>
      <p:bldP spid="8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0-1 Knapsack – Divide and Conquer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6" y="1272902"/>
            <a:ext cx="8792662" cy="5305319"/>
          </a:xfrm>
        </p:spPr>
      </p:pic>
      <p:graphicFrame>
        <p:nvGraphicFramePr>
          <p:cNvPr id="7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59515"/>
              </p:ext>
            </p:extLst>
          </p:nvPr>
        </p:nvGraphicFramePr>
        <p:xfrm>
          <a:off x="155575" y="969347"/>
          <a:ext cx="2697162" cy="1882775"/>
        </p:xfrm>
        <a:graphic>
          <a:graphicData uri="http://schemas.openxmlformats.org/drawingml/2006/table">
            <a:tbl>
              <a:tblPr/>
              <a:tblGrid>
                <a:gridCol w="900112"/>
                <a:gridCol w="896938"/>
                <a:gridCol w="900112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Weight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 Box 83"/>
          <p:cNvSpPr txBox="1">
            <a:spLocks noChangeArrowheads="1"/>
          </p:cNvSpPr>
          <p:nvPr/>
        </p:nvSpPr>
        <p:spPr bwMode="auto">
          <a:xfrm>
            <a:off x="2876171" y="1089545"/>
            <a:ext cx="814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W = 5</a:t>
            </a:r>
            <a:endParaRPr lang="en-US" altLang="en-US" baseline="-25000" dirty="0">
              <a:latin typeface="Comic Sans MS" panose="030F0702030302020204" pitchFamily="66" charset="0"/>
            </a:endParaRPr>
          </a:p>
        </p:txBody>
      </p:sp>
      <p:sp>
        <p:nvSpPr>
          <p:cNvPr id="11" name="Flowchart: Extract 10"/>
          <p:cNvSpPr/>
          <p:nvPr/>
        </p:nvSpPr>
        <p:spPr>
          <a:xfrm>
            <a:off x="3193576" y="4708478"/>
            <a:ext cx="1897039" cy="1746914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Extract 11"/>
          <p:cNvSpPr/>
          <p:nvPr/>
        </p:nvSpPr>
        <p:spPr>
          <a:xfrm>
            <a:off x="7051199" y="4708478"/>
            <a:ext cx="1897039" cy="1746914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0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0-1 Knapsack - Dynamic Programming</a:t>
            </a:r>
          </a:p>
        </p:txBody>
      </p:sp>
      <p:sp>
        <p:nvSpPr>
          <p:cNvPr id="29807" name="Rectangle 1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Comic Sans MS" panose="030F0702030302020204" pitchFamily="66" charset="0"/>
              </a:rPr>
              <a:t>P(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, w) = max {v</a:t>
            </a:r>
            <a:r>
              <a:rPr lang="en-US" altLang="en-US" baseline="-25000" dirty="0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 + P(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 - 1, w-</a:t>
            </a:r>
            <a:r>
              <a:rPr lang="en-US" altLang="en-US" dirty="0" err="1" smtClean="0">
                <a:latin typeface="Comic Sans MS" panose="030F0702030302020204" pitchFamily="66" charset="0"/>
              </a:rPr>
              <a:t>w</a:t>
            </a:r>
            <a:r>
              <a:rPr lang="en-US" altLang="en-US" baseline="-25000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), P(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 - 1, w) }  </a:t>
            </a:r>
          </a:p>
        </p:txBody>
      </p:sp>
      <p:sp>
        <p:nvSpPr>
          <p:cNvPr id="702466" name="Rectangle 2"/>
          <p:cNvSpPr>
            <a:spLocks noChangeArrowheads="1"/>
          </p:cNvSpPr>
          <p:nvPr/>
        </p:nvSpPr>
        <p:spPr bwMode="auto">
          <a:xfrm>
            <a:off x="4651375" y="4895850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02468" name="Group 4"/>
          <p:cNvGraphicFramePr>
            <a:graphicFrameLocks noGrp="1"/>
          </p:cNvGraphicFramePr>
          <p:nvPr/>
        </p:nvGraphicFramePr>
        <p:xfrm>
          <a:off x="765175" y="3079750"/>
          <a:ext cx="6111875" cy="3200400"/>
        </p:xfrm>
        <a:graphic>
          <a:graphicData uri="http://schemas.openxmlformats.org/drawingml/2006/table">
            <a:tbl>
              <a:tblPr/>
              <a:tblGrid>
                <a:gridCol w="544513"/>
                <a:gridCol w="555625"/>
                <a:gridCol w="557212"/>
                <a:gridCol w="555625"/>
                <a:gridCol w="557213"/>
                <a:gridCol w="557212"/>
                <a:gridCol w="557213"/>
                <a:gridCol w="557212"/>
                <a:gridCol w="557213"/>
                <a:gridCol w="557212"/>
                <a:gridCol w="555625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99" name="Text Box 102"/>
          <p:cNvSpPr txBox="1">
            <a:spLocks noChangeArrowheads="1"/>
          </p:cNvSpPr>
          <p:nvPr/>
        </p:nvSpPr>
        <p:spPr bwMode="auto">
          <a:xfrm>
            <a:off x="887413" y="2713038"/>
            <a:ext cx="36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  <a:r>
              <a:rPr lang="en-US" altLang="en-US" baseline="-25000">
                <a:latin typeface="Comic Sans MS" panose="030F0702030302020204" pitchFamily="66" charset="0"/>
              </a:rPr>
              <a:t>: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9800" name="Text Box 103"/>
          <p:cNvSpPr txBox="1">
            <a:spLocks noChangeArrowheads="1"/>
          </p:cNvSpPr>
          <p:nvPr/>
        </p:nvSpPr>
        <p:spPr bwMode="auto">
          <a:xfrm>
            <a:off x="384175" y="5865813"/>
            <a:ext cx="30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n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29801" name="Text Box 104"/>
          <p:cNvSpPr txBox="1">
            <a:spLocks noChangeArrowheads="1"/>
          </p:cNvSpPr>
          <p:nvPr/>
        </p:nvSpPr>
        <p:spPr bwMode="auto">
          <a:xfrm>
            <a:off x="1425575" y="271303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29802" name="Text Box 105"/>
          <p:cNvSpPr txBox="1">
            <a:spLocks noChangeArrowheads="1"/>
          </p:cNvSpPr>
          <p:nvPr/>
        </p:nvSpPr>
        <p:spPr bwMode="auto">
          <a:xfrm>
            <a:off x="2867025" y="2698750"/>
            <a:ext cx="773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 - w</a:t>
            </a:r>
            <a:r>
              <a:rPr lang="en-US" altLang="en-US" baseline="-250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29803" name="Text Box 106"/>
          <p:cNvSpPr txBox="1">
            <a:spLocks noChangeArrowheads="1"/>
          </p:cNvSpPr>
          <p:nvPr/>
        </p:nvSpPr>
        <p:spPr bwMode="auto">
          <a:xfrm>
            <a:off x="6410325" y="2684463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29804" name="Text Box 107"/>
          <p:cNvSpPr txBox="1">
            <a:spLocks noChangeArrowheads="1"/>
          </p:cNvSpPr>
          <p:nvPr/>
        </p:nvSpPr>
        <p:spPr bwMode="auto">
          <a:xfrm>
            <a:off x="312738" y="4437063"/>
            <a:ext cx="446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i-1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29805" name="Text Box 108"/>
          <p:cNvSpPr txBox="1">
            <a:spLocks noChangeArrowheads="1"/>
          </p:cNvSpPr>
          <p:nvPr/>
        </p:nvSpPr>
        <p:spPr bwMode="auto">
          <a:xfrm>
            <a:off x="374650" y="31623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133475" y="3576638"/>
            <a:ext cx="6513513" cy="366712"/>
            <a:chOff x="644" y="1968"/>
            <a:chExt cx="4103" cy="231"/>
          </a:xfrm>
        </p:grpSpPr>
        <p:sp>
          <p:nvSpPr>
            <p:cNvPr id="29826" name="Line 110"/>
            <p:cNvSpPr>
              <a:spLocks noChangeShapeType="1"/>
            </p:cNvSpPr>
            <p:nvPr/>
          </p:nvSpPr>
          <p:spPr bwMode="auto">
            <a:xfrm>
              <a:off x="644" y="208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7" name="Text Box 111"/>
            <p:cNvSpPr txBox="1">
              <a:spLocks noChangeArrowheads="1"/>
            </p:cNvSpPr>
            <p:nvPr/>
          </p:nvSpPr>
          <p:spPr bwMode="auto">
            <a:xfrm>
              <a:off x="4399" y="196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first</a:t>
              </a:r>
            </a:p>
          </p:txBody>
        </p:sp>
      </p:grpSp>
      <p:sp>
        <p:nvSpPr>
          <p:cNvPr id="29808" name="AutoShape 113"/>
          <p:cNvSpPr>
            <a:spLocks/>
          </p:cNvSpPr>
          <p:nvPr/>
        </p:nvSpPr>
        <p:spPr bwMode="auto">
          <a:xfrm rot="5400000">
            <a:off x="3699083" y="495346"/>
            <a:ext cx="142875" cy="2514600"/>
          </a:xfrm>
          <a:prstGeom prst="leftBrace">
            <a:avLst>
              <a:gd name="adj1" fmla="val 1466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809" name="Text Box 114"/>
          <p:cNvSpPr txBox="1">
            <a:spLocks noChangeArrowheads="1"/>
          </p:cNvSpPr>
          <p:nvPr/>
        </p:nvSpPr>
        <p:spPr bwMode="auto">
          <a:xfrm>
            <a:off x="2922796" y="1266870"/>
            <a:ext cx="185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Item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/>
              <a:t>was taken</a:t>
            </a:r>
          </a:p>
        </p:txBody>
      </p:sp>
      <p:sp>
        <p:nvSpPr>
          <p:cNvPr id="29810" name="Text Box 115"/>
          <p:cNvSpPr txBox="1">
            <a:spLocks noChangeArrowheads="1"/>
          </p:cNvSpPr>
          <p:nvPr/>
        </p:nvSpPr>
        <p:spPr bwMode="auto">
          <a:xfrm>
            <a:off x="5077982" y="1225930"/>
            <a:ext cx="2233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Item </a:t>
            </a:r>
            <a:r>
              <a:rPr lang="en-US" altLang="en-US">
                <a:latin typeface="Comic Sans MS" panose="030F0702030302020204" pitchFamily="66" charset="0"/>
              </a:rPr>
              <a:t>i </a:t>
            </a:r>
            <a:r>
              <a:rPr lang="en-US" altLang="en-US"/>
              <a:t>was not taken</a:t>
            </a:r>
          </a:p>
        </p:txBody>
      </p:sp>
      <p:sp>
        <p:nvSpPr>
          <p:cNvPr id="29811" name="Text Box 116"/>
          <p:cNvSpPr txBox="1">
            <a:spLocks noChangeArrowheads="1"/>
          </p:cNvSpPr>
          <p:nvPr/>
        </p:nvSpPr>
        <p:spPr bwMode="auto">
          <a:xfrm>
            <a:off x="411163" y="491807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i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29812" name="Text Box 117"/>
          <p:cNvSpPr txBox="1">
            <a:spLocks noChangeArrowheads="1"/>
          </p:cNvSpPr>
          <p:nvPr/>
        </p:nvSpPr>
        <p:spPr bwMode="auto">
          <a:xfrm>
            <a:off x="4778375" y="2716213"/>
            <a:ext cx="341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4654550" y="4440238"/>
            <a:ext cx="549275" cy="669925"/>
            <a:chOff x="2932" y="2512"/>
            <a:chExt cx="346" cy="422"/>
          </a:xfrm>
        </p:grpSpPr>
        <p:sp>
          <p:nvSpPr>
            <p:cNvPr id="29824" name="Rectangle 119"/>
            <p:cNvSpPr>
              <a:spLocks noChangeArrowheads="1"/>
            </p:cNvSpPr>
            <p:nvPr/>
          </p:nvSpPr>
          <p:spPr bwMode="auto">
            <a:xfrm>
              <a:off x="2932" y="2512"/>
              <a:ext cx="346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5" name="Line 120"/>
            <p:cNvSpPr>
              <a:spLocks noChangeShapeType="1"/>
            </p:cNvSpPr>
            <p:nvPr/>
          </p:nvSpPr>
          <p:spPr bwMode="auto">
            <a:xfrm flipH="1" flipV="1">
              <a:off x="3105" y="2660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2978150" y="4449763"/>
            <a:ext cx="1951038" cy="646112"/>
            <a:chOff x="1876" y="2518"/>
            <a:chExt cx="1229" cy="407"/>
          </a:xfrm>
        </p:grpSpPr>
        <p:sp>
          <p:nvSpPr>
            <p:cNvPr id="29822" name="Rectangle 122"/>
            <p:cNvSpPr>
              <a:spLocks noChangeArrowheads="1"/>
            </p:cNvSpPr>
            <p:nvPr/>
          </p:nvSpPr>
          <p:spPr bwMode="auto">
            <a:xfrm>
              <a:off x="1876" y="2518"/>
              <a:ext cx="355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3" name="Line 123"/>
            <p:cNvSpPr>
              <a:spLocks noChangeShapeType="1"/>
            </p:cNvSpPr>
            <p:nvPr/>
          </p:nvSpPr>
          <p:spPr bwMode="auto">
            <a:xfrm flipH="1" flipV="1">
              <a:off x="2043" y="2655"/>
              <a:ext cx="1062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1133475" y="4040188"/>
            <a:ext cx="6881813" cy="366712"/>
            <a:chOff x="644" y="2260"/>
            <a:chExt cx="4335" cy="231"/>
          </a:xfrm>
        </p:grpSpPr>
        <p:sp>
          <p:nvSpPr>
            <p:cNvPr id="29820" name="Line 125"/>
            <p:cNvSpPr>
              <a:spLocks noChangeShapeType="1"/>
            </p:cNvSpPr>
            <p:nvPr/>
          </p:nvSpPr>
          <p:spPr bwMode="auto">
            <a:xfrm>
              <a:off x="644" y="237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1" name="Text Box 126"/>
            <p:cNvSpPr txBox="1">
              <a:spLocks noChangeArrowheads="1"/>
            </p:cNvSpPr>
            <p:nvPr/>
          </p:nvSpPr>
          <p:spPr bwMode="auto">
            <a:xfrm>
              <a:off x="4399" y="2260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second</a:t>
              </a: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1133475" y="4645025"/>
            <a:ext cx="5751513" cy="1365250"/>
            <a:chOff x="644" y="2641"/>
            <a:chExt cx="3623" cy="860"/>
          </a:xfrm>
        </p:grpSpPr>
        <p:sp>
          <p:nvSpPr>
            <p:cNvPr id="29818" name="Line 128"/>
            <p:cNvSpPr>
              <a:spLocks noChangeShapeType="1"/>
            </p:cNvSpPr>
            <p:nvPr/>
          </p:nvSpPr>
          <p:spPr bwMode="auto">
            <a:xfrm>
              <a:off x="1707" y="2641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9" name="Line 129"/>
            <p:cNvSpPr>
              <a:spLocks noChangeShapeType="1"/>
            </p:cNvSpPr>
            <p:nvPr/>
          </p:nvSpPr>
          <p:spPr bwMode="auto">
            <a:xfrm>
              <a:off x="644" y="3501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817" name="AutoShape 130"/>
          <p:cNvSpPr>
            <a:spLocks/>
          </p:cNvSpPr>
          <p:nvPr/>
        </p:nvSpPr>
        <p:spPr bwMode="auto">
          <a:xfrm rot="5400000">
            <a:off x="6010638" y="918749"/>
            <a:ext cx="128587" cy="1635125"/>
          </a:xfrm>
          <a:prstGeom prst="leftBrace">
            <a:avLst>
              <a:gd name="adj1" fmla="val 1059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2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3569</TotalTime>
  <Words>876</Words>
  <Application>Microsoft Office PowerPoint</Application>
  <PresentationFormat>On-screen Show (4:3)</PresentationFormat>
  <Paragraphs>323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Aharoni</vt:lpstr>
      <vt:lpstr>Arial</vt:lpstr>
      <vt:lpstr>Britannic Bold</vt:lpstr>
      <vt:lpstr>Calibri</vt:lpstr>
      <vt:lpstr>Calibri Light</vt:lpstr>
      <vt:lpstr>Comic Sans MS</vt:lpstr>
      <vt:lpstr>Courier New</vt:lpstr>
      <vt:lpstr>Gungsuh</vt:lpstr>
      <vt:lpstr>Impact</vt:lpstr>
      <vt:lpstr>Monotype Corsiva</vt:lpstr>
      <vt:lpstr>新細明體</vt:lpstr>
      <vt:lpstr>Symbol</vt:lpstr>
      <vt:lpstr>Verdana</vt:lpstr>
      <vt:lpstr>Office Theme</vt:lpstr>
      <vt:lpstr>Lecture 08 Dynamic Programming</vt:lpstr>
      <vt:lpstr>Longest increasing subsequence (LIS)</vt:lpstr>
      <vt:lpstr>A Naive Approach for LIS</vt:lpstr>
      <vt:lpstr>The Knapsack Problem</vt:lpstr>
      <vt:lpstr>The 0-1 Knapsack Problem</vt:lpstr>
      <vt:lpstr>0-1 Knapsack - Greedy Strategy</vt:lpstr>
      <vt:lpstr>0-1 Knapsack – Divide and Conquer</vt:lpstr>
      <vt:lpstr>0-1 Knapsack – Divide and Conquer</vt:lpstr>
      <vt:lpstr>0-1 Knapsack - Dynamic Programming</vt:lpstr>
      <vt:lpstr>Example:</vt:lpstr>
      <vt:lpstr>Reconstructing the Optimal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142</cp:revision>
  <cp:lastPrinted>2017-06-18T19:05:47Z</cp:lastPrinted>
  <dcterms:created xsi:type="dcterms:W3CDTF">2014-09-11T18:03:18Z</dcterms:created>
  <dcterms:modified xsi:type="dcterms:W3CDTF">2017-06-18T19:08:01Z</dcterms:modified>
</cp:coreProperties>
</file>