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E5C3-1C8D-4823-B958-BA8803C0A81E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DE7-7B07-4830-AB95-ADAFE51FBC61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CF2-F3FD-4872-972A-CA27ACB62ED0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E44009E-71A8-4FDA-B129-0A090A1C26DF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914-BB01-4482-A918-FC46208E99BF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7151-5416-439F-8EE2-F0B781452D25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9AB-6389-4D07-99DC-4682479B1022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5E5-8BF7-4071-B04F-86EF4E9149E3}" type="datetime1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E10-D918-4CF1-B18C-B44892690C84}" type="datetime1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CE6-EC2C-42D2-96E4-D8E16E7E7178}" type="datetime1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E575-FED0-4667-A0DE-ED69234AAC61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D8E7-BFF8-4CCB-B2A2-90FB3821BC33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0BB5-86BC-469E-B7A5-90330477910C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Additional Information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 0			if 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i,j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j] =  	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c[i-1, j-1] + 1		if x</a:t>
            </a:r>
            <a:r>
              <a:rPr lang="en-US" sz="2000" baseline="-25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baseline="-25000" dirty="0" smtClean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 max(c[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sz="20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dirty="0" smtClean="0"/>
          </a:p>
        </p:txBody>
      </p:sp>
      <p:sp>
        <p:nvSpPr>
          <p:cNvPr id="199686" name="AutoShape 4"/>
          <p:cNvSpPr>
            <a:spLocks/>
          </p:cNvSpPr>
          <p:nvPr/>
        </p:nvSpPr>
        <p:spPr bwMode="auto">
          <a:xfrm>
            <a:off x="1092563" y="9398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738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9739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0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1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2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F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3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4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5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6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9747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8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9749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0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1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9752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9753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4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5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2508069"/>
            <a:ext cx="4019550" cy="39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A matrix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b[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, j]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For a </a:t>
            </a:r>
            <a:r>
              <a:rPr lang="en-US" dirty="0" err="1">
                <a:solidFill>
                  <a:schemeClr val="accent2"/>
                </a:solidFill>
              </a:rPr>
              <a:t>subproblem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, j] it tells us what choice was made to obtain the optimal value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  ”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Else, if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- 1, j] ≥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j-1]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 ”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 ”</a:t>
            </a:r>
            <a:endParaRPr lang="en-US" dirty="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253376" y="4147277"/>
            <a:ext cx="201159" cy="224426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59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60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61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mic Sans MS" panose="030F0702030302020204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199765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/>
                <a:t>c[i,j-1]</a:t>
              </a:r>
            </a:p>
          </p:txBody>
        </p:sp>
        <p:sp>
          <p:nvSpPr>
            <p:cNvPr id="199766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do </a:t>
            </a:r>
            <a:r>
              <a:rPr lang="en-US" sz="2000" smtClean="0">
                <a:latin typeface="Comic Sans MS" panose="030F0702030302020204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j ← 0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do </a:t>
            </a:r>
            <a:r>
              <a:rPr lang="en-US" sz="2000" smtClean="0">
                <a:latin typeface="Comic Sans MS" panose="030F0702030302020204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 do for </a:t>
            </a:r>
            <a:r>
              <a:rPr lang="en-US" sz="2000" smtClean="0">
                <a:latin typeface="Comic Sans MS" panose="030F0702030302020204" pitchFamily="66" charset="0"/>
              </a:rPr>
              <a:t>j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          do if </a:t>
            </a:r>
            <a:r>
              <a:rPr lang="en-US" sz="2000" smtClean="0">
                <a:latin typeface="Comic Sans MS" panose="030F0702030302020204" pitchFamily="66" charset="0"/>
              </a:rPr>
              <a:t>x</a:t>
            </a:r>
            <a:r>
              <a:rPr lang="en-US" sz="2000" baseline="-25000" smtClean="0">
                <a:latin typeface="Comic Sans MS" panose="030F0702030302020204" pitchFamily="66" charset="0"/>
              </a:rPr>
              <a:t>i </a:t>
            </a:r>
            <a:r>
              <a:rPr lang="en-US" sz="2000" smtClean="0">
                <a:latin typeface="Comic Sans MS" panose="030F0702030302020204" pitchFamily="66" charset="0"/>
              </a:rPr>
              <a:t>= y</a:t>
            </a:r>
            <a:r>
              <a:rPr lang="en-US" sz="2000" baseline="-25000" smtClean="0">
                <a:latin typeface="Comic Sans MS" panose="030F0702030302020204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then </a:t>
            </a:r>
            <a:r>
              <a:rPr lang="en-US" sz="2000" smtClean="0">
                <a:latin typeface="Comic Sans MS" panose="030F0702030302020204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</a:t>
            </a:r>
            <a:r>
              <a:rPr lang="en-US" sz="2000" smtClean="0">
                <a:latin typeface="Comic Sans MS" panose="030F0702030302020204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else if </a:t>
            </a:r>
            <a:r>
              <a:rPr lang="en-US" sz="2000" smtClean="0">
                <a:latin typeface="Comic Sans MS" panose="030F0702030302020204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then </a:t>
            </a:r>
            <a:r>
              <a:rPr lang="en-US" sz="2000" smtClean="0">
                <a:latin typeface="Comic Sans MS" panose="030F0702030302020204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 </a:t>
            </a:r>
            <a:r>
              <a:rPr lang="en-US" sz="2000" smtClean="0">
                <a:latin typeface="Comic Sans MS" panose="030F0702030302020204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else </a:t>
            </a:r>
            <a:r>
              <a:rPr lang="en-US" sz="2000" smtClean="0">
                <a:latin typeface="Comic Sans MS" panose="030F0702030302020204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</a:t>
            </a:r>
            <a:r>
              <a:rPr lang="en-US" sz="2000" smtClean="0">
                <a:latin typeface="Comic Sans MS" panose="030F0702030302020204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return </a:t>
            </a:r>
            <a:r>
              <a:rPr lang="en-US" sz="2000" smtClean="0">
                <a:latin typeface="Comic Sans MS" panose="030F0702030302020204" pitchFamily="66" charset="0"/>
              </a:rPr>
              <a:t>c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252232" y="3579812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2924176" y="940593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173186" y="1300276"/>
            <a:ext cx="483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The length of the LCS if one of the sequences</a:t>
            </a:r>
          </a:p>
          <a:p>
            <a:pPr eaLnBrk="1" hangingPunct="1"/>
            <a:r>
              <a:rPr lang="en-US" dirty="0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5631543" y="3128963"/>
            <a:ext cx="232228" cy="687387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5950743" y="3278075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5863771" y="3884612"/>
            <a:ext cx="125865" cy="1616302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989636" y="4521199"/>
            <a:ext cx="164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Case 2: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(mn)</a:t>
            </a:r>
          </a:p>
        </p:txBody>
      </p:sp>
    </p:spTree>
    <p:extLst>
      <p:ext uri="{BB962C8B-B14F-4D97-AF65-F5344CB8AC3E}">
        <p14:creationId xmlns:p14="http://schemas.microsoft.com/office/powerpoint/2010/main" val="19041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anose="05050102010706020507" pitchFamily="18" charset="2"/>
              </a:rPr>
              <a:t>X = A, B, C, B, D, A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Y = </a:t>
            </a:r>
            <a:r>
              <a:rPr lang="en-US" sz="2400" smtClean="0">
                <a:sym typeface="Symbol" panose="05050102010706020507" pitchFamily="18" charset="2"/>
              </a:rPr>
              <a:t>B, D, C, A, B, A</a:t>
            </a:r>
          </a:p>
        </p:txBody>
      </p:sp>
      <p:sp>
        <p:nvSpPr>
          <p:cNvPr id="201734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/>
                <a:gridCol w="585788"/>
                <a:gridCol w="585787"/>
                <a:gridCol w="587375"/>
                <a:gridCol w="585788"/>
                <a:gridCol w="585787"/>
                <a:gridCol w="585788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809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0			       if i = 0 or j =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c[i, j] =   c[i-1, j-1] + 1	     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max(c[i, j-1], c[i-1, j])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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>
              <a:sym typeface="Symbol" panose="05050102010706020507" pitchFamily="18" charset="2"/>
            </a:endParaRPr>
          </a:p>
        </p:txBody>
      </p:sp>
      <p:sp>
        <p:nvSpPr>
          <p:cNvPr id="20181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1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1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1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1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1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1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1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1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1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2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2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2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2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2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2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2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2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3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3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183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3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3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3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20184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201848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9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0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1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2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3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4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5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201860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1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201864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5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20186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201873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74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20187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7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7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1880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881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2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3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4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201886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1887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888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9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90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91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89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189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89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9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201897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98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1899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900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0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201906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907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8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9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910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1911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912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1913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1914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15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201917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201918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919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0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1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2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1923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201924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25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6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4</a:t>
              </a:r>
            </a:p>
          </p:txBody>
        </p:sp>
      </p:grpSp>
      <p:grpSp>
        <p:nvGrpSpPr>
          <p:cNvPr id="201927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201928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If 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= y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 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 if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		         c[i - 1, j] ≥ c[i, j-1]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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 ”</a:t>
              </a:r>
              <a:endParaRPr lang="en-US" sz="2400">
                <a:solidFill>
                  <a:srgbClr val="336699"/>
                </a:solidFill>
              </a:endParaRPr>
            </a:p>
          </p:txBody>
        </p:sp>
        <p:sp>
          <p:nvSpPr>
            <p:cNvPr id="201929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7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Start at </a:t>
            </a:r>
            <a:r>
              <a:rPr lang="en-US" sz="2400" smtClean="0">
                <a:latin typeface="Comic Sans MS" panose="030F0702030302020204" pitchFamily="66" charset="0"/>
              </a:rPr>
              <a:t>b[m, n]</a:t>
            </a:r>
            <a:r>
              <a:rPr lang="en-US" sz="2400" smtClean="0"/>
              <a:t> and follow the arrows</a:t>
            </a:r>
          </a:p>
          <a:p>
            <a:pPr eaLnBrk="1" hangingPunct="1"/>
            <a:r>
              <a:rPr lang="en-US" sz="2400" smtClean="0"/>
              <a:t>When we encounter a “    “ in </a:t>
            </a:r>
            <a:r>
              <a:rPr lang="en-US" sz="2400" smtClean="0">
                <a:latin typeface="Comic Sans MS" panose="030F0702030302020204" pitchFamily="66" charset="0"/>
              </a:rPr>
              <a:t>b[i, j] </a:t>
            </a:r>
            <a:r>
              <a:rPr lang="en-US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 x</a:t>
            </a:r>
            <a:r>
              <a:rPr lang="en-US" sz="2400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sz="2400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sz="2400" smtClean="0">
                <a:sym typeface="Symbol" panose="05050102010706020507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/>
                <a:gridCol w="585787"/>
                <a:gridCol w="585788"/>
                <a:gridCol w="587375"/>
                <a:gridCol w="585787"/>
                <a:gridCol w="585788"/>
                <a:gridCol w="585787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32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33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34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35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36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37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38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39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40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1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42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3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44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5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6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47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48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49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50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51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52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53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2854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55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56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57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58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59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60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61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0286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202863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4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5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6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7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8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202869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202870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1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2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3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4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5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6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7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20287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7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8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02881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202882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3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84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8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202886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7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888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202889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90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1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2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3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94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202895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96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7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20289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202899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00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01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290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0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04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5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6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202907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202908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2909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10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1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12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13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14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2915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16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7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18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202919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20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29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23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4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5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26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27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20292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2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3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3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3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293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3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935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2936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37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293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20293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202940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41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2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3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4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2945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202946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47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8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230337" y="1466851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anose="030F0702030302020204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anose="030F0702030302020204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then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 - 1,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	        print </a:t>
            </a:r>
            <a:r>
              <a:rPr lang="en-US" smtClean="0">
                <a:latin typeface="Comic Sans MS" panose="030F0702030302020204" pitchFamily="66" charset="0"/>
              </a:rPr>
              <a:t>x</a:t>
            </a:r>
            <a:r>
              <a:rPr lang="en-US" baseline="-25000" smtClean="0">
                <a:latin typeface="Comic Sans MS" panose="030F0702030302020204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elseif </a:t>
            </a:r>
            <a:r>
              <a:rPr lang="en-US" smtClean="0">
                <a:latin typeface="Comic Sans MS" panose="030F0702030302020204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then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 - 1, j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else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Initial call: PRINT-LCS(</a:t>
            </a:r>
            <a:r>
              <a:rPr lang="en-US" smtClean="0">
                <a:latin typeface="Comic Sans MS" panose="030F0702030302020204" pitchFamily="66" charset="0"/>
              </a:rPr>
              <a:t>b, X, length[X], length[Y]</a:t>
            </a:r>
            <a:r>
              <a:rPr lang="en-US" smtClean="0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665277" y="2073411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 + n)</a:t>
            </a:r>
          </a:p>
        </p:txBody>
      </p:sp>
    </p:spTree>
    <p:extLst>
      <p:ext uri="{BB962C8B-B14F-4D97-AF65-F5344CB8AC3E}">
        <p14:creationId xmlns:p14="http://schemas.microsoft.com/office/powerpoint/2010/main" val="40309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Common Subsequence (LCS)</a:t>
            </a:r>
            <a:endParaRPr lang="en-US" dirty="0" smtClean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X = </a:t>
            </a:r>
            <a:r>
              <a:rPr lang="en-US" dirty="0" smtClean="0">
                <a:sym typeface="Symbol" panose="05050102010706020507" pitchFamily="18" charset="2"/>
              </a:rPr>
              <a:t>x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x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		</a:t>
            </a:r>
            <a:r>
              <a:rPr lang="en-US" dirty="0" smtClean="0"/>
              <a:t>Y = </a:t>
            </a:r>
            <a:r>
              <a:rPr lang="en-US" dirty="0" smtClean="0">
                <a:sym typeface="Symbol" panose="05050102010706020507" pitchFamily="18" charset="2"/>
              </a:rPr>
              <a:t>y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y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find a maximum length common subsequence (LCS) of X and Y</a:t>
            </a:r>
          </a:p>
          <a:p>
            <a:endParaRPr lang="en-US" dirty="0" smtClean="0"/>
          </a:p>
          <a:p>
            <a:r>
              <a:rPr lang="en-US" dirty="0" smtClean="0"/>
              <a:t>Application</a:t>
            </a:r>
            <a:r>
              <a:rPr lang="en-US" dirty="0"/>
              <a:t>: comparison of two DNA strings</a:t>
            </a:r>
          </a:p>
        </p:txBody>
      </p:sp>
    </p:spTree>
    <p:extLst>
      <p:ext uri="{BB962C8B-B14F-4D97-AF65-F5344CB8AC3E}">
        <p14:creationId xmlns:p14="http://schemas.microsoft.com/office/powerpoint/2010/main" val="22104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Y = B, D, C, A, B, A	Y = B, D, C, A, B, A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Both B, C, B, A and B, D, A, B are longest common subsequences of X and Y (length = 4) 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B, C, A, however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958851" y="1856581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1721303" y="18780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054226" y="185816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2787198" y="1856581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4639492" y="1878013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4941095" y="1813717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5773738" y="1856581"/>
            <a:ext cx="733086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6105141" y="1878013"/>
            <a:ext cx="678836" cy="664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There are </a:t>
            </a:r>
            <a:r>
              <a:rPr lang="en-US" smtClean="0">
                <a:latin typeface="Comic Sans MS" panose="030F0702030302020204" pitchFamily="66" charset="0"/>
              </a:rPr>
              <a:t>2</a:t>
            </a:r>
            <a:r>
              <a:rPr lang="en-US" baseline="30000" smtClean="0">
                <a:latin typeface="Comic Sans MS" panose="030F0702030302020204" pitchFamily="66" charset="0"/>
              </a:rPr>
              <a:t>m</a:t>
            </a:r>
            <a:r>
              <a:rPr lang="en-US" smtClean="0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Each subsequence takes </a:t>
            </a:r>
            <a:r>
              <a:rPr 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mtClean="0">
                <a:latin typeface="Comic Sans MS" panose="030F0702030302020204" pitchFamily="66" charset="0"/>
              </a:rPr>
              <a:t>(n)</a:t>
            </a:r>
            <a:r>
              <a:rPr lang="en-US" smtClean="0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Running time: </a:t>
            </a:r>
            <a:r>
              <a:rPr 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mtClean="0">
                <a:latin typeface="Comic Sans MS" panose="030F0702030302020204" pitchFamily="66" charset="0"/>
              </a:rPr>
              <a:t>(n2</a:t>
            </a:r>
            <a:r>
              <a:rPr lang="en-US" baseline="30000" smtClean="0">
                <a:latin typeface="Comic Sans MS" panose="030F0702030302020204" pitchFamily="66" charset="0"/>
              </a:rPr>
              <a:t>m</a:t>
            </a:r>
            <a:r>
              <a:rPr lang="en-US" smtClean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0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we’ll find the length of LCS. Later we’ll modify the algorithm to find LCS itself.</a:t>
            </a:r>
          </a:p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i="1" dirty="0" smtClean="0">
                <a:solidFill>
                  <a:srgbClr val="990033"/>
                </a:solidFill>
              </a:rPr>
              <a:t>,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r>
              <a:rPr lang="en-US" dirty="0" smtClean="0"/>
              <a:t> to be the prefixes of X and Y of length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respectively</a:t>
            </a:r>
          </a:p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i,j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r>
              <a:rPr lang="en-US" dirty="0" smtClean="0"/>
              <a:t> to be the length of LCS of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endParaRPr lang="en-US" dirty="0" smtClean="0">
              <a:solidFill>
                <a:srgbClr val="990033"/>
              </a:solidFill>
            </a:endParaRPr>
          </a:p>
          <a:p>
            <a:pPr eaLnBrk="1" hangingPunct="1"/>
            <a:r>
              <a:rPr lang="en-US" dirty="0" smtClean="0"/>
              <a:t>Then the length of LCS of X and Y will be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m,n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endParaRPr lang="en-US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We start with </a:t>
            </a:r>
            <a:r>
              <a:rPr lang="en-US" i="1" dirty="0" err="1" smtClean="0"/>
              <a:t>i</a:t>
            </a:r>
            <a:r>
              <a:rPr lang="en-US" i="1" dirty="0" smtClean="0"/>
              <a:t> = j = 0</a:t>
            </a:r>
            <a:r>
              <a:rPr lang="en-US" dirty="0" smtClean="0"/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Since X</a:t>
            </a:r>
            <a:r>
              <a:rPr lang="en-US" i="1" baseline="-25000" dirty="0" smtClean="0"/>
              <a:t>0</a:t>
            </a:r>
            <a:r>
              <a:rPr lang="en-US" dirty="0" smtClean="0"/>
              <a:t> and Y</a:t>
            </a:r>
            <a:r>
              <a:rPr lang="en-US" i="1" baseline="-25000" dirty="0" smtClean="0"/>
              <a:t>0</a:t>
            </a:r>
            <a:r>
              <a:rPr lang="en-US" dirty="0" smtClean="0"/>
              <a:t> are empty strings, their LCS is always empty (i.e. </a:t>
            </a:r>
            <a:r>
              <a:rPr lang="en-US" i="1" dirty="0" smtClean="0"/>
              <a:t>c[0,0] = 0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LCS of empty string and any other string is empty, so for every </a:t>
            </a:r>
            <a:r>
              <a:rPr lang="en-US" dirty="0" err="1" smtClean="0"/>
              <a:t>i</a:t>
            </a:r>
            <a:r>
              <a:rPr lang="en-US" dirty="0" smtClean="0"/>
              <a:t> and j: </a:t>
            </a:r>
            <a:r>
              <a:rPr lang="en-US" i="1" dirty="0" smtClean="0"/>
              <a:t>c[0, j] = c[i,0] = 0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22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When we calculate </a:t>
            </a:r>
            <a:r>
              <a:rPr lang="en-US" i="1" dirty="0" smtClean="0"/>
              <a:t>c[</a:t>
            </a:r>
            <a:r>
              <a:rPr lang="en-US" i="1" dirty="0" err="1" smtClean="0"/>
              <a:t>i,j</a:t>
            </a:r>
            <a:r>
              <a:rPr lang="en-US" i="1" dirty="0" smtClean="0"/>
              <a:t>],</a:t>
            </a:r>
            <a:r>
              <a:rPr lang="en-US" dirty="0" smtClean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First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]=y[j]</a:t>
            </a:r>
            <a:r>
              <a:rPr lang="en-US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one more symbol in strings X and Y matches, so the length of LCS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equals to the length of LCS of smaller strings X</a:t>
            </a:r>
            <a:r>
              <a:rPr lang="en-US" i="1" baseline="-25000" dirty="0" smtClean="0"/>
              <a:t>i-1</a:t>
            </a:r>
            <a:r>
              <a:rPr lang="en-US" dirty="0" smtClean="0"/>
              <a:t> and Y</a:t>
            </a:r>
            <a:r>
              <a:rPr lang="en-US" i="1" baseline="-25000" dirty="0" smtClean="0"/>
              <a:t>i-1</a:t>
            </a:r>
            <a:r>
              <a:rPr lang="en-US" dirty="0" smtClean="0"/>
              <a:t> , plus 1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1364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Second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!= y[j]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As symbols don’t match, our solution is not improved, and the length of LCS(X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is the same as before (i.e. maximum of LCS(X</a:t>
            </a:r>
            <a:r>
              <a:rPr lang="en-US" baseline="-25000" dirty="0" smtClean="0"/>
              <a:t>i</a:t>
            </a:r>
            <a:r>
              <a:rPr lang="en-US" dirty="0" smtClean="0"/>
              <a:t>, Y</a:t>
            </a:r>
            <a:r>
              <a:rPr lang="en-US" baseline="-25000" dirty="0" smtClean="0"/>
              <a:t>j-1</a:t>
            </a:r>
            <a:r>
              <a:rPr lang="en-US" dirty="0" smtClean="0"/>
              <a:t>) and LCS(X</a:t>
            </a:r>
            <a:r>
              <a:rPr lang="en-US" baseline="-25000" dirty="0" smtClean="0"/>
              <a:t>i-1</a:t>
            </a:r>
            <a:r>
              <a:rPr lang="en-US" dirty="0" smtClean="0"/>
              <a:t>,Y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2687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8669" y="5759449"/>
            <a:ext cx="750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 dirty="0">
                <a:solidFill>
                  <a:srgbClr val="990033"/>
                </a:solidFill>
              </a:rPr>
              <a:t>i-1</a:t>
            </a:r>
            <a:r>
              <a:rPr lang="en-US" sz="2800" dirty="0">
                <a:solidFill>
                  <a:srgbClr val="990033"/>
                </a:solidFill>
              </a:rPr>
              <a:t>, Y</a:t>
            </a:r>
            <a:r>
              <a:rPr lang="en-US" sz="2800" baseline="-25000" dirty="0">
                <a:solidFill>
                  <a:srgbClr val="990033"/>
                </a:solidFill>
              </a:rPr>
              <a:t>j-1</a:t>
            </a:r>
            <a:r>
              <a:rPr lang="en-US" sz="2800" dirty="0">
                <a:solidFill>
                  <a:srgbClr val="990033"/>
                </a:solidFill>
              </a:rPr>
              <a:t>) ?</a:t>
            </a:r>
            <a:endParaRPr lang="en-US" sz="16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Computing the Length of the LCS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0				if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j] = 		c[i-1, j-1] + 1			if 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max(c[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 smtClean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2602639" y="914401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198733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4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934</Words>
  <Application>Microsoft Office PowerPoint</Application>
  <PresentationFormat>On-screen Show (4:3)</PresentationFormat>
  <Paragraphs>418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Aharoni</vt:lpstr>
      <vt:lpstr>Arial</vt:lpstr>
      <vt:lpstr>Britannic Bold</vt:lpstr>
      <vt:lpstr>Calibri</vt:lpstr>
      <vt:lpstr>Calibri Light</vt:lpstr>
      <vt:lpstr>Comic Sans MS</vt:lpstr>
      <vt:lpstr>Gungsuh</vt:lpstr>
      <vt:lpstr>Impact</vt:lpstr>
      <vt:lpstr>Symbol</vt:lpstr>
      <vt:lpstr>Verdana</vt:lpstr>
      <vt:lpstr>Office Theme</vt:lpstr>
      <vt:lpstr>Equation</vt:lpstr>
      <vt:lpstr>Lecture 09 Dynamic Programming</vt:lpstr>
      <vt:lpstr>Longest Common Subsequence (LCS)</vt:lpstr>
      <vt:lpstr>Example</vt:lpstr>
      <vt:lpstr>Brute-Force Solution</vt:lpstr>
      <vt:lpstr>LCS Recursive Solution</vt:lpstr>
      <vt:lpstr>LCS Recursive Solution</vt:lpstr>
      <vt:lpstr>LCS Recursive Solution</vt:lpstr>
      <vt:lpstr>LCS Recursive Solution</vt:lpstr>
      <vt:lpstr>Computing the Length of the LCS</vt:lpstr>
      <vt:lpstr>Additional Information</vt:lpstr>
      <vt:lpstr>LCS-LENGTH(X, Y, m, n)</vt:lpstr>
      <vt:lpstr>Example</vt:lpstr>
      <vt:lpstr>4. Constructing a LCS</vt:lpstr>
      <vt:lpstr>PRINT-LCS(b, X, i, j)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125</cp:revision>
  <dcterms:created xsi:type="dcterms:W3CDTF">2014-09-11T18:03:18Z</dcterms:created>
  <dcterms:modified xsi:type="dcterms:W3CDTF">2017-05-23T12:51:49Z</dcterms:modified>
</cp:coreProperties>
</file>