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64443" y="2224326"/>
            <a:ext cx="9389109" cy="971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</a:t>
            </a:r>
            <a:r>
              <a:rPr lang="en-US" sz="5400" b="1" kern="0" dirty="0">
                <a:solidFill>
                  <a:srgbClr val="0070C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(KNN)</a:t>
            </a:r>
            <a:endParaRPr lang="en-US" sz="5400" b="1" kern="0" dirty="0">
              <a:solidFill>
                <a:srgbClr val="0070C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9963" y="1595782"/>
            <a:ext cx="8021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k-nearest neighbors (KNN) algorithm is a </a:t>
            </a:r>
            <a:r>
              <a:rPr lang="en-US" sz="16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supervised machine learning algorithm</a:t>
            </a: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that can be used to solve both classification and regression problems. It's easy to implement and understand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130" y="2801405"/>
            <a:ext cx="6457143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5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89985"/>
              </p:ext>
            </p:extLst>
          </p:nvPr>
        </p:nvGraphicFramePr>
        <p:xfrm>
          <a:off x="3103419" y="2107550"/>
          <a:ext cx="5140036" cy="2453640"/>
        </p:xfrm>
        <a:graphic>
          <a:graphicData uri="http://schemas.openxmlformats.org/drawingml/2006/table">
            <a:tbl>
              <a:tblPr/>
              <a:tblGrid>
                <a:gridCol w="1285009">
                  <a:extLst>
                    <a:ext uri="{9D8B030D-6E8A-4147-A177-3AD203B41FA5}">
                      <a16:colId xmlns:a16="http://schemas.microsoft.com/office/drawing/2014/main" val="1714191342"/>
                    </a:ext>
                  </a:extLst>
                </a:gridCol>
                <a:gridCol w="1285009">
                  <a:extLst>
                    <a:ext uri="{9D8B030D-6E8A-4147-A177-3AD203B41FA5}">
                      <a16:colId xmlns:a16="http://schemas.microsoft.com/office/drawing/2014/main" val="1635690585"/>
                    </a:ext>
                  </a:extLst>
                </a:gridCol>
                <a:gridCol w="1285009">
                  <a:extLst>
                    <a:ext uri="{9D8B030D-6E8A-4147-A177-3AD203B41FA5}">
                      <a16:colId xmlns:a16="http://schemas.microsoft.com/office/drawing/2014/main" val="2790560614"/>
                    </a:ext>
                  </a:extLst>
                </a:gridCol>
                <a:gridCol w="1285009">
                  <a:extLst>
                    <a:ext uri="{9D8B030D-6E8A-4147-A177-3AD203B41FA5}">
                      <a16:colId xmlns:a16="http://schemas.microsoft.com/office/drawing/2014/main" val="704189530"/>
                    </a:ext>
                  </a:extLst>
                </a:gridCol>
              </a:tblGrid>
              <a:tr h="24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668483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624903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98756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259468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979395"/>
                  </a:ext>
                </a:extLst>
              </a:tr>
              <a:tr h="256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468135"/>
                  </a:ext>
                </a:extLst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16158"/>
                  </a:ext>
                </a:extLst>
              </a:tr>
              <a:tr h="256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0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161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03419" y="979375"/>
            <a:ext cx="6096000" cy="10346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Problem-1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09455" y="5027341"/>
            <a:ext cx="4904509" cy="857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Classify data pattern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K-Nearest neighbor classifier, </a:t>
            </a: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k=3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69334"/>
              </p:ext>
            </p:extLst>
          </p:nvPr>
        </p:nvGraphicFramePr>
        <p:xfrm>
          <a:off x="5491939" y="5039337"/>
          <a:ext cx="2751516" cy="314325"/>
        </p:xfrm>
        <a:graphic>
          <a:graphicData uri="http://schemas.openxmlformats.org/drawingml/2006/table">
            <a:tbl>
              <a:tblPr/>
              <a:tblGrid>
                <a:gridCol w="687879">
                  <a:extLst>
                    <a:ext uri="{9D8B030D-6E8A-4147-A177-3AD203B41FA5}">
                      <a16:colId xmlns:a16="http://schemas.microsoft.com/office/drawing/2014/main" val="2938026715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4170390919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3687204637"/>
                    </a:ext>
                  </a:extLst>
                </a:gridCol>
                <a:gridCol w="687879">
                  <a:extLst>
                    <a:ext uri="{9D8B030D-6E8A-4147-A177-3AD203B41FA5}">
                      <a16:colId xmlns:a16="http://schemas.microsoft.com/office/drawing/2014/main" val="1646507375"/>
                    </a:ext>
                  </a:extLst>
                </a:gridCol>
              </a:tblGrid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?</a:t>
                      </a: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0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2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55023" y="1352990"/>
                <a:ext cx="8672946" cy="3538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chemeClr val="accent6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Answer:</a:t>
                </a:r>
                <a:endParaRPr lang="en-US" dirty="0">
                  <a:solidFill>
                    <a:schemeClr val="accent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(2−5)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(1−3)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(3−1)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2   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=17,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Pattern-2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(2−2)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(1−4)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(3−2)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2   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=10,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𝒅𝒊𝒔𝒕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𝟑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𝑪𝒍𝒂𝒔𝒔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Pattern-4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(2−4)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(1−3)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(3−2)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2   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=9,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𝒅𝒊𝒔𝒕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𝟔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𝑪𝒍𝒂𝒔𝒔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(2−1)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(1−3)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(3−1)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2   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=9,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Training Pattern-7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𝒅𝒊𝒔𝒕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𝟕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</m:t>
                        </m:r>
                      </m:sup>
                    </m:sSup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𝑪𝒍𝒂𝒔𝒔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𝑩</m:t>
                    </m:r>
                  </m:oMath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023" y="1352990"/>
                <a:ext cx="8672946" cy="3538405"/>
              </a:xfrm>
              <a:prstGeom prst="rect">
                <a:avLst/>
              </a:prstGeom>
              <a:blipFill rotWithShape="0">
                <a:blip r:embed="rId3"/>
                <a:stretch>
                  <a:fillRect l="-633" t="-517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55023" y="4891189"/>
                <a:ext cx="7741922" cy="130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Here 3 lowest distances,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   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7−−−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chemeClr val="accent6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 majority voting, Output class=B</a:t>
                </a:r>
                <a:endParaRPr lang="en-US" b="1" dirty="0">
                  <a:solidFill>
                    <a:schemeClr val="accent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023" y="4891189"/>
                <a:ext cx="7741922" cy="1304460"/>
              </a:xfrm>
              <a:prstGeom prst="rect">
                <a:avLst/>
              </a:prstGeom>
              <a:blipFill rotWithShape="0">
                <a:blip r:embed="rId4"/>
                <a:stretch>
                  <a:fillRect l="-709" t="-935" b="-4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61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19" y="1643793"/>
            <a:ext cx="7459570" cy="24202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34305" y="1153466"/>
            <a:ext cx="1808508" cy="490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Problem-2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89019" y="4180074"/>
            <a:ext cx="4307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Classify the liked for the following data K=3</a:t>
            </a:r>
            <a:endParaRPr lang="en-US" sz="14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883" y="4603916"/>
            <a:ext cx="7564433" cy="52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3419" y="1307203"/>
            <a:ext cx="1053494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endParaRPr lang="en-US" sz="105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8" y="1953057"/>
            <a:ext cx="7294419" cy="28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6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42660" y="2759562"/>
            <a:ext cx="44999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the sample data from Table and the Output classification as the training set output value, we classify the instance </a:t>
            </a:r>
            <a:r>
              <a:rPr lang="en-US" sz="20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(Pat, F, 1.6). 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Suppose that </a:t>
            </a:r>
            <a:r>
              <a:rPr lang="en-US" sz="20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 = 5 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given.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31951"/>
              </p:ext>
            </p:extLst>
          </p:nvPr>
        </p:nvGraphicFramePr>
        <p:xfrm>
          <a:off x="2039388" y="1704098"/>
          <a:ext cx="5403272" cy="4185875"/>
        </p:xfrm>
        <a:graphic>
          <a:graphicData uri="http://schemas.openxmlformats.org/drawingml/2006/table">
            <a:tbl>
              <a:tblPr firstRow="1" firstCol="1" bandRow="1"/>
              <a:tblGrid>
                <a:gridCol w="2092244">
                  <a:extLst>
                    <a:ext uri="{9D8B030D-6E8A-4147-A177-3AD203B41FA5}">
                      <a16:colId xmlns:a16="http://schemas.microsoft.com/office/drawing/2014/main" val="3607216960"/>
                    </a:ext>
                  </a:extLst>
                </a:gridCol>
                <a:gridCol w="1007753">
                  <a:extLst>
                    <a:ext uri="{9D8B030D-6E8A-4147-A177-3AD203B41FA5}">
                      <a16:colId xmlns:a16="http://schemas.microsoft.com/office/drawing/2014/main" val="4134016083"/>
                    </a:ext>
                  </a:extLst>
                </a:gridCol>
                <a:gridCol w="924245">
                  <a:extLst>
                    <a:ext uri="{9D8B030D-6E8A-4147-A177-3AD203B41FA5}">
                      <a16:colId xmlns:a16="http://schemas.microsoft.com/office/drawing/2014/main" val="392296005"/>
                    </a:ext>
                  </a:extLst>
                </a:gridCol>
                <a:gridCol w="1379030">
                  <a:extLst>
                    <a:ext uri="{9D8B030D-6E8A-4147-A177-3AD203B41FA5}">
                      <a16:colId xmlns:a16="http://schemas.microsoft.com/office/drawing/2014/main" val="122949574"/>
                    </a:ext>
                  </a:extLst>
                </a:gridCol>
              </a:tblGrid>
              <a:tr h="49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64146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Kristina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298768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Tall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393687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Maggie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057916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Martha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1.88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78905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Stephine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644565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Bob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1.85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166799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Kathy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867107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048900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Worth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Tall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873205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Steven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Tall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249364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Debbie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149277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Todd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1.95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333884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Amy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79946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398995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Wynette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1.75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28304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34305" y="1085589"/>
            <a:ext cx="1808508" cy="490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Problem-3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66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44502"/>
              </p:ext>
            </p:extLst>
          </p:nvPr>
        </p:nvGraphicFramePr>
        <p:xfrm>
          <a:off x="1136073" y="1911921"/>
          <a:ext cx="6359235" cy="4185875"/>
        </p:xfrm>
        <a:graphic>
          <a:graphicData uri="http://schemas.openxmlformats.org/drawingml/2006/table">
            <a:tbl>
              <a:tblPr firstRow="1" firstCol="1" bandRow="1"/>
              <a:tblGrid>
                <a:gridCol w="1696894">
                  <a:extLst>
                    <a:ext uri="{9D8B030D-6E8A-4147-A177-3AD203B41FA5}">
                      <a16:colId xmlns:a16="http://schemas.microsoft.com/office/drawing/2014/main" val="3607216960"/>
                    </a:ext>
                  </a:extLst>
                </a:gridCol>
                <a:gridCol w="817328">
                  <a:extLst>
                    <a:ext uri="{9D8B030D-6E8A-4147-A177-3AD203B41FA5}">
                      <a16:colId xmlns:a16="http://schemas.microsoft.com/office/drawing/2014/main" val="4134016083"/>
                    </a:ext>
                  </a:extLst>
                </a:gridCol>
                <a:gridCol w="749600">
                  <a:extLst>
                    <a:ext uri="{9D8B030D-6E8A-4147-A177-3AD203B41FA5}">
                      <a16:colId xmlns:a16="http://schemas.microsoft.com/office/drawing/2014/main" val="392296005"/>
                    </a:ext>
                  </a:extLst>
                </a:gridCol>
                <a:gridCol w="1118449">
                  <a:extLst>
                    <a:ext uri="{9D8B030D-6E8A-4147-A177-3AD203B41FA5}">
                      <a16:colId xmlns:a16="http://schemas.microsoft.com/office/drawing/2014/main" val="122949574"/>
                    </a:ext>
                  </a:extLst>
                </a:gridCol>
                <a:gridCol w="1976964">
                  <a:extLst>
                    <a:ext uri="{9D8B030D-6E8A-4147-A177-3AD203B41FA5}">
                      <a16:colId xmlns:a16="http://schemas.microsoft.com/office/drawing/2014/main" val="2381530139"/>
                    </a:ext>
                  </a:extLst>
                </a:gridCol>
              </a:tblGrid>
              <a:tr h="49245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Height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Distance with Pat (1.6)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864146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Kristina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298768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Jim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393687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Maggie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057916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Martha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78905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Stephine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644565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166799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Kathy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867107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048900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5873205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Steven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Tall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249364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Debbie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149277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Todd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333884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79946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Kim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398995"/>
                  </a:ext>
                </a:extLst>
              </a:tr>
              <a:tr h="246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Wynette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283049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51018" y="1391685"/>
            <a:ext cx="1053494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  <a:endParaRPr lang="en-US" sz="1050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495308" y="1391685"/>
                <a:ext cx="2687783" cy="22040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Jim=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(1.6−2)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=0.16,	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Maggie=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(1.6−1.9)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=0.09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Martha=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(1.6−1.88)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=0.28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Stephine</a:t>
                </a:r>
                <a:r>
                  <a:rPr lang="en-US" sz="14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(1.6−1.7)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=0.01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Bob=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(1.6−1.85)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=0.0625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Dave=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(1.6−1.7)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=0.01</a:t>
                </a:r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308" y="1391685"/>
                <a:ext cx="2687783" cy="2204065"/>
              </a:xfrm>
              <a:prstGeom prst="rect">
                <a:avLst/>
              </a:prstGeom>
              <a:blipFill>
                <a:blip r:embed="rId3"/>
                <a:stretch>
                  <a:fillRect l="-682" b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495308" y="3552863"/>
                <a:ext cx="2687783" cy="284385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Worth=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(1.6−2.2)</m:t>
                        </m:r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=0.36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Steven=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(1.6−2.2)</m:t>
                        </m:r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=0.36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Debbie=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(1.6−1.8)</m:t>
                        </m:r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=0.04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Todd=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(1.6−1.95)</m:t>
                        </m:r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=0.1225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Amy=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(1.6−1.9)</m:t>
                        </m:r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=0.09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Kim=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(1.6−1.8)</m:t>
                        </m:r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=0.04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dirty="0" err="1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Wynette</a:t>
                </a:r>
                <a:r>
                  <a:rPr lang="en-US" sz="1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(1.6−1.75)</m:t>
                        </m:r>
                      </m:e>
                      <m:sup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1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=0.0225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308" y="3552863"/>
                <a:ext cx="2687783" cy="2843855"/>
              </a:xfrm>
              <a:prstGeom prst="rect">
                <a:avLst/>
              </a:prstGeom>
              <a:blipFill>
                <a:blip r:embed="rId4"/>
                <a:stretch>
                  <a:fillRect l="-682" b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8146198" y="1117171"/>
            <a:ext cx="1079142" cy="3244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5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6837" y="1527191"/>
            <a:ext cx="7370617" cy="4175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then have that the K nearest </a:t>
            </a:r>
            <a:r>
              <a:rPr lang="en-US" b="1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neighbours</a:t>
            </a: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the input instance are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(Kristina, F, 1.6)--------- Short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(Kathy, F, 1.6) ------------Short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(Stephanie, F, 1.7) -------Short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(Dave, M, 1.7) -------------Short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Wynette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F, 1.75)---------Medium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Output “Short” is for 4 times and “Medium” is only one time. After voting Result is, </a:t>
            </a: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	F   1.6	= “Short”  </a:t>
            </a:r>
            <a:endParaRPr lang="en-US" b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8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646</Words>
  <Application>Microsoft Office PowerPoint</Application>
  <PresentationFormat>Widescreen</PresentationFormat>
  <Paragraphs>233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IT Mojaru</cp:lastModifiedBy>
  <cp:revision>55</cp:revision>
  <dcterms:created xsi:type="dcterms:W3CDTF">2021-08-10T15:37:54Z</dcterms:created>
  <dcterms:modified xsi:type="dcterms:W3CDTF">2024-10-15T06:27:03Z</dcterms:modified>
</cp:coreProperties>
</file>