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0" r:id="rId3"/>
    <p:sldId id="263" r:id="rId4"/>
    <p:sldId id="261" r:id="rId5"/>
    <p:sldId id="258" r:id="rId6"/>
    <p:sldId id="259"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67" d="100"/>
          <a:sy n="67" d="100"/>
        </p:scale>
        <p:origin x="640"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BB4F9A9-CB77-4A94-AEE0-C37C94C95FFF}" type="datetimeFigureOut">
              <a:rPr lang="en-US" smtClean="0"/>
              <a:t>10/3/2024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4CA278-F2FA-46D6-ABA9-10A59764879E}" type="slidenum">
              <a:rPr lang="en-US" smtClean="0"/>
              <a:t>‹#›</a:t>
            </a:fld>
            <a:endParaRPr lang="en-US"/>
          </a:p>
        </p:txBody>
      </p:sp>
    </p:spTree>
    <p:extLst>
      <p:ext uri="{BB962C8B-B14F-4D97-AF65-F5344CB8AC3E}">
        <p14:creationId xmlns:p14="http://schemas.microsoft.com/office/powerpoint/2010/main" val="40564728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BB4F9A9-CB77-4A94-AEE0-C37C94C95FFF}" type="datetimeFigureOut">
              <a:rPr lang="en-US" smtClean="0"/>
              <a:t>10/3/2024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4CA278-F2FA-46D6-ABA9-10A59764879E}" type="slidenum">
              <a:rPr lang="en-US" smtClean="0"/>
              <a:t>‹#›</a:t>
            </a:fld>
            <a:endParaRPr lang="en-US"/>
          </a:p>
        </p:txBody>
      </p:sp>
    </p:spTree>
    <p:extLst>
      <p:ext uri="{BB962C8B-B14F-4D97-AF65-F5344CB8AC3E}">
        <p14:creationId xmlns:p14="http://schemas.microsoft.com/office/powerpoint/2010/main" val="13835197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BB4F9A9-CB77-4A94-AEE0-C37C94C95FFF}" type="datetimeFigureOut">
              <a:rPr lang="en-US" smtClean="0"/>
              <a:t>10/3/2024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4CA278-F2FA-46D6-ABA9-10A59764879E}" type="slidenum">
              <a:rPr lang="en-US" smtClean="0"/>
              <a:t>‹#›</a:t>
            </a:fld>
            <a:endParaRPr lang="en-US"/>
          </a:p>
        </p:txBody>
      </p:sp>
    </p:spTree>
    <p:extLst>
      <p:ext uri="{BB962C8B-B14F-4D97-AF65-F5344CB8AC3E}">
        <p14:creationId xmlns:p14="http://schemas.microsoft.com/office/powerpoint/2010/main" val="7602240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BB4F9A9-CB77-4A94-AEE0-C37C94C95FFF}" type="datetimeFigureOut">
              <a:rPr lang="en-US" smtClean="0"/>
              <a:t>10/3/2024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4CA278-F2FA-46D6-ABA9-10A59764879E}" type="slidenum">
              <a:rPr lang="en-US" smtClean="0"/>
              <a:t>‹#›</a:t>
            </a:fld>
            <a:endParaRPr lang="en-US"/>
          </a:p>
        </p:txBody>
      </p:sp>
    </p:spTree>
    <p:extLst>
      <p:ext uri="{BB962C8B-B14F-4D97-AF65-F5344CB8AC3E}">
        <p14:creationId xmlns:p14="http://schemas.microsoft.com/office/powerpoint/2010/main" val="3546457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BB4F9A9-CB77-4A94-AEE0-C37C94C95FFF}" type="datetimeFigureOut">
              <a:rPr lang="en-US" smtClean="0"/>
              <a:t>10/3/2024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4CA278-F2FA-46D6-ABA9-10A59764879E}" type="slidenum">
              <a:rPr lang="en-US" smtClean="0"/>
              <a:t>‹#›</a:t>
            </a:fld>
            <a:endParaRPr lang="en-US"/>
          </a:p>
        </p:txBody>
      </p:sp>
    </p:spTree>
    <p:extLst>
      <p:ext uri="{BB962C8B-B14F-4D97-AF65-F5344CB8AC3E}">
        <p14:creationId xmlns:p14="http://schemas.microsoft.com/office/powerpoint/2010/main" val="12714661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BB4F9A9-CB77-4A94-AEE0-C37C94C95FFF}" type="datetimeFigureOut">
              <a:rPr lang="en-US" smtClean="0"/>
              <a:t>10/3/2024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4CA278-F2FA-46D6-ABA9-10A59764879E}" type="slidenum">
              <a:rPr lang="en-US" smtClean="0"/>
              <a:t>‹#›</a:t>
            </a:fld>
            <a:endParaRPr lang="en-US"/>
          </a:p>
        </p:txBody>
      </p:sp>
    </p:spTree>
    <p:extLst>
      <p:ext uri="{BB962C8B-B14F-4D97-AF65-F5344CB8AC3E}">
        <p14:creationId xmlns:p14="http://schemas.microsoft.com/office/powerpoint/2010/main" val="1289773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BB4F9A9-CB77-4A94-AEE0-C37C94C95FFF}" type="datetimeFigureOut">
              <a:rPr lang="en-US" smtClean="0"/>
              <a:t>10/3/2024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14CA278-F2FA-46D6-ABA9-10A59764879E}" type="slidenum">
              <a:rPr lang="en-US" smtClean="0"/>
              <a:t>‹#›</a:t>
            </a:fld>
            <a:endParaRPr lang="en-US"/>
          </a:p>
        </p:txBody>
      </p:sp>
    </p:spTree>
    <p:extLst>
      <p:ext uri="{BB962C8B-B14F-4D97-AF65-F5344CB8AC3E}">
        <p14:creationId xmlns:p14="http://schemas.microsoft.com/office/powerpoint/2010/main" val="27251958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BB4F9A9-CB77-4A94-AEE0-C37C94C95FFF}" type="datetimeFigureOut">
              <a:rPr lang="en-US" smtClean="0"/>
              <a:t>10/3/2024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14CA278-F2FA-46D6-ABA9-10A59764879E}" type="slidenum">
              <a:rPr lang="en-US" smtClean="0"/>
              <a:t>‹#›</a:t>
            </a:fld>
            <a:endParaRPr lang="en-US"/>
          </a:p>
        </p:txBody>
      </p:sp>
    </p:spTree>
    <p:extLst>
      <p:ext uri="{BB962C8B-B14F-4D97-AF65-F5344CB8AC3E}">
        <p14:creationId xmlns:p14="http://schemas.microsoft.com/office/powerpoint/2010/main" val="39802774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B4F9A9-CB77-4A94-AEE0-C37C94C95FFF}" type="datetimeFigureOut">
              <a:rPr lang="en-US" smtClean="0"/>
              <a:t>10/3/2024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14CA278-F2FA-46D6-ABA9-10A59764879E}" type="slidenum">
              <a:rPr lang="en-US" smtClean="0"/>
              <a:t>‹#›</a:t>
            </a:fld>
            <a:endParaRPr lang="en-US"/>
          </a:p>
        </p:txBody>
      </p:sp>
    </p:spTree>
    <p:extLst>
      <p:ext uri="{BB962C8B-B14F-4D97-AF65-F5344CB8AC3E}">
        <p14:creationId xmlns:p14="http://schemas.microsoft.com/office/powerpoint/2010/main" val="15977308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BB4F9A9-CB77-4A94-AEE0-C37C94C95FFF}" type="datetimeFigureOut">
              <a:rPr lang="en-US" smtClean="0"/>
              <a:t>10/3/2024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4CA278-F2FA-46D6-ABA9-10A59764879E}" type="slidenum">
              <a:rPr lang="en-US" smtClean="0"/>
              <a:t>‹#›</a:t>
            </a:fld>
            <a:endParaRPr lang="en-US"/>
          </a:p>
        </p:txBody>
      </p:sp>
    </p:spTree>
    <p:extLst>
      <p:ext uri="{BB962C8B-B14F-4D97-AF65-F5344CB8AC3E}">
        <p14:creationId xmlns:p14="http://schemas.microsoft.com/office/powerpoint/2010/main" val="24375169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BB4F9A9-CB77-4A94-AEE0-C37C94C95FFF}" type="datetimeFigureOut">
              <a:rPr lang="en-US" smtClean="0"/>
              <a:t>10/3/2024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4CA278-F2FA-46D6-ABA9-10A59764879E}" type="slidenum">
              <a:rPr lang="en-US" smtClean="0"/>
              <a:t>‹#›</a:t>
            </a:fld>
            <a:endParaRPr lang="en-US"/>
          </a:p>
        </p:txBody>
      </p:sp>
    </p:spTree>
    <p:extLst>
      <p:ext uri="{BB962C8B-B14F-4D97-AF65-F5344CB8AC3E}">
        <p14:creationId xmlns:p14="http://schemas.microsoft.com/office/powerpoint/2010/main" val="40634962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2000" b="-2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B4F9A9-CB77-4A94-AEE0-C37C94C95FFF}" type="datetimeFigureOut">
              <a:rPr lang="en-US" smtClean="0"/>
              <a:t>10/3/2024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4CA278-F2FA-46D6-ABA9-10A59764879E}" type="slidenum">
              <a:rPr lang="en-US" smtClean="0"/>
              <a:t>‹#›</a:t>
            </a:fld>
            <a:endParaRPr lang="en-US"/>
          </a:p>
        </p:txBody>
      </p:sp>
    </p:spTree>
    <p:extLst>
      <p:ext uri="{BB962C8B-B14F-4D97-AF65-F5344CB8AC3E}">
        <p14:creationId xmlns:p14="http://schemas.microsoft.com/office/powerpoint/2010/main" val="4777682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oleObject" Target="../embeddings/oleObject1.bin"/><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oleObject" Target="../embeddings/oleObject2.bin"/><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068913" y="31426"/>
            <a:ext cx="5957454" cy="483146"/>
          </a:xfrm>
          <a:prstGeom prst="rect">
            <a:avLst/>
          </a:prstGeom>
        </p:spPr>
        <p:txBody>
          <a:bodyPr wrap="square">
            <a:spAutoFit/>
          </a:bodyPr>
          <a:lstStyle/>
          <a:p>
            <a:pPr algn="ctr">
              <a:lnSpc>
                <a:spcPct val="115000"/>
              </a:lnSpc>
            </a:pPr>
            <a:r>
              <a:rPr lang="en-US" sz="2400" b="1" kern="0" dirty="0">
                <a:solidFill>
                  <a:srgbClr val="FF0000"/>
                </a:solidFill>
                <a:latin typeface="Bookman Old Style" panose="02050604050505020204" pitchFamily="18" charset="0"/>
                <a:ea typeface="Times New Roman" panose="02020603050405020304" pitchFamily="18" charset="0"/>
                <a:cs typeface="Times New Roman" panose="02020603050405020304" pitchFamily="18" charset="0"/>
              </a:rPr>
              <a:t>Support Vector Machine (SVM)</a:t>
            </a:r>
            <a:endParaRPr lang="en-US" sz="2400" b="1" kern="0" dirty="0">
              <a:latin typeface="Cambria" panose="02040503050406030204" pitchFamily="18" charset="0"/>
              <a:ea typeface="Times New Roman" panose="02020603050405020304" pitchFamily="18" charset="0"/>
              <a:cs typeface="Times New Roman" panose="02020603050405020304" pitchFamily="18" charset="0"/>
            </a:endParaRPr>
          </a:p>
        </p:txBody>
      </p:sp>
      <p:sp>
        <p:nvSpPr>
          <p:cNvPr id="4" name="Rectangle 3"/>
          <p:cNvSpPr/>
          <p:nvPr/>
        </p:nvSpPr>
        <p:spPr>
          <a:xfrm>
            <a:off x="2280249" y="595081"/>
            <a:ext cx="9721970" cy="1938992"/>
          </a:xfrm>
          <a:prstGeom prst="rect">
            <a:avLst/>
          </a:prstGeom>
        </p:spPr>
        <p:txBody>
          <a:bodyPr wrap="square">
            <a:spAutoFit/>
          </a:bodyPr>
          <a:lstStyle/>
          <a:p>
            <a:pPr algn="just"/>
            <a:r>
              <a:rPr lang="en-US" sz="2000" dirty="0"/>
              <a:t>Support Vector Machine or SVM is one of the most popular Supervised Learning algorithms, which is used for Classification as well as Regression problems. However, primarily, it is used for Classification problems in Machine Learning.</a:t>
            </a:r>
          </a:p>
          <a:p>
            <a:pPr algn="just"/>
            <a:r>
              <a:rPr lang="en-US" sz="2000" dirty="0"/>
              <a:t>The goal of the SVM algorithm is to create the best line or decision boundary that can segregate n-dimensional space into classes so that we can easily put the new data point in the correct category in the future. This best decision boundary is called a </a:t>
            </a:r>
            <a:r>
              <a:rPr lang="en-US" sz="2000" dirty="0" err="1"/>
              <a:t>hyperplane</a:t>
            </a:r>
            <a:r>
              <a:rPr lang="en-US" sz="2000" dirty="0"/>
              <a:t>.</a:t>
            </a:r>
          </a:p>
        </p:txBody>
      </p:sp>
      <p:graphicFrame>
        <p:nvGraphicFramePr>
          <p:cNvPr id="2" name="Object 1"/>
          <p:cNvGraphicFramePr>
            <a:graphicFrameLocks noChangeAspect="1"/>
          </p:cNvGraphicFramePr>
          <p:nvPr>
            <p:extLst>
              <p:ext uri="{D42A27DB-BD31-4B8C-83A1-F6EECF244321}">
                <p14:modId xmlns:p14="http://schemas.microsoft.com/office/powerpoint/2010/main" val="2013794128"/>
              </p:ext>
            </p:extLst>
          </p:nvPr>
        </p:nvGraphicFramePr>
        <p:xfrm>
          <a:off x="4705192" y="2879850"/>
          <a:ext cx="4321175" cy="3535363"/>
        </p:xfrm>
        <a:graphic>
          <a:graphicData uri="http://schemas.openxmlformats.org/presentationml/2006/ole">
            <mc:AlternateContent xmlns:mc="http://schemas.openxmlformats.org/markup-compatibility/2006">
              <mc:Choice xmlns:v="urn:schemas-microsoft-com:vml" Requires="v">
                <p:oleObj name="Bitmap Image" r:id="rId2" imgW="4320720" imgH="3535560" progId="Paint.Picture">
                  <p:embed/>
                </p:oleObj>
              </mc:Choice>
              <mc:Fallback>
                <p:oleObj name="Bitmap Image" r:id="rId2" imgW="4320720" imgH="3535560" progId="Paint.Picture">
                  <p:embed/>
                  <p:pic>
                    <p:nvPicPr>
                      <p:cNvPr id="0" name=""/>
                      <p:cNvPicPr/>
                      <p:nvPr/>
                    </p:nvPicPr>
                    <p:blipFill>
                      <a:blip r:embed="rId3"/>
                      <a:stretch>
                        <a:fillRect/>
                      </a:stretch>
                    </p:blipFill>
                    <p:spPr>
                      <a:xfrm>
                        <a:off x="4705192" y="2879850"/>
                        <a:ext cx="4321175" cy="3535363"/>
                      </a:xfrm>
                      <a:prstGeom prst="rect">
                        <a:avLst/>
                      </a:prstGeom>
                    </p:spPr>
                  </p:pic>
                </p:oleObj>
              </mc:Fallback>
            </mc:AlternateContent>
          </a:graphicData>
        </a:graphic>
      </p:graphicFrame>
    </p:spTree>
    <p:extLst>
      <p:ext uri="{BB962C8B-B14F-4D97-AF65-F5344CB8AC3E}">
        <p14:creationId xmlns:p14="http://schemas.microsoft.com/office/powerpoint/2010/main" val="40224946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068913" y="31426"/>
            <a:ext cx="5957454" cy="483146"/>
          </a:xfrm>
          <a:prstGeom prst="rect">
            <a:avLst/>
          </a:prstGeom>
        </p:spPr>
        <p:txBody>
          <a:bodyPr wrap="square">
            <a:spAutoFit/>
          </a:bodyPr>
          <a:lstStyle/>
          <a:p>
            <a:pPr algn="ctr">
              <a:lnSpc>
                <a:spcPct val="115000"/>
              </a:lnSpc>
            </a:pPr>
            <a:r>
              <a:rPr lang="en-US" sz="2400" b="1" kern="0" dirty="0">
                <a:solidFill>
                  <a:srgbClr val="FF0000"/>
                </a:solidFill>
                <a:latin typeface="Bookman Old Style" panose="02050604050505020204" pitchFamily="18" charset="0"/>
                <a:ea typeface="Times New Roman" panose="02020603050405020304" pitchFamily="18" charset="0"/>
                <a:cs typeface="Times New Roman" panose="02020603050405020304" pitchFamily="18" charset="0"/>
              </a:rPr>
              <a:t>Support Vector Machine (SVM)</a:t>
            </a:r>
            <a:endParaRPr lang="en-US" sz="2400" b="1" kern="0" dirty="0">
              <a:latin typeface="Cambria" panose="02040503050406030204" pitchFamily="18" charset="0"/>
              <a:ea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stretch>
            <a:fillRect/>
          </a:stretch>
        </p:blipFill>
        <p:spPr>
          <a:xfrm>
            <a:off x="981619" y="1244993"/>
            <a:ext cx="9201150" cy="4457700"/>
          </a:xfrm>
          <a:prstGeom prst="rect">
            <a:avLst/>
          </a:prstGeom>
        </p:spPr>
      </p:pic>
    </p:spTree>
    <p:extLst>
      <p:ext uri="{BB962C8B-B14F-4D97-AF65-F5344CB8AC3E}">
        <p14:creationId xmlns:p14="http://schemas.microsoft.com/office/powerpoint/2010/main" val="10359785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068913" y="31426"/>
            <a:ext cx="5957454" cy="483146"/>
          </a:xfrm>
          <a:prstGeom prst="rect">
            <a:avLst/>
          </a:prstGeom>
        </p:spPr>
        <p:txBody>
          <a:bodyPr wrap="square">
            <a:spAutoFit/>
          </a:bodyPr>
          <a:lstStyle/>
          <a:p>
            <a:pPr algn="ctr">
              <a:lnSpc>
                <a:spcPct val="115000"/>
              </a:lnSpc>
            </a:pPr>
            <a:r>
              <a:rPr lang="en-US" sz="2400" b="1" kern="0" dirty="0">
                <a:solidFill>
                  <a:srgbClr val="FF0000"/>
                </a:solidFill>
                <a:latin typeface="Bookman Old Style" panose="02050604050505020204" pitchFamily="18" charset="0"/>
                <a:ea typeface="Times New Roman" panose="02020603050405020304" pitchFamily="18" charset="0"/>
                <a:cs typeface="Times New Roman" panose="02020603050405020304" pitchFamily="18" charset="0"/>
              </a:rPr>
              <a:t>Support Vector Machine (SVM)</a:t>
            </a:r>
            <a:endParaRPr lang="en-US" sz="2400" b="1" kern="0" dirty="0">
              <a:latin typeface="Cambria" panose="02040503050406030204" pitchFamily="18" charset="0"/>
              <a:ea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2"/>
          <a:stretch>
            <a:fillRect/>
          </a:stretch>
        </p:blipFill>
        <p:spPr>
          <a:xfrm>
            <a:off x="4224591" y="1739190"/>
            <a:ext cx="3646097" cy="3963503"/>
          </a:xfrm>
          <a:prstGeom prst="rect">
            <a:avLst/>
          </a:prstGeom>
        </p:spPr>
      </p:pic>
    </p:spTree>
    <p:extLst>
      <p:ext uri="{BB962C8B-B14F-4D97-AF65-F5344CB8AC3E}">
        <p14:creationId xmlns:p14="http://schemas.microsoft.com/office/powerpoint/2010/main" val="20173153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068913" y="31426"/>
            <a:ext cx="5957454" cy="483146"/>
          </a:xfrm>
          <a:prstGeom prst="rect">
            <a:avLst/>
          </a:prstGeom>
        </p:spPr>
        <p:txBody>
          <a:bodyPr wrap="square">
            <a:spAutoFit/>
          </a:bodyPr>
          <a:lstStyle/>
          <a:p>
            <a:pPr algn="ctr">
              <a:lnSpc>
                <a:spcPct val="115000"/>
              </a:lnSpc>
            </a:pPr>
            <a:r>
              <a:rPr lang="en-US" sz="2400" b="1" kern="0" dirty="0">
                <a:solidFill>
                  <a:srgbClr val="FF0000"/>
                </a:solidFill>
                <a:latin typeface="Bookman Old Style" panose="02050604050505020204" pitchFamily="18" charset="0"/>
                <a:ea typeface="Times New Roman" panose="02020603050405020304" pitchFamily="18" charset="0"/>
                <a:cs typeface="Times New Roman" panose="02020603050405020304" pitchFamily="18" charset="0"/>
              </a:rPr>
              <a:t>Support Vector Machine (SVM)</a:t>
            </a:r>
            <a:endParaRPr lang="en-US" sz="2400" b="1" kern="0" dirty="0">
              <a:latin typeface="Cambria" panose="02040503050406030204" pitchFamily="18" charset="0"/>
              <a:ea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stretch>
            <a:fillRect/>
          </a:stretch>
        </p:blipFill>
        <p:spPr>
          <a:xfrm>
            <a:off x="3890423" y="1068597"/>
            <a:ext cx="4710113" cy="5207586"/>
          </a:xfrm>
          <a:prstGeom prst="rect">
            <a:avLst/>
          </a:prstGeom>
        </p:spPr>
      </p:pic>
    </p:spTree>
    <p:extLst>
      <p:ext uri="{BB962C8B-B14F-4D97-AF65-F5344CB8AC3E}">
        <p14:creationId xmlns:p14="http://schemas.microsoft.com/office/powerpoint/2010/main" val="15931554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068913" y="31426"/>
            <a:ext cx="5957454" cy="483146"/>
          </a:xfrm>
          <a:prstGeom prst="rect">
            <a:avLst/>
          </a:prstGeom>
        </p:spPr>
        <p:txBody>
          <a:bodyPr wrap="square">
            <a:spAutoFit/>
          </a:bodyPr>
          <a:lstStyle/>
          <a:p>
            <a:pPr algn="ctr">
              <a:lnSpc>
                <a:spcPct val="115000"/>
              </a:lnSpc>
            </a:pPr>
            <a:r>
              <a:rPr lang="en-US" sz="2400" b="1" kern="0" dirty="0">
                <a:solidFill>
                  <a:srgbClr val="FF0000"/>
                </a:solidFill>
                <a:latin typeface="Bookman Old Style" panose="02050604050505020204" pitchFamily="18" charset="0"/>
                <a:ea typeface="Times New Roman" panose="02020603050405020304" pitchFamily="18" charset="0"/>
                <a:cs typeface="Times New Roman" panose="02020603050405020304" pitchFamily="18" charset="0"/>
              </a:rPr>
              <a:t>Support Vector Machine (SVM)</a:t>
            </a:r>
            <a:endParaRPr lang="en-US" sz="2400" b="1" kern="0" dirty="0">
              <a:latin typeface="Cambria" panose="02040503050406030204" pitchFamily="18" charset="0"/>
              <a:ea typeface="Times New Roman" panose="02020603050405020304" pitchFamily="18" charset="0"/>
              <a:cs typeface="Times New Roman" panose="02020603050405020304" pitchFamily="18" charset="0"/>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1248468918"/>
              </p:ext>
            </p:extLst>
          </p:nvPr>
        </p:nvGraphicFramePr>
        <p:xfrm>
          <a:off x="3571148" y="1445229"/>
          <a:ext cx="5455219" cy="4969984"/>
        </p:xfrm>
        <a:graphic>
          <a:graphicData uri="http://schemas.openxmlformats.org/presentationml/2006/ole">
            <mc:AlternateContent xmlns:mc="http://schemas.openxmlformats.org/markup-compatibility/2006">
              <mc:Choice xmlns:v="urn:schemas-microsoft-com:vml" Requires="v">
                <p:oleObj name="Bitmap Image" r:id="rId2" imgW="4122360" imgH="3756600" progId="Paint.Picture">
                  <p:embed/>
                </p:oleObj>
              </mc:Choice>
              <mc:Fallback>
                <p:oleObj name="Bitmap Image" r:id="rId2" imgW="4122360" imgH="3756600" progId="Paint.Picture">
                  <p:embed/>
                  <p:pic>
                    <p:nvPicPr>
                      <p:cNvPr id="0" name=""/>
                      <p:cNvPicPr/>
                      <p:nvPr/>
                    </p:nvPicPr>
                    <p:blipFill>
                      <a:blip r:embed="rId3"/>
                      <a:stretch>
                        <a:fillRect/>
                      </a:stretch>
                    </p:blipFill>
                    <p:spPr>
                      <a:xfrm>
                        <a:off x="3571148" y="1445229"/>
                        <a:ext cx="5455219" cy="4969984"/>
                      </a:xfrm>
                      <a:prstGeom prst="rect">
                        <a:avLst/>
                      </a:prstGeom>
                    </p:spPr>
                  </p:pic>
                </p:oleObj>
              </mc:Fallback>
            </mc:AlternateContent>
          </a:graphicData>
        </a:graphic>
      </p:graphicFrame>
    </p:spTree>
    <p:extLst>
      <p:ext uri="{BB962C8B-B14F-4D97-AF65-F5344CB8AC3E}">
        <p14:creationId xmlns:p14="http://schemas.microsoft.com/office/powerpoint/2010/main" val="161531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068913" y="31426"/>
            <a:ext cx="5957454" cy="483146"/>
          </a:xfrm>
          <a:prstGeom prst="rect">
            <a:avLst/>
          </a:prstGeom>
        </p:spPr>
        <p:txBody>
          <a:bodyPr wrap="square">
            <a:spAutoFit/>
          </a:bodyPr>
          <a:lstStyle/>
          <a:p>
            <a:pPr algn="ctr">
              <a:lnSpc>
                <a:spcPct val="115000"/>
              </a:lnSpc>
            </a:pPr>
            <a:r>
              <a:rPr lang="en-US" sz="2400" b="1" kern="0" dirty="0">
                <a:solidFill>
                  <a:srgbClr val="FF0000"/>
                </a:solidFill>
                <a:latin typeface="Bookman Old Style" panose="02050604050505020204" pitchFamily="18" charset="0"/>
                <a:ea typeface="Times New Roman" panose="02020603050405020304" pitchFamily="18" charset="0"/>
                <a:cs typeface="Times New Roman" panose="02020603050405020304" pitchFamily="18" charset="0"/>
              </a:rPr>
              <a:t>Support Vector Machine (SVM)</a:t>
            </a:r>
            <a:endParaRPr lang="en-US" sz="2400" b="1" kern="0" dirty="0">
              <a:latin typeface="Cambria" panose="02040503050406030204" pitchFamily="18" charset="0"/>
              <a:ea typeface="Times New Roman" panose="02020603050405020304" pitchFamily="18" charset="0"/>
              <a:cs typeface="Times New Roman" panose="02020603050405020304" pitchFamily="18" charset="0"/>
            </a:endParaRPr>
          </a:p>
        </p:txBody>
      </p:sp>
      <p:pic>
        <p:nvPicPr>
          <p:cNvPr id="10242" name="Picture 2" descr="Support Vector Machine — Introduction to Machine Learning Algorithms | by  Rohith Gandhi | Towards Data Scien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8005" y="1719562"/>
            <a:ext cx="7191375" cy="37147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33582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068913" y="31426"/>
            <a:ext cx="5957454" cy="483146"/>
          </a:xfrm>
          <a:prstGeom prst="rect">
            <a:avLst/>
          </a:prstGeom>
        </p:spPr>
        <p:txBody>
          <a:bodyPr wrap="square">
            <a:spAutoFit/>
          </a:bodyPr>
          <a:lstStyle/>
          <a:p>
            <a:pPr algn="ctr">
              <a:lnSpc>
                <a:spcPct val="115000"/>
              </a:lnSpc>
            </a:pPr>
            <a:r>
              <a:rPr lang="en-US" sz="2400" b="1" kern="0" dirty="0">
                <a:solidFill>
                  <a:srgbClr val="FF0000"/>
                </a:solidFill>
                <a:latin typeface="Bookman Old Style" panose="02050604050505020204" pitchFamily="18" charset="0"/>
                <a:ea typeface="Times New Roman" panose="02020603050405020304" pitchFamily="18" charset="0"/>
                <a:cs typeface="Times New Roman" panose="02020603050405020304" pitchFamily="18" charset="0"/>
              </a:rPr>
              <a:t>Support Vector Machine (SVM)</a:t>
            </a:r>
            <a:endParaRPr lang="en-US" sz="2400" b="1" kern="0" dirty="0">
              <a:latin typeface="Cambria" panose="02040503050406030204" pitchFamily="18" charset="0"/>
              <a:ea typeface="Times New Roman" panose="02020603050405020304" pitchFamily="18" charset="0"/>
              <a:cs typeface="Times New Roman" panose="02020603050405020304" pitchFamily="18" charset="0"/>
            </a:endParaRPr>
          </a:p>
        </p:txBody>
      </p:sp>
      <p:pic>
        <p:nvPicPr>
          <p:cNvPr id="9218" name="Picture 2" descr="Basic Tenets of Classification Algorithms K-Nearest-Neighbor, Support  Vector Machine, Random Forest and Neural Network: A Revie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07816" y="1162438"/>
            <a:ext cx="6554697" cy="46258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43183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2824</TotalTime>
  <Words>131</Words>
  <Application>Microsoft Office PowerPoint</Application>
  <PresentationFormat>Widescreen</PresentationFormat>
  <Paragraphs>9</Paragraphs>
  <Slides>7</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7</vt:i4>
      </vt:variant>
    </vt:vector>
  </HeadingPairs>
  <TitlesOfParts>
    <vt:vector size="14" baseType="lpstr">
      <vt:lpstr>Arial</vt:lpstr>
      <vt:lpstr>Bookman Old Style</vt:lpstr>
      <vt:lpstr>Calibri</vt:lpstr>
      <vt:lpstr>Calibri Light</vt:lpstr>
      <vt:lpstr>Cambria</vt:lpstr>
      <vt:lpstr>Office Theme</vt:lpstr>
      <vt:lpstr>Bitmap Image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Md. Aksadur Rahman</dc:creator>
  <cp:lastModifiedBy>IT Mojaru</cp:lastModifiedBy>
  <cp:revision>110</cp:revision>
  <dcterms:created xsi:type="dcterms:W3CDTF">2021-08-10T15:37:54Z</dcterms:created>
  <dcterms:modified xsi:type="dcterms:W3CDTF">2024-10-03T16:02:46Z</dcterms:modified>
</cp:coreProperties>
</file>