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4" r:id="rId5"/>
    <p:sldId id="263" r:id="rId6"/>
    <p:sldId id="265" r:id="rId7"/>
    <p:sldId id="258" r:id="rId8"/>
    <p:sldId id="259" r:id="rId9"/>
    <p:sldId id="260" r:id="rId10"/>
    <p:sldId id="267" r:id="rId11"/>
    <p:sldId id="261" r:id="rId12"/>
    <p:sldId id="262" r:id="rId13"/>
    <p:sldId id="268" r:id="rId14"/>
    <p:sldId id="271" r:id="rId15"/>
    <p:sldId id="269" r:id="rId16"/>
    <p:sldId id="270" r:id="rId17"/>
    <p:sldId id="272" r:id="rId18"/>
    <p:sldId id="273" r:id="rId19"/>
  </p:sldIdLst>
  <p:sldSz cx="12192000" cy="6858000"/>
  <p:notesSz cx="12192000" cy="6858000"/>
  <p:embeddedFontLst>
    <p:embeddedFont>
      <p:font typeface="Titillium Web" panose="00000500000000000000" pitchFamily="2" charset="0"/>
      <p:regular r:id="rId21"/>
      <p:bold r:id="rId22"/>
      <p:italic r:id="rId23"/>
      <p:boldItalic r:id="rId24"/>
    </p:embeddedFont>
    <p:embeddedFont>
      <p:font typeface="Titillium Web SemiBold" panose="00000700000000000000" pitchFamily="2" charset="0"/>
      <p:bold r:id="rId25"/>
      <p:boldItalic r:id="rId26"/>
    </p:embeddedFont>
  </p:embeddedFontLst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BEE2B9-99ED-41E7-941C-D21B75A470D7}">
          <p14:sldIdLst>
            <p14:sldId id="256"/>
            <p14:sldId id="257"/>
            <p14:sldId id="266"/>
            <p14:sldId id="264"/>
            <p14:sldId id="263"/>
            <p14:sldId id="265"/>
            <p14:sldId id="258"/>
            <p14:sldId id="259"/>
            <p14:sldId id="260"/>
            <p14:sldId id="267"/>
            <p14:sldId id="261"/>
            <p14:sldId id="262"/>
            <p14:sldId id="268"/>
            <p14:sldId id="271"/>
            <p14:sldId id="269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A4CDF"/>
    <a:srgbClr val="363896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566" y="4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FB5D3-2BBE-4867-AA39-2348F119B7A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EFC8E-489F-46E6-80F5-27A5180C931B}">
      <dgm:prSet phldrT="[Text]" custT="1"/>
      <dgm:spPr>
        <a:solidFill>
          <a:srgbClr val="2A4CDF"/>
        </a:solidFill>
        <a:ln>
          <a:noFill/>
        </a:ln>
      </dgm:spPr>
      <dgm:t>
        <a:bodyPr/>
        <a:lstStyle/>
        <a:p>
          <a:r>
            <a:rPr lang="en-US" sz="3200" b="1" dirty="0"/>
            <a:t>NOMAD Entries</a:t>
          </a:r>
          <a:endParaRPr lang="en-US" sz="3200" dirty="0"/>
        </a:p>
      </dgm:t>
    </dgm:pt>
    <dgm:pt modelId="{82D9B139-0189-425F-BDC2-FF086550457F}" type="parTrans" cxnId="{326A89AC-115B-46E0-AEA9-785B73D3991A}">
      <dgm:prSet/>
      <dgm:spPr/>
      <dgm:t>
        <a:bodyPr/>
        <a:lstStyle/>
        <a:p>
          <a:endParaRPr lang="en-US"/>
        </a:p>
      </dgm:t>
    </dgm:pt>
    <dgm:pt modelId="{2BC0CB81-5F8E-4EF3-A625-26C95DDCF146}" type="sibTrans" cxnId="{326A89AC-115B-46E0-AEA9-785B73D3991A}">
      <dgm:prSet/>
      <dgm:spPr/>
      <dgm:t>
        <a:bodyPr/>
        <a:lstStyle/>
        <a:p>
          <a:endParaRPr lang="en-US"/>
        </a:p>
      </dgm:t>
    </dgm:pt>
    <dgm:pt modelId="{ED6DFCE8-0E53-49B8-BD8F-4795EF7DA530}">
      <dgm:prSet phldrT="[Text]"/>
      <dgm:spPr>
        <a:solidFill>
          <a:srgbClr val="2A4CDF">
            <a:alpha val="5098"/>
          </a:srgb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Originate from files that have </a:t>
          </a:r>
          <a:r>
            <a:rPr lang="en-US" b="1" dirty="0"/>
            <a:t>built-in parser in NOMAD exists.</a:t>
          </a:r>
          <a:endParaRPr lang="en-US" dirty="0"/>
        </a:p>
      </dgm:t>
    </dgm:pt>
    <dgm:pt modelId="{388A7FC4-077A-4368-8D18-49595D500D77}" type="parTrans" cxnId="{C6DC3ADB-9EB2-4039-BF72-FA277733C07D}">
      <dgm:prSet/>
      <dgm:spPr/>
      <dgm:t>
        <a:bodyPr/>
        <a:lstStyle/>
        <a:p>
          <a:endParaRPr lang="en-US"/>
        </a:p>
      </dgm:t>
    </dgm:pt>
    <dgm:pt modelId="{9B55F06F-8543-4F34-AB75-B3151DD3D620}" type="sibTrans" cxnId="{C6DC3ADB-9EB2-4039-BF72-FA277733C07D}">
      <dgm:prSet/>
      <dgm:spPr/>
      <dgm:t>
        <a:bodyPr/>
        <a:lstStyle/>
        <a:p>
          <a:endParaRPr lang="en-US"/>
        </a:p>
      </dgm:t>
    </dgm:pt>
    <dgm:pt modelId="{862F5A4B-F0B5-41CB-9829-6A6073D45EDC}">
      <dgm:prSet phldrT="[Text]" custT="1"/>
      <dgm:spPr>
        <a:solidFill>
          <a:srgbClr val="2A4CDF"/>
        </a:solidFill>
        <a:ln>
          <a:noFill/>
        </a:ln>
      </dgm:spPr>
      <dgm:t>
        <a:bodyPr/>
        <a:lstStyle/>
        <a:p>
          <a:r>
            <a:rPr lang="en-US" sz="3200" b="1" dirty="0"/>
            <a:t>Other Files</a:t>
          </a:r>
          <a:endParaRPr lang="en-US" sz="3200" dirty="0"/>
        </a:p>
      </dgm:t>
    </dgm:pt>
    <dgm:pt modelId="{2E6656C9-7D4B-4C34-9268-8B55B8AA17C9}" type="parTrans" cxnId="{77248427-3D0F-429D-8D8E-28FF4A8F172D}">
      <dgm:prSet/>
      <dgm:spPr/>
      <dgm:t>
        <a:bodyPr/>
        <a:lstStyle/>
        <a:p>
          <a:endParaRPr lang="en-US"/>
        </a:p>
      </dgm:t>
    </dgm:pt>
    <dgm:pt modelId="{B5531304-C822-4FBB-903E-5063F937CC73}" type="sibTrans" cxnId="{77248427-3D0F-429D-8D8E-28FF4A8F172D}">
      <dgm:prSet/>
      <dgm:spPr/>
      <dgm:t>
        <a:bodyPr/>
        <a:lstStyle/>
        <a:p>
          <a:endParaRPr lang="en-US"/>
        </a:p>
      </dgm:t>
    </dgm:pt>
    <dgm:pt modelId="{07BD53F9-0D27-403A-BDF1-5A029A89CAA3}">
      <dgm:prSet phldrT="[Text]"/>
      <dgm:spPr>
        <a:solidFill>
          <a:srgbClr val="2A4CDF">
            <a:alpha val="5098"/>
          </a:srgb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Originate from files that </a:t>
          </a:r>
          <a:r>
            <a:rPr lang="en-US" b="1" dirty="0"/>
            <a:t>do not have a built-in parser in NOMAD</a:t>
          </a:r>
          <a:r>
            <a:rPr lang="en-US" dirty="0"/>
            <a:t>. </a:t>
          </a:r>
        </a:p>
      </dgm:t>
    </dgm:pt>
    <dgm:pt modelId="{7397D086-D72D-405B-89DB-FCE668585C53}" type="parTrans" cxnId="{BF7EF321-AEA5-46E7-A9E4-4D7064633A44}">
      <dgm:prSet/>
      <dgm:spPr/>
      <dgm:t>
        <a:bodyPr/>
        <a:lstStyle/>
        <a:p>
          <a:endParaRPr lang="en-US"/>
        </a:p>
      </dgm:t>
    </dgm:pt>
    <dgm:pt modelId="{FD43424E-CBC8-4870-905D-CADF7444ACCF}" type="sibTrans" cxnId="{BF7EF321-AEA5-46E7-A9E4-4D7064633A44}">
      <dgm:prSet/>
      <dgm:spPr/>
      <dgm:t>
        <a:bodyPr/>
        <a:lstStyle/>
        <a:p>
          <a:endParaRPr lang="en-US"/>
        </a:p>
      </dgm:t>
    </dgm:pt>
    <dgm:pt modelId="{C2349AA9-9BE1-403D-96B8-7A3D2F6F9347}">
      <dgm:prSet/>
      <dgm:spPr>
        <a:solidFill>
          <a:srgbClr val="2A4CDF">
            <a:alpha val="5098"/>
          </a:srgb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NOMAD extracts the data based on the data schema.</a:t>
          </a:r>
        </a:p>
      </dgm:t>
    </dgm:pt>
    <dgm:pt modelId="{49E484A1-589F-46AB-BF14-EC033BFFFCB6}" type="parTrans" cxnId="{5B787707-7A73-4BE1-A437-FD73F30E28D1}">
      <dgm:prSet/>
      <dgm:spPr/>
      <dgm:t>
        <a:bodyPr/>
        <a:lstStyle/>
        <a:p>
          <a:endParaRPr lang="en-US"/>
        </a:p>
      </dgm:t>
    </dgm:pt>
    <dgm:pt modelId="{2E108950-B8F0-4638-A71F-D4E40D243BDF}" type="sibTrans" cxnId="{5B787707-7A73-4BE1-A437-FD73F30E28D1}">
      <dgm:prSet/>
      <dgm:spPr/>
      <dgm:t>
        <a:bodyPr/>
        <a:lstStyle/>
        <a:p>
          <a:endParaRPr lang="en-US"/>
        </a:p>
      </dgm:t>
    </dgm:pt>
    <dgm:pt modelId="{2265657A-F73A-49D3-9586-A68B8F217569}">
      <dgm:prSet/>
      <dgm:spPr>
        <a:solidFill>
          <a:srgbClr val="2A4CDF">
            <a:alpha val="5098"/>
          </a:srgb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They are stored as part of your upload, and can be downloaded or shared.</a:t>
          </a:r>
        </a:p>
      </dgm:t>
    </dgm:pt>
    <dgm:pt modelId="{EE0BB59C-80DB-4C92-9021-C48FF235C67E}" type="parTrans" cxnId="{0BFA4F7D-D024-42BD-AC03-212AD0A8F459}">
      <dgm:prSet/>
      <dgm:spPr/>
      <dgm:t>
        <a:bodyPr/>
        <a:lstStyle/>
        <a:p>
          <a:endParaRPr lang="en-US"/>
        </a:p>
      </dgm:t>
    </dgm:pt>
    <dgm:pt modelId="{15944FBC-B970-45D8-8C15-924564F7D38F}" type="sibTrans" cxnId="{0BFA4F7D-D024-42BD-AC03-212AD0A8F459}">
      <dgm:prSet/>
      <dgm:spPr/>
      <dgm:t>
        <a:bodyPr/>
        <a:lstStyle/>
        <a:p>
          <a:endParaRPr lang="en-US"/>
        </a:p>
      </dgm:t>
    </dgm:pt>
    <dgm:pt modelId="{24D2B8FD-C7ED-4EA4-A3A1-D6DF07720723}">
      <dgm:prSet phldrT="[Text]"/>
      <dgm:spPr>
        <a:solidFill>
          <a:srgbClr val="2A4CDF">
            <a:alpha val="5098"/>
          </a:srgb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NOMAD cannot automatically extract and structure their data.</a:t>
          </a:r>
        </a:p>
      </dgm:t>
    </dgm:pt>
    <dgm:pt modelId="{9032BC13-52BE-4522-A647-D81B96611A8F}" type="parTrans" cxnId="{66C82B12-876B-4864-AEBA-177E335B7E66}">
      <dgm:prSet/>
      <dgm:spPr/>
      <dgm:t>
        <a:bodyPr/>
        <a:lstStyle/>
        <a:p>
          <a:endParaRPr lang="en-US"/>
        </a:p>
      </dgm:t>
    </dgm:pt>
    <dgm:pt modelId="{3A78BE76-32B0-42D5-87A9-EFB3C3C41D1B}" type="sibTrans" cxnId="{66C82B12-876B-4864-AEBA-177E335B7E66}">
      <dgm:prSet/>
      <dgm:spPr/>
      <dgm:t>
        <a:bodyPr/>
        <a:lstStyle/>
        <a:p>
          <a:endParaRPr lang="en-US"/>
        </a:p>
      </dgm:t>
    </dgm:pt>
    <dgm:pt modelId="{F4BE9051-28C4-4111-975A-2C9F3A2F8466}">
      <dgm:prSet/>
      <dgm:spPr>
        <a:solidFill>
          <a:srgbClr val="2A4CDF">
            <a:alpha val="5098"/>
          </a:srgbClr>
        </a:soli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This allows for searchability, analysis and generating visualizations. </a:t>
          </a:r>
        </a:p>
      </dgm:t>
    </dgm:pt>
    <dgm:pt modelId="{99816F16-D573-40D2-9170-1EB83C604395}" type="parTrans" cxnId="{507ED8CD-1641-4BDD-BA32-19E24469AE01}">
      <dgm:prSet/>
      <dgm:spPr/>
      <dgm:t>
        <a:bodyPr/>
        <a:lstStyle/>
        <a:p>
          <a:endParaRPr lang="en-US"/>
        </a:p>
      </dgm:t>
    </dgm:pt>
    <dgm:pt modelId="{C52A7E86-1ED2-44AB-A2D6-30F80E47F2B3}" type="sibTrans" cxnId="{507ED8CD-1641-4BDD-BA32-19E24469AE01}">
      <dgm:prSet/>
      <dgm:spPr/>
      <dgm:t>
        <a:bodyPr/>
        <a:lstStyle/>
        <a:p>
          <a:endParaRPr lang="en-US"/>
        </a:p>
      </dgm:t>
    </dgm:pt>
    <dgm:pt modelId="{0E3E7E05-1B33-4D81-A450-C7C30BD41BD4}" type="pres">
      <dgm:prSet presAssocID="{8DBFB5D3-2BBE-4867-AA39-2348F119B7AE}" presName="Name0" presStyleCnt="0">
        <dgm:presLayoutVars>
          <dgm:dir/>
          <dgm:animLvl val="lvl"/>
          <dgm:resizeHandles val="exact"/>
        </dgm:presLayoutVars>
      </dgm:prSet>
      <dgm:spPr/>
    </dgm:pt>
    <dgm:pt modelId="{C1654E81-9CC2-44AC-BC30-73BB224CA761}" type="pres">
      <dgm:prSet presAssocID="{536EFC8E-489F-46E6-80F5-27A5180C931B}" presName="composite" presStyleCnt="0"/>
      <dgm:spPr/>
    </dgm:pt>
    <dgm:pt modelId="{C707E961-79CC-4BBC-8BCB-3F29F2679D84}" type="pres">
      <dgm:prSet presAssocID="{536EFC8E-489F-46E6-80F5-27A5180C931B}" presName="parTx" presStyleLbl="alignNode1" presStyleIdx="0" presStyleCnt="2" custScaleX="106795">
        <dgm:presLayoutVars>
          <dgm:chMax val="0"/>
          <dgm:chPref val="0"/>
          <dgm:bulletEnabled val="1"/>
        </dgm:presLayoutVars>
      </dgm:prSet>
      <dgm:spPr/>
    </dgm:pt>
    <dgm:pt modelId="{8E65AF52-DB31-451A-8DD6-BD6630436457}" type="pres">
      <dgm:prSet presAssocID="{536EFC8E-489F-46E6-80F5-27A5180C931B}" presName="desTx" presStyleLbl="alignAccFollowNode1" presStyleIdx="0" presStyleCnt="2" custScaleX="106795">
        <dgm:presLayoutVars>
          <dgm:bulletEnabled val="1"/>
        </dgm:presLayoutVars>
      </dgm:prSet>
      <dgm:spPr/>
    </dgm:pt>
    <dgm:pt modelId="{4CB43BBD-3FC4-4305-AEF5-4B03B39ADDEC}" type="pres">
      <dgm:prSet presAssocID="{2BC0CB81-5F8E-4EF3-A625-26C95DDCF146}" presName="space" presStyleCnt="0"/>
      <dgm:spPr/>
    </dgm:pt>
    <dgm:pt modelId="{71E00AA2-3A73-44CD-8769-06110DFE55C6}" type="pres">
      <dgm:prSet presAssocID="{862F5A4B-F0B5-41CB-9829-6A6073D45EDC}" presName="composite" presStyleCnt="0"/>
      <dgm:spPr/>
    </dgm:pt>
    <dgm:pt modelId="{CD0FEC91-B4C1-4696-B447-087A11F41974}" type="pres">
      <dgm:prSet presAssocID="{862F5A4B-F0B5-41CB-9829-6A6073D45EDC}" presName="parTx" presStyleLbl="alignNode1" presStyleIdx="1" presStyleCnt="2" custScaleX="106795">
        <dgm:presLayoutVars>
          <dgm:chMax val="0"/>
          <dgm:chPref val="0"/>
          <dgm:bulletEnabled val="1"/>
        </dgm:presLayoutVars>
      </dgm:prSet>
      <dgm:spPr/>
    </dgm:pt>
    <dgm:pt modelId="{97C81A16-3786-4516-BDB2-F2F563C5D274}" type="pres">
      <dgm:prSet presAssocID="{862F5A4B-F0B5-41CB-9829-6A6073D45EDC}" presName="desTx" presStyleLbl="alignAccFollowNode1" presStyleIdx="1" presStyleCnt="2" custScaleX="106795">
        <dgm:presLayoutVars>
          <dgm:bulletEnabled val="1"/>
        </dgm:presLayoutVars>
      </dgm:prSet>
      <dgm:spPr/>
    </dgm:pt>
  </dgm:ptLst>
  <dgm:cxnLst>
    <dgm:cxn modelId="{5B787707-7A73-4BE1-A437-FD73F30E28D1}" srcId="{536EFC8E-489F-46E6-80F5-27A5180C931B}" destId="{C2349AA9-9BE1-403D-96B8-7A3D2F6F9347}" srcOrd="1" destOrd="0" parTransId="{49E484A1-589F-46AB-BF14-EC033BFFFCB6}" sibTransId="{2E108950-B8F0-4638-A71F-D4E40D243BDF}"/>
    <dgm:cxn modelId="{66C82B12-876B-4864-AEBA-177E335B7E66}" srcId="{862F5A4B-F0B5-41CB-9829-6A6073D45EDC}" destId="{24D2B8FD-C7ED-4EA4-A3A1-D6DF07720723}" srcOrd="1" destOrd="0" parTransId="{9032BC13-52BE-4522-A647-D81B96611A8F}" sibTransId="{3A78BE76-32B0-42D5-87A9-EFB3C3C41D1B}"/>
    <dgm:cxn modelId="{BF7EF321-AEA5-46E7-A9E4-4D7064633A44}" srcId="{862F5A4B-F0B5-41CB-9829-6A6073D45EDC}" destId="{07BD53F9-0D27-403A-BDF1-5A029A89CAA3}" srcOrd="0" destOrd="0" parTransId="{7397D086-D72D-405B-89DB-FCE668585C53}" sibTransId="{FD43424E-CBC8-4870-905D-CADF7444ACCF}"/>
    <dgm:cxn modelId="{77248427-3D0F-429D-8D8E-28FF4A8F172D}" srcId="{8DBFB5D3-2BBE-4867-AA39-2348F119B7AE}" destId="{862F5A4B-F0B5-41CB-9829-6A6073D45EDC}" srcOrd="1" destOrd="0" parTransId="{2E6656C9-7D4B-4C34-9268-8B55B8AA17C9}" sibTransId="{B5531304-C822-4FBB-903E-5063F937CC73}"/>
    <dgm:cxn modelId="{EB1CF22E-41A2-45E9-9D57-CD737F424078}" type="presOf" srcId="{8DBFB5D3-2BBE-4867-AA39-2348F119B7AE}" destId="{0E3E7E05-1B33-4D81-A450-C7C30BD41BD4}" srcOrd="0" destOrd="0" presId="urn:microsoft.com/office/officeart/2005/8/layout/hList1"/>
    <dgm:cxn modelId="{D327E83F-E7B2-4E19-A40F-CB4E7F17FBBB}" type="presOf" srcId="{24D2B8FD-C7ED-4EA4-A3A1-D6DF07720723}" destId="{97C81A16-3786-4516-BDB2-F2F563C5D274}" srcOrd="0" destOrd="1" presId="urn:microsoft.com/office/officeart/2005/8/layout/hList1"/>
    <dgm:cxn modelId="{ECE0265E-34E3-48E6-893C-821F479F6547}" type="presOf" srcId="{07BD53F9-0D27-403A-BDF1-5A029A89CAA3}" destId="{97C81A16-3786-4516-BDB2-F2F563C5D274}" srcOrd="0" destOrd="0" presId="urn:microsoft.com/office/officeart/2005/8/layout/hList1"/>
    <dgm:cxn modelId="{0EB1BD62-7C47-4967-8F50-BC17C842BD7F}" type="presOf" srcId="{C2349AA9-9BE1-403D-96B8-7A3D2F6F9347}" destId="{8E65AF52-DB31-451A-8DD6-BD6630436457}" srcOrd="0" destOrd="1" presId="urn:microsoft.com/office/officeart/2005/8/layout/hList1"/>
    <dgm:cxn modelId="{17F02077-7F86-48AF-9271-CFE7A9128263}" type="presOf" srcId="{F4BE9051-28C4-4111-975A-2C9F3A2F8466}" destId="{8E65AF52-DB31-451A-8DD6-BD6630436457}" srcOrd="0" destOrd="2" presId="urn:microsoft.com/office/officeart/2005/8/layout/hList1"/>
    <dgm:cxn modelId="{0BFA4F7D-D024-42BD-AC03-212AD0A8F459}" srcId="{862F5A4B-F0B5-41CB-9829-6A6073D45EDC}" destId="{2265657A-F73A-49D3-9586-A68B8F217569}" srcOrd="2" destOrd="0" parTransId="{EE0BB59C-80DB-4C92-9021-C48FF235C67E}" sibTransId="{15944FBC-B970-45D8-8C15-924564F7D38F}"/>
    <dgm:cxn modelId="{326A89AC-115B-46E0-AEA9-785B73D3991A}" srcId="{8DBFB5D3-2BBE-4867-AA39-2348F119B7AE}" destId="{536EFC8E-489F-46E6-80F5-27A5180C931B}" srcOrd="0" destOrd="0" parTransId="{82D9B139-0189-425F-BDC2-FF086550457F}" sibTransId="{2BC0CB81-5F8E-4EF3-A625-26C95DDCF146}"/>
    <dgm:cxn modelId="{FD44D1C7-229F-4CD6-8BD4-F4FF4841F143}" type="presOf" srcId="{2265657A-F73A-49D3-9586-A68B8F217569}" destId="{97C81A16-3786-4516-BDB2-F2F563C5D274}" srcOrd="0" destOrd="2" presId="urn:microsoft.com/office/officeart/2005/8/layout/hList1"/>
    <dgm:cxn modelId="{507ED8CD-1641-4BDD-BA32-19E24469AE01}" srcId="{536EFC8E-489F-46E6-80F5-27A5180C931B}" destId="{F4BE9051-28C4-4111-975A-2C9F3A2F8466}" srcOrd="2" destOrd="0" parTransId="{99816F16-D573-40D2-9170-1EB83C604395}" sibTransId="{C52A7E86-1ED2-44AB-A2D6-30F80E47F2B3}"/>
    <dgm:cxn modelId="{0913BCCF-D06E-4DFC-8196-953649D2B115}" type="presOf" srcId="{536EFC8E-489F-46E6-80F5-27A5180C931B}" destId="{C707E961-79CC-4BBC-8BCB-3F29F2679D84}" srcOrd="0" destOrd="0" presId="urn:microsoft.com/office/officeart/2005/8/layout/hList1"/>
    <dgm:cxn modelId="{C6DC3ADB-9EB2-4039-BF72-FA277733C07D}" srcId="{536EFC8E-489F-46E6-80F5-27A5180C931B}" destId="{ED6DFCE8-0E53-49B8-BD8F-4795EF7DA530}" srcOrd="0" destOrd="0" parTransId="{388A7FC4-077A-4368-8D18-49595D500D77}" sibTransId="{9B55F06F-8543-4F34-AB75-B3151DD3D620}"/>
    <dgm:cxn modelId="{C280D1E1-EDFD-40E2-9D74-CD66F13F6EFF}" type="presOf" srcId="{ED6DFCE8-0E53-49B8-BD8F-4795EF7DA530}" destId="{8E65AF52-DB31-451A-8DD6-BD6630436457}" srcOrd="0" destOrd="0" presId="urn:microsoft.com/office/officeart/2005/8/layout/hList1"/>
    <dgm:cxn modelId="{E10A35EB-702F-4DF8-A746-49F6AB15F589}" type="presOf" srcId="{862F5A4B-F0B5-41CB-9829-6A6073D45EDC}" destId="{CD0FEC91-B4C1-4696-B447-087A11F41974}" srcOrd="0" destOrd="0" presId="urn:microsoft.com/office/officeart/2005/8/layout/hList1"/>
    <dgm:cxn modelId="{9F64156D-BBF8-4190-9A16-65D7751277EA}" type="presParOf" srcId="{0E3E7E05-1B33-4D81-A450-C7C30BD41BD4}" destId="{C1654E81-9CC2-44AC-BC30-73BB224CA761}" srcOrd="0" destOrd="0" presId="urn:microsoft.com/office/officeart/2005/8/layout/hList1"/>
    <dgm:cxn modelId="{4B6B5C99-8821-4924-AAB1-4E7E6E36EE15}" type="presParOf" srcId="{C1654E81-9CC2-44AC-BC30-73BB224CA761}" destId="{C707E961-79CC-4BBC-8BCB-3F29F2679D84}" srcOrd="0" destOrd="0" presId="urn:microsoft.com/office/officeart/2005/8/layout/hList1"/>
    <dgm:cxn modelId="{55DED4A0-2A0A-4D32-8893-37CFAFD79F61}" type="presParOf" srcId="{C1654E81-9CC2-44AC-BC30-73BB224CA761}" destId="{8E65AF52-DB31-451A-8DD6-BD6630436457}" srcOrd="1" destOrd="0" presId="urn:microsoft.com/office/officeart/2005/8/layout/hList1"/>
    <dgm:cxn modelId="{B1C510E8-040D-4292-A662-BA671750AEA6}" type="presParOf" srcId="{0E3E7E05-1B33-4D81-A450-C7C30BD41BD4}" destId="{4CB43BBD-3FC4-4305-AEF5-4B03B39ADDEC}" srcOrd="1" destOrd="0" presId="urn:microsoft.com/office/officeart/2005/8/layout/hList1"/>
    <dgm:cxn modelId="{3D7C8FDB-443B-4187-A8FD-766D1E8A6E97}" type="presParOf" srcId="{0E3E7E05-1B33-4D81-A450-C7C30BD41BD4}" destId="{71E00AA2-3A73-44CD-8769-06110DFE55C6}" srcOrd="2" destOrd="0" presId="urn:microsoft.com/office/officeart/2005/8/layout/hList1"/>
    <dgm:cxn modelId="{8F6DEAC8-1AFE-45D4-A4E5-22EC42D94896}" type="presParOf" srcId="{71E00AA2-3A73-44CD-8769-06110DFE55C6}" destId="{CD0FEC91-B4C1-4696-B447-087A11F41974}" srcOrd="0" destOrd="0" presId="urn:microsoft.com/office/officeart/2005/8/layout/hList1"/>
    <dgm:cxn modelId="{609AEDA2-CAB7-4355-B714-388DD082A4C3}" type="presParOf" srcId="{71E00AA2-3A73-44CD-8769-06110DFE55C6}" destId="{97C81A16-3786-4516-BDB2-F2F563C5D2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7E961-79CC-4BBC-8BCB-3F29F2679D84}">
      <dsp:nvSpPr>
        <dsp:cNvPr id="0" name=""/>
        <dsp:cNvSpPr/>
      </dsp:nvSpPr>
      <dsp:spPr>
        <a:xfrm>
          <a:off x="5522" y="289146"/>
          <a:ext cx="5394020" cy="864000"/>
        </a:xfrm>
        <a:prstGeom prst="rect">
          <a:avLst/>
        </a:prstGeom>
        <a:solidFill>
          <a:srgbClr val="2A4CD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NOMAD Entries</a:t>
          </a:r>
          <a:endParaRPr lang="en-US" sz="3200" kern="1200" dirty="0"/>
        </a:p>
      </dsp:txBody>
      <dsp:txXfrm>
        <a:off x="5522" y="289146"/>
        <a:ext cx="5394020" cy="864000"/>
      </dsp:txXfrm>
    </dsp:sp>
    <dsp:sp modelId="{8E65AF52-DB31-451A-8DD6-BD6630436457}">
      <dsp:nvSpPr>
        <dsp:cNvPr id="0" name=""/>
        <dsp:cNvSpPr/>
      </dsp:nvSpPr>
      <dsp:spPr>
        <a:xfrm>
          <a:off x="5522" y="1153146"/>
          <a:ext cx="5394020" cy="3586906"/>
        </a:xfrm>
        <a:prstGeom prst="rect">
          <a:avLst/>
        </a:prstGeom>
        <a:solidFill>
          <a:srgbClr val="2A4CDF">
            <a:alpha val="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Originate from files that have </a:t>
          </a:r>
          <a:r>
            <a:rPr lang="en-US" sz="2500" b="1" kern="1200" dirty="0"/>
            <a:t>built-in parser in NOMAD exists.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NOMAD extracts the data based on the data schema.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This allows for searchability, analysis and generating visualizations. </a:t>
          </a:r>
        </a:p>
      </dsp:txBody>
      <dsp:txXfrm>
        <a:off x="5522" y="1153146"/>
        <a:ext cx="5394020" cy="3586906"/>
      </dsp:txXfrm>
    </dsp:sp>
    <dsp:sp modelId="{CD0FEC91-B4C1-4696-B447-087A11F41974}">
      <dsp:nvSpPr>
        <dsp:cNvPr id="0" name=""/>
        <dsp:cNvSpPr/>
      </dsp:nvSpPr>
      <dsp:spPr>
        <a:xfrm>
          <a:off x="6106657" y="289146"/>
          <a:ext cx="5394020" cy="864000"/>
        </a:xfrm>
        <a:prstGeom prst="rect">
          <a:avLst/>
        </a:prstGeom>
        <a:solidFill>
          <a:srgbClr val="2A4CD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Other Files</a:t>
          </a:r>
          <a:endParaRPr lang="en-US" sz="3200" kern="1200" dirty="0"/>
        </a:p>
      </dsp:txBody>
      <dsp:txXfrm>
        <a:off x="6106657" y="289146"/>
        <a:ext cx="5394020" cy="864000"/>
      </dsp:txXfrm>
    </dsp:sp>
    <dsp:sp modelId="{97C81A16-3786-4516-BDB2-F2F563C5D274}">
      <dsp:nvSpPr>
        <dsp:cNvPr id="0" name=""/>
        <dsp:cNvSpPr/>
      </dsp:nvSpPr>
      <dsp:spPr>
        <a:xfrm>
          <a:off x="6106657" y="1153146"/>
          <a:ext cx="5394020" cy="3586906"/>
        </a:xfrm>
        <a:prstGeom prst="rect">
          <a:avLst/>
        </a:prstGeom>
        <a:solidFill>
          <a:srgbClr val="2A4CDF">
            <a:alpha val="5098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Originate from files that </a:t>
          </a:r>
          <a:r>
            <a:rPr lang="en-US" sz="2500" b="1" kern="1200" dirty="0"/>
            <a:t>do not have a built-in parser in NOMAD</a:t>
          </a:r>
          <a:r>
            <a:rPr lang="en-US" sz="2500" kern="1200" dirty="0"/>
            <a:t>.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NOMAD cannot automatically extract and structure their data.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They are stored as part of your upload, and can be downloaded or shared.</a:t>
          </a:r>
        </a:p>
      </dsp:txBody>
      <dsp:txXfrm>
        <a:off x="6106657" y="1153146"/>
        <a:ext cx="5394020" cy="3586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605903" y="-27384"/>
            <a:ext cx="6624736" cy="6836728"/>
          </a:xfrm>
          <a:prstGeom prst="rect">
            <a:avLst/>
          </a:prstGeom>
        </p:spPr>
      </p:pic>
      <p:sp>
        <p:nvSpPr>
          <p:cNvPr id="7" name="Rechteck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0" y="2214000"/>
            <a:ext cx="12192000" cy="1215000"/>
          </a:xfrm>
        </p:spPr>
        <p:txBody>
          <a:bodyPr anchor="b"/>
          <a:lstStyle>
            <a:lvl1pPr algn="ctr">
              <a:defRPr sz="7200">
                <a:latin typeface="Titillium Web SemiBold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0" y="3564000"/>
            <a:ext cx="12192000" cy="1305000"/>
          </a:xfrm>
        </p:spPr>
        <p:txBody>
          <a:bodyPr/>
          <a:lstStyle>
            <a:lvl1pPr marL="0" indent="0" algn="ctr">
              <a:buNone/>
              <a:defRPr sz="3600">
                <a:latin typeface="Titillium Web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Author</a:t>
            </a:r>
            <a:endParaRPr/>
          </a:p>
          <a:p>
            <a:pPr>
              <a:defRPr/>
            </a:pPr>
            <a:r>
              <a:rPr lang="de-DE"/>
              <a:t>Date, Location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ar, red/Area G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676400" y="230638"/>
            <a:ext cx="10072624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0" y="0"/>
            <a:ext cx="1506000" cy="6858000"/>
          </a:xfrm>
          <a:prstGeom prst="rect">
            <a:avLst/>
          </a:prstGeom>
          <a:solidFill>
            <a:srgbClr val="FF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4165" y="414000"/>
            <a:ext cx="1187273" cy="5157770"/>
          </a:xfrm>
          <a:prstGeom prst="rect">
            <a:avLst/>
          </a:prstGeom>
          <a:noFill/>
        </p:spPr>
        <p:txBody>
          <a:bodyPr vert="vert270" anchor="ctr">
            <a:normAutofit/>
          </a:bodyPr>
          <a:lstStyle>
            <a:lvl1pPr marL="0" indent="0" algn="ctr">
              <a:buNone/>
              <a:defRPr sz="3600" cap="none">
                <a:solidFill>
                  <a:schemeClr val="bg1"/>
                </a:solidFill>
                <a:latin typeface="Titillium Web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Click to add section title</a:t>
            </a:r>
            <a:endParaRPr lang="en-US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81515" y="5626714"/>
            <a:ext cx="1072575" cy="1097280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76400" y="1132839"/>
            <a:ext cx="10072688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ar, Area A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0" y="0"/>
            <a:ext cx="1472184" cy="6858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81515" y="5626714"/>
            <a:ext cx="1072575" cy="109728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676400" y="230638"/>
            <a:ext cx="10072624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4165" y="414000"/>
            <a:ext cx="1187273" cy="5157770"/>
          </a:xfrm>
          <a:prstGeom prst="rect">
            <a:avLst/>
          </a:prstGeom>
          <a:noFill/>
        </p:spPr>
        <p:txBody>
          <a:bodyPr vert="vert270" anchor="ctr">
            <a:normAutofit/>
          </a:bodyPr>
          <a:lstStyle>
            <a:lvl1pPr marL="0" indent="0" algn="ctr">
              <a:buNone/>
              <a:defRPr sz="3600" cap="none">
                <a:solidFill>
                  <a:schemeClr val="bg1"/>
                </a:solidFill>
                <a:latin typeface="Titillium Web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Click to add section title</a:t>
            </a:r>
            <a:endParaRPr lang="en-US"/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76400" y="1132839"/>
            <a:ext cx="10072688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2999"/>
              </a:lnSpc>
              <a:buFont typeface="Arial"/>
              <a:buNone/>
              <a:defRPr sz="3200">
                <a:latin typeface="+mn-lt"/>
              </a:defRPr>
            </a:lvl1pPr>
            <a:lvl2pPr>
              <a:defRPr sz="3000">
                <a:latin typeface="+mn-lt"/>
              </a:defRPr>
            </a:lvl2pPr>
            <a:lvl3pPr marL="9144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ar, Area B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0" y="0"/>
            <a:ext cx="1472184" cy="6858000"/>
          </a:xfrm>
          <a:prstGeom prst="rect">
            <a:avLst/>
          </a:prstGeom>
          <a:solidFill>
            <a:srgbClr val="66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latin typeface="+mj-lt"/>
            </a:endParaRPr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81515" y="5626714"/>
            <a:ext cx="1072575" cy="109728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676400" y="230638"/>
            <a:ext cx="10072624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4165" y="414000"/>
            <a:ext cx="1187273" cy="5157770"/>
          </a:xfrm>
          <a:prstGeom prst="rect">
            <a:avLst/>
          </a:prstGeom>
          <a:noFill/>
        </p:spPr>
        <p:txBody>
          <a:bodyPr vert="vert270" anchor="ctr">
            <a:normAutofit/>
          </a:bodyPr>
          <a:lstStyle>
            <a:lvl1pPr marL="0" indent="0" algn="ctr">
              <a:buNone/>
              <a:defRPr sz="3600" cap="none">
                <a:solidFill>
                  <a:schemeClr val="bg1"/>
                </a:solidFill>
                <a:latin typeface="Titillium Web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Click to add section title</a:t>
            </a:r>
            <a:endParaRPr lang="en-US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76400" y="1132839"/>
            <a:ext cx="10072688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ar, Area C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0" y="0"/>
            <a:ext cx="1472184" cy="6858000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81515" y="5626714"/>
            <a:ext cx="1072575" cy="109728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676400" y="230638"/>
            <a:ext cx="10072624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4165" y="414000"/>
            <a:ext cx="1187273" cy="5157770"/>
          </a:xfrm>
          <a:prstGeom prst="rect">
            <a:avLst/>
          </a:prstGeom>
          <a:noFill/>
        </p:spPr>
        <p:txBody>
          <a:bodyPr vert="vert270" anchor="ctr">
            <a:normAutofit/>
          </a:bodyPr>
          <a:lstStyle>
            <a:lvl1pPr marL="0" indent="0" algn="ctr">
              <a:buNone/>
              <a:defRPr sz="3600" cap="none">
                <a:solidFill>
                  <a:schemeClr val="bg1"/>
                </a:solidFill>
                <a:latin typeface="Titillium Web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Click to add section title</a:t>
            </a:r>
            <a:endParaRPr lang="en-US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76400" y="1132839"/>
            <a:ext cx="10072688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ar, Area D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0" y="0"/>
            <a:ext cx="1472184" cy="6858000"/>
          </a:xfrm>
          <a:prstGeom prst="rect">
            <a:avLst/>
          </a:prstGeom>
          <a:solidFill>
            <a:srgbClr val="33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76434" y="5626714"/>
            <a:ext cx="1072575" cy="109728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676400" y="230638"/>
            <a:ext cx="10072624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4165" y="414000"/>
            <a:ext cx="1187273" cy="5157770"/>
          </a:xfrm>
          <a:prstGeom prst="rect">
            <a:avLst/>
          </a:prstGeom>
          <a:noFill/>
        </p:spPr>
        <p:txBody>
          <a:bodyPr vert="vert270" anchor="ctr">
            <a:normAutofit/>
          </a:bodyPr>
          <a:lstStyle>
            <a:lvl1pPr marL="0" indent="0" algn="ctr">
              <a:buNone/>
              <a:defRPr sz="3600" cap="none">
                <a:solidFill>
                  <a:schemeClr val="bg1"/>
                </a:solidFill>
                <a:latin typeface="Titillium Web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Click to add section title</a:t>
            </a:r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76400" y="1132839"/>
            <a:ext cx="10072688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ar, Area 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0" y="0"/>
            <a:ext cx="1472184" cy="6858000"/>
          </a:xfrm>
          <a:prstGeom prst="rect">
            <a:avLst/>
          </a:prstGeom>
          <a:solidFill>
            <a:srgbClr val="66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94509" y="5626714"/>
            <a:ext cx="1072575" cy="109728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676400" y="230638"/>
            <a:ext cx="10072624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4165" y="414000"/>
            <a:ext cx="1187273" cy="5157770"/>
          </a:xfrm>
          <a:prstGeom prst="rect">
            <a:avLst/>
          </a:prstGeom>
          <a:noFill/>
        </p:spPr>
        <p:txBody>
          <a:bodyPr vert="vert270" anchor="ctr">
            <a:normAutofit/>
          </a:bodyPr>
          <a:lstStyle>
            <a:lvl1pPr marL="0" indent="0" algn="ctr">
              <a:buNone/>
              <a:defRPr sz="3600" cap="none">
                <a:solidFill>
                  <a:schemeClr val="bg1"/>
                </a:solidFill>
                <a:latin typeface="Titillium Web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Click to add section title</a:t>
            </a:r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76400" y="1132839"/>
            <a:ext cx="10072688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ar, Area F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 userDrawn="1"/>
        </p:nvSpPr>
        <p:spPr bwMode="auto">
          <a:xfrm>
            <a:off x="0" y="0"/>
            <a:ext cx="1472184" cy="685800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94509" y="5626714"/>
            <a:ext cx="1072575" cy="1097280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676400" y="230638"/>
            <a:ext cx="10072624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124165" y="414000"/>
            <a:ext cx="1187273" cy="5157770"/>
          </a:xfrm>
          <a:prstGeom prst="rect">
            <a:avLst/>
          </a:prstGeom>
          <a:noFill/>
        </p:spPr>
        <p:txBody>
          <a:bodyPr vert="vert270" anchor="ctr">
            <a:normAutofit/>
          </a:bodyPr>
          <a:lstStyle>
            <a:lvl1pPr marL="0" indent="0" algn="ctr">
              <a:buNone/>
              <a:defRPr sz="3600" cap="none">
                <a:solidFill>
                  <a:schemeClr val="bg1"/>
                </a:solidFill>
                <a:latin typeface="Titillium Web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 lang="de-DE"/>
              <a:t>Click to add section title</a:t>
            </a:r>
            <a:endParaRPr lang="en-US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676400" y="1132839"/>
            <a:ext cx="10072688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AIRmat logo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7968" y="2453235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070418" y="156226"/>
            <a:ext cx="836886" cy="856162"/>
          </a:xfrm>
          <a:prstGeom prst="rect">
            <a:avLst/>
          </a:prstGeom>
          <a:ln>
            <a:noFill/>
          </a:ln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19336" y="212343"/>
            <a:ext cx="10657183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19336" y="1132839"/>
            <a:ext cx="11740496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AIRmat logo Area A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19336" y="212343"/>
            <a:ext cx="10657183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071416" y="156226"/>
            <a:ext cx="834890" cy="856162"/>
          </a:xfrm>
          <a:prstGeom prst="rect">
            <a:avLst/>
          </a:prstGeom>
          <a:ln>
            <a:noFill/>
          </a:ln>
        </p:spPr>
      </p:pic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19336" y="1132839"/>
            <a:ext cx="11740496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AIRmat logo Area B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19336" y="212343"/>
            <a:ext cx="10657183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071416" y="156227"/>
            <a:ext cx="834890" cy="856160"/>
          </a:xfrm>
          <a:prstGeom prst="rect">
            <a:avLst/>
          </a:prstGeom>
          <a:ln>
            <a:noFill/>
          </a:ln>
        </p:spPr>
      </p:pic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19336" y="1132839"/>
            <a:ext cx="11740496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Paint, title">
    <p:bg>
      <p:bgPr>
        <a:blipFill>
          <a:blip r:embed="rId2">
            <a:lum/>
          </a:blip>
          <a:srcRect l="1923" r="192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0" y="1359000"/>
            <a:ext cx="12192000" cy="1424528"/>
          </a:xfrm>
        </p:spPr>
        <p:txBody>
          <a:bodyPr anchor="b"/>
          <a:lstStyle>
            <a:lvl1pPr algn="ctr">
              <a:defRPr sz="7200">
                <a:latin typeface="Titillium Web SemiBold"/>
              </a:defRPr>
            </a:lvl1pPr>
          </a:lstStyle>
          <a:p>
            <a:pPr>
              <a:defRPr/>
            </a:pPr>
            <a:r>
              <a:rPr lang="de-DE"/>
              <a:t>Title of presentation</a:t>
            </a:r>
            <a:endParaRPr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0" y="2889000"/>
            <a:ext cx="12192000" cy="1170000"/>
          </a:xfrm>
        </p:spPr>
        <p:txBody>
          <a:bodyPr/>
          <a:lstStyle>
            <a:lvl1pPr marL="0" indent="0" algn="ctr">
              <a:buNone/>
              <a:defRPr sz="3600">
                <a:latin typeface="Titillium Web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Author</a:t>
            </a:r>
            <a:endParaRPr/>
          </a:p>
          <a:p>
            <a:pPr>
              <a:defRPr/>
            </a:pPr>
            <a:r>
              <a:rPr lang="de-DE"/>
              <a:t>Date, Location</a:t>
            </a:r>
            <a:endParaRPr/>
          </a:p>
          <a:p>
            <a:pPr>
              <a:defRPr/>
            </a:pPr>
            <a:endParaRPr lang="de-DE"/>
          </a:p>
          <a:p>
            <a:pPr>
              <a:defRPr/>
            </a:pPr>
            <a:endParaRPr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390452" y="4367942"/>
            <a:ext cx="1411096" cy="18510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AIRmat logo Area C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19336" y="212343"/>
            <a:ext cx="10657183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071416" y="156227"/>
            <a:ext cx="834889" cy="856160"/>
          </a:xfrm>
          <a:prstGeom prst="rect">
            <a:avLst/>
          </a:prstGeom>
          <a:ln>
            <a:noFill/>
          </a:ln>
        </p:spPr>
      </p:pic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19336" y="1132839"/>
            <a:ext cx="11740496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AIRmat logo Area D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19336" y="212343"/>
            <a:ext cx="10657183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071416" y="156227"/>
            <a:ext cx="834889" cy="856159"/>
          </a:xfrm>
          <a:prstGeom prst="rect">
            <a:avLst/>
          </a:prstGeom>
          <a:ln>
            <a:noFill/>
          </a:ln>
        </p:spPr>
      </p:pic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19336" y="1132839"/>
            <a:ext cx="11740496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AIRmat logo Area 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19336" y="212343"/>
            <a:ext cx="10657183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071416" y="156227"/>
            <a:ext cx="834888" cy="856159"/>
          </a:xfrm>
          <a:prstGeom prst="rect">
            <a:avLst/>
          </a:prstGeom>
          <a:ln>
            <a:noFill/>
          </a:ln>
        </p:spPr>
      </p:pic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19336" y="1132839"/>
            <a:ext cx="11740496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AIRmat logo Area F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19336" y="212343"/>
            <a:ext cx="10657183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071416" y="156227"/>
            <a:ext cx="834888" cy="856158"/>
          </a:xfrm>
          <a:prstGeom prst="rect">
            <a:avLst/>
          </a:prstGeom>
          <a:ln>
            <a:noFill/>
          </a:ln>
        </p:spPr>
      </p:pic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19336" y="1132839"/>
            <a:ext cx="11740496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FAIRmat logo  Area G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1071416" y="156227"/>
            <a:ext cx="834887" cy="856158"/>
          </a:xfrm>
          <a:prstGeom prst="rect">
            <a:avLst/>
          </a:prstGeom>
          <a:ln>
            <a:noFill/>
          </a:ln>
        </p:spPr>
      </p:pic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119336" y="1132839"/>
            <a:ext cx="11740496" cy="29711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19336" y="212343"/>
            <a:ext cx="10657183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int, all Areas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04800" y="548095"/>
            <a:ext cx="10403856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04800" y="1449000"/>
            <a:ext cx="11253832" cy="26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int, Area A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04800" y="548095"/>
            <a:ext cx="10403856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04800" y="1449000"/>
            <a:ext cx="11253832" cy="26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int, Area B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04800" y="548095"/>
            <a:ext cx="10403856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04800" y="1449000"/>
            <a:ext cx="11253832" cy="26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int, Area C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04800" y="548095"/>
            <a:ext cx="10403856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04800" y="1449000"/>
            <a:ext cx="11253832" cy="26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int, Area D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04800" y="548095"/>
            <a:ext cx="10403856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04800" y="1449000"/>
            <a:ext cx="11253832" cy="26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, red/Area G">
    <p:bg>
      <p:bgPr>
        <a:solidFill>
          <a:srgbClr val="FF2929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-149353" y="0"/>
            <a:ext cx="46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228698" y="2152291"/>
            <a:ext cx="1923897" cy="252374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374640" y="2998665"/>
            <a:ext cx="6436360" cy="830997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>
            <a:lvl1pPr algn="l">
              <a:lnSpc>
                <a:spcPct val="100000"/>
              </a:lnSpc>
              <a:spcAft>
                <a:spcPts val="1200"/>
              </a:spcAft>
              <a:defRPr lang="de-DE" sz="4800">
                <a:solidFill>
                  <a:schemeClr val="bg1"/>
                </a:solidFill>
                <a:latin typeface="Titillium Web SemiBold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/>
              <a:t>Add section title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int, Area E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04800" y="548095"/>
            <a:ext cx="10403856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04800" y="1449000"/>
            <a:ext cx="11253832" cy="26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int, Area F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04800" y="548095"/>
            <a:ext cx="10403856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04800" y="1449000"/>
            <a:ext cx="11253832" cy="261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>
              <a:lnSpc>
                <a:spcPct val="113999"/>
              </a:lnSpc>
              <a:defRPr sz="3000">
                <a:latin typeface="+mn-lt"/>
              </a:defRPr>
            </a:lvl2pPr>
            <a:lvl3pPr marL="9144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Paint, Area F">
    <p:bg>
      <p:bgPr>
        <a:blipFill>
          <a:blip r:embed="rId2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1796833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04800" y="548095"/>
            <a:ext cx="10403856" cy="743928"/>
          </a:xfrm>
          <a:prstGeom prst="rect">
            <a:avLst/>
          </a:prstGeom>
        </p:spPr>
        <p:txBody>
          <a:bodyPr rtlCol="0"/>
          <a:lstStyle>
            <a:lvl1pPr algn="l">
              <a:lnSpc>
                <a:spcPct val="100000"/>
              </a:lnSpc>
              <a:defRPr sz="4400" b="0">
                <a:latin typeface="Titillium Web SemiBold"/>
                <a:cs typeface="Arial"/>
              </a:defRPr>
            </a:lvl1pPr>
          </a:lstStyle>
          <a:p>
            <a:pPr>
              <a:defRPr/>
            </a:pPr>
            <a:r>
              <a:rPr lang="de-DE"/>
              <a:t>Click to add slide title</a:t>
            </a:r>
            <a:endParaRPr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04800" y="1449000"/>
            <a:ext cx="11253832" cy="2610000"/>
          </a:xfrm>
          <a:prstGeom prst="rect">
            <a:avLst/>
          </a:prstGeom>
        </p:spPr>
        <p:txBody>
          <a:bodyPr/>
          <a:lstStyle>
            <a:lvl1pPr marL="9525" indent="0">
              <a:lnSpc>
                <a:spcPct val="113999"/>
              </a:lnSpc>
              <a:buFont typeface="Arial"/>
              <a:buNone/>
              <a:defRPr sz="3200">
                <a:latin typeface="+mn-lt"/>
              </a:defRPr>
            </a:lvl1pPr>
            <a:lvl2pPr marL="457200" indent="7938">
              <a:lnSpc>
                <a:spcPct val="113999"/>
              </a:lnSpc>
              <a:defRPr sz="3000">
                <a:latin typeface="+mn-lt"/>
              </a:defRPr>
            </a:lvl2pPr>
            <a:lvl3pPr marL="347663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800">
                <a:latin typeface="+mn-lt"/>
              </a:defRPr>
            </a:lvl3pPr>
            <a:lvl4pPr marL="13716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600">
                <a:latin typeface="+mn-lt"/>
              </a:defRPr>
            </a:lvl4pPr>
            <a:lvl5pPr marL="1828800" marR="0" indent="0" algn="l" defTabSz="914400">
              <a:lnSpc>
                <a:spcPct val="113999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 sz="2400">
                <a:latin typeface="+mn-lt"/>
              </a:defRPr>
            </a:lvl5pPr>
            <a:lvl6pPr marL="2514600" marR="0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lvl6pPr>
            <a:lvl7pPr marL="2743200" marR="0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lvl7pPr>
          </a:lstStyle>
          <a:p>
            <a:pPr lvl="0">
              <a:defRPr/>
            </a:pPr>
            <a:r>
              <a:rPr lang="de-DE"/>
              <a:t>Click to add text</a:t>
            </a:r>
            <a:endParaRPr/>
          </a:p>
          <a:p>
            <a:pPr lvl="1">
              <a:defRPr/>
            </a:pPr>
            <a:r>
              <a:rPr lang="de-DE"/>
              <a:t>Add text</a:t>
            </a:r>
            <a:endParaRPr/>
          </a:p>
          <a:p>
            <a:pPr marL="914400" marR="0" lvl="2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371600" marR="0" lvl="3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marL="1828800" marR="0" lvl="4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de-DE"/>
              <a:t>Add text</a:t>
            </a:r>
            <a:endParaRPr/>
          </a:p>
          <a:p>
            <a:pPr lvl="0"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act info whit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 userDrawn="1"/>
        </p:nvGrpSpPr>
        <p:grpSpPr bwMode="auto">
          <a:xfrm>
            <a:off x="1501696" y="1843950"/>
            <a:ext cx="9188608" cy="3170098"/>
            <a:chOff x="1461392" y="1520785"/>
            <a:chExt cx="9188608" cy="3170098"/>
          </a:xfrm>
        </p:grpSpPr>
        <p:grpSp>
          <p:nvGrpSpPr>
            <p:cNvPr id="24" name="Gruppieren 23"/>
            <p:cNvGrpSpPr/>
            <p:nvPr userDrawn="1"/>
          </p:nvGrpSpPr>
          <p:grpSpPr bwMode="auto">
            <a:xfrm>
              <a:off x="1461393" y="1520785"/>
              <a:ext cx="9188607" cy="3170098"/>
              <a:chOff x="1392826" y="1520785"/>
              <a:chExt cx="9188607" cy="3170098"/>
            </a:xfrm>
          </p:grpSpPr>
          <p:sp>
            <p:nvSpPr>
              <p:cNvPr id="13" name="Textfeld 12"/>
              <p:cNvSpPr txBox="1"/>
              <p:nvPr userDrawn="1"/>
            </p:nvSpPr>
            <p:spPr bwMode="auto">
              <a:xfrm>
                <a:off x="1910999" y="1520785"/>
                <a:ext cx="5414833" cy="3170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-2772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Titillium Web"/>
                  </a:rPr>
                  <a:t>www.fairmat-nfdi.eu</a:t>
                </a:r>
                <a:endParaRPr/>
              </a:p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+mn-lt"/>
                  </a:rPr>
                  <a:t>@</a:t>
                </a:r>
                <a:r>
                  <a:rPr lang="pl-PL" sz="3200">
                    <a:latin typeface="+mn-lt"/>
                  </a:rPr>
                  <a:t>fair</a:t>
                </a:r>
                <a:r>
                  <a:rPr lang="de-DE" sz="3200">
                    <a:latin typeface="+mn-lt"/>
                  </a:rPr>
                  <a:t>mat</a:t>
                </a:r>
                <a:r>
                  <a:rPr lang="pl-PL" sz="3200">
                    <a:latin typeface="+mn-lt"/>
                  </a:rPr>
                  <a:t>.bsky.social</a:t>
                </a:r>
                <a:endParaRPr lang="de-DE" sz="3200">
                  <a:latin typeface="+mn-lt"/>
                </a:endParaRPr>
              </a:p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Titillium Web"/>
                  </a:rPr>
                  <a:t>fairmat@physik.hu-berlin.de</a:t>
                </a:r>
                <a:endParaRPr/>
              </a:p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Titillium Web"/>
                  </a:rPr>
                  <a:t>company/fairmat-nfdi</a:t>
                </a:r>
                <a:endParaRPr/>
              </a:p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Titillium Web"/>
                  </a:rPr>
                  <a:t>www.nomad-lab.eu</a:t>
                </a:r>
                <a:endParaRPr/>
              </a:p>
            </p:txBody>
          </p:sp>
          <p:pic>
            <p:nvPicPr>
              <p:cNvPr id="14" name="Grafik 13"/>
              <p:cNvPicPr>
                <a:picLocks noChangeAspect="1"/>
              </p:cNvPicPr>
              <p:nvPr userDrawn="1"/>
            </p:nvPicPr>
            <p:blipFill>
              <a:blip r:embed="rId2"/>
              <a:stretch/>
            </p:blipFill>
            <p:spPr bwMode="auto">
              <a:xfrm>
                <a:off x="7557433" y="1589927"/>
                <a:ext cx="3024000" cy="3024000"/>
              </a:xfrm>
              <a:prstGeom prst="rect">
                <a:avLst/>
              </a:prstGeom>
            </p:spPr>
          </p:pic>
          <p:pic>
            <p:nvPicPr>
              <p:cNvPr id="11" name="Grafik 10"/>
              <p:cNvPicPr>
                <a:picLocks noChangeAspect="1"/>
              </p:cNvPicPr>
              <p:nvPr userDrawn="1"/>
            </p:nvPicPr>
            <p:blipFill>
              <a:blip r:embed="rId3"/>
              <a:stretch/>
            </p:blipFill>
            <p:spPr bwMode="auto">
              <a:xfrm>
                <a:off x="1406999" y="1560144"/>
                <a:ext cx="504000" cy="504000"/>
              </a:xfrm>
              <a:prstGeom prst="rect">
                <a:avLst/>
              </a:prstGeom>
            </p:spPr>
          </p:pic>
          <p:pic>
            <p:nvPicPr>
              <p:cNvPr id="16" name="Grafik 15"/>
              <p:cNvPicPr>
                <a:picLocks noChangeAspect="1"/>
              </p:cNvPicPr>
              <p:nvPr userDrawn="1"/>
            </p:nvPicPr>
            <p:blipFill>
              <a:blip r:embed="rId4"/>
              <a:stretch/>
            </p:blipFill>
            <p:spPr bwMode="auto">
              <a:xfrm>
                <a:off x="1392826" y="2849927"/>
                <a:ext cx="504000" cy="504000"/>
              </a:xfrm>
              <a:prstGeom prst="rect">
                <a:avLst/>
              </a:prstGeom>
            </p:spPr>
          </p:pic>
          <p:pic>
            <p:nvPicPr>
              <p:cNvPr id="20" name="Grafik 19"/>
              <p:cNvPicPr>
                <a:picLocks noChangeAspect="1"/>
              </p:cNvPicPr>
              <p:nvPr userDrawn="1"/>
            </p:nvPicPr>
            <p:blipFill>
              <a:blip r:embed="rId3"/>
              <a:stretch/>
            </p:blipFill>
            <p:spPr bwMode="auto">
              <a:xfrm>
                <a:off x="1396932" y="4139710"/>
                <a:ext cx="504000" cy="504000"/>
              </a:xfrm>
              <a:prstGeom prst="rect">
                <a:avLst/>
              </a:prstGeom>
            </p:spPr>
          </p:pic>
        </p:grpSp>
        <p:pic>
          <p:nvPicPr>
            <p:cNvPr id="28" name="Grafik 27"/>
            <p:cNvPicPr>
              <a:picLocks noChangeAspect="1"/>
            </p:cNvPicPr>
            <p:nvPr userDrawn="1"/>
          </p:nvPicPr>
          <p:blipFill>
            <a:blip r:embed="rId5"/>
            <a:stretch/>
          </p:blipFill>
          <p:spPr bwMode="auto">
            <a:xfrm>
              <a:off x="1461392" y="3494817"/>
              <a:ext cx="504001" cy="504001"/>
            </a:xfrm>
            <a:prstGeom prst="rect">
              <a:avLst/>
            </a:prstGeom>
          </p:spPr>
        </p:pic>
      </p:grpSp>
      <p:pic>
        <p:nvPicPr>
          <p:cNvPr id="12" name="Picture 2" descr="https://lh7-us.googleusercontent.com/enfMDZ5KS-qD2TE0RxKXnTWNJifz9aeGBmzQDA7xCigxe4huPQf5Rxuu3gQAqB0a_6GQVPqvp1M41ToKzz9hBe-5MmHVQsE8SxpuAoWit6CrCnuobED9dyTig3NRT0B11ItbJNJ0s6rmNvCvrb6lTF89Aw=s2048"/>
          <p:cNvPicPr>
            <a:picLocks noChangeAspect="1" noChangeArrowheads="1"/>
          </p:cNvPicPr>
          <p:nvPr userDrawn="1"/>
        </p:nvPicPr>
        <p:blipFill>
          <a:blip r:embed="rId6">
            <a:duotone>
              <a:prstClr val="black"/>
              <a:srgbClr val="060606">
                <a:tint val="45000"/>
                <a:satMod val="400000"/>
              </a:srgbClr>
            </a:duotone>
          </a:blip>
          <a:stretch/>
        </p:blipFill>
        <p:spPr bwMode="auto">
          <a:xfrm>
            <a:off x="1362870" y="2363092"/>
            <a:ext cx="810000" cy="810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act info, Paint">
    <p:bg>
      <p:bgPr>
        <a:blipFill>
          <a:blip r:embed="rId2">
            <a:lum/>
          </a:blip>
          <a:srcRect l="1923" r="1923"/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 txBox="1"/>
          <p:nvPr userDrawn="1"/>
        </p:nvSpPr>
        <p:spPr bwMode="auto">
          <a:xfrm rot="16199998">
            <a:off x="-2108594" y="2551836"/>
            <a:ext cx="5652795" cy="175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defRPr/>
            </a:pPr>
            <a:endParaRPr lang="de-DE" sz="3600">
              <a:solidFill>
                <a:schemeClr val="bg1"/>
              </a:solidFill>
            </a:endParaRPr>
          </a:p>
        </p:txBody>
      </p:sp>
      <p:grpSp>
        <p:nvGrpSpPr>
          <p:cNvPr id="19" name="Gruppieren 18"/>
          <p:cNvGrpSpPr/>
          <p:nvPr userDrawn="1"/>
        </p:nvGrpSpPr>
        <p:grpSpPr bwMode="auto">
          <a:xfrm>
            <a:off x="1501696" y="1843950"/>
            <a:ext cx="9188608" cy="3170098"/>
            <a:chOff x="1461392" y="1520785"/>
            <a:chExt cx="9188608" cy="3170098"/>
          </a:xfrm>
        </p:grpSpPr>
        <p:grpSp>
          <p:nvGrpSpPr>
            <p:cNvPr id="20" name="Gruppieren 19"/>
            <p:cNvGrpSpPr/>
            <p:nvPr userDrawn="1"/>
          </p:nvGrpSpPr>
          <p:grpSpPr bwMode="auto">
            <a:xfrm>
              <a:off x="1461393" y="1520785"/>
              <a:ext cx="9188607" cy="3170098"/>
              <a:chOff x="1392826" y="1520785"/>
              <a:chExt cx="9188607" cy="3170098"/>
            </a:xfrm>
          </p:grpSpPr>
          <p:sp>
            <p:nvSpPr>
              <p:cNvPr id="24" name="Textfeld 23"/>
              <p:cNvSpPr txBox="1"/>
              <p:nvPr userDrawn="1"/>
            </p:nvSpPr>
            <p:spPr bwMode="auto">
              <a:xfrm>
                <a:off x="1910999" y="1520785"/>
                <a:ext cx="5414833" cy="3170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-27720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Titillium Web"/>
                  </a:rPr>
                  <a:t>www.fairmat-nfdi.eu</a:t>
                </a:r>
                <a:endParaRPr/>
              </a:p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Titillium Web"/>
                  </a:rPr>
                  <a:t>@</a:t>
                </a:r>
                <a:r>
                  <a:rPr lang="pl-PL" sz="3200">
                    <a:latin typeface="Titillium Web"/>
                  </a:rPr>
                  <a:t>fair</a:t>
                </a:r>
                <a:r>
                  <a:rPr lang="de-DE" sz="3200">
                    <a:latin typeface="Titillium Web"/>
                  </a:rPr>
                  <a:t>mat</a:t>
                </a:r>
                <a:r>
                  <a:rPr lang="pl-PL" sz="3200">
                    <a:latin typeface="Titillium Web"/>
                  </a:rPr>
                  <a:t>.bsky.social</a:t>
                </a:r>
                <a:endParaRPr lang="de-DE" sz="3200">
                  <a:latin typeface="Titillium Web"/>
                </a:endParaRPr>
              </a:p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Titillium Web"/>
                  </a:rPr>
                  <a:t>fairmat@physik.hu-berlin.de</a:t>
                </a:r>
                <a:endParaRPr/>
              </a:p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Titillium Web"/>
                  </a:rPr>
                  <a:t>company/fairmat-nfdi</a:t>
                </a:r>
                <a:endParaRPr/>
              </a:p>
              <a:p>
                <a:pPr marL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/>
                  <a:buNone/>
                  <a:defRPr/>
                </a:pPr>
                <a:r>
                  <a:rPr lang="de-DE" sz="3200">
                    <a:latin typeface="Titillium Web"/>
                  </a:rPr>
                  <a:t>www.nomad-lab.eu</a:t>
                </a:r>
                <a:endParaRPr/>
              </a:p>
            </p:txBody>
          </p:sp>
          <p:pic>
            <p:nvPicPr>
              <p:cNvPr id="25" name="Grafik 24"/>
              <p:cNvPicPr>
                <a:picLocks noChangeAspect="1"/>
              </p:cNvPicPr>
              <p:nvPr userDrawn="1"/>
            </p:nvPicPr>
            <p:blipFill>
              <a:blip r:embed="rId3"/>
              <a:stretch/>
            </p:blipFill>
            <p:spPr bwMode="auto">
              <a:xfrm>
                <a:off x="7557433" y="1589927"/>
                <a:ext cx="3024000" cy="3024000"/>
              </a:xfrm>
              <a:prstGeom prst="rect">
                <a:avLst/>
              </a:prstGeom>
            </p:spPr>
          </p:pic>
          <p:pic>
            <p:nvPicPr>
              <p:cNvPr id="26" name="Grafik 25"/>
              <p:cNvPicPr>
                <a:picLocks noChangeAspect="1"/>
              </p:cNvPicPr>
              <p:nvPr userDrawn="1"/>
            </p:nvPicPr>
            <p:blipFill>
              <a:blip r:embed="rId4"/>
              <a:stretch/>
            </p:blipFill>
            <p:spPr bwMode="auto">
              <a:xfrm>
                <a:off x="1406999" y="1560144"/>
                <a:ext cx="504000" cy="504000"/>
              </a:xfrm>
              <a:prstGeom prst="rect">
                <a:avLst/>
              </a:prstGeom>
            </p:spPr>
          </p:pic>
          <p:pic>
            <p:nvPicPr>
              <p:cNvPr id="27" name="Grafik 26"/>
              <p:cNvPicPr>
                <a:picLocks noChangeAspect="1"/>
              </p:cNvPicPr>
              <p:nvPr userDrawn="1"/>
            </p:nvPicPr>
            <p:blipFill>
              <a:blip r:embed="rId5"/>
              <a:stretch/>
            </p:blipFill>
            <p:spPr bwMode="auto">
              <a:xfrm>
                <a:off x="1392826" y="2849927"/>
                <a:ext cx="504000" cy="504000"/>
              </a:xfrm>
              <a:prstGeom prst="rect">
                <a:avLst/>
              </a:prstGeom>
            </p:spPr>
          </p:pic>
          <p:pic>
            <p:nvPicPr>
              <p:cNvPr id="28" name="Grafik 27"/>
              <p:cNvPicPr>
                <a:picLocks noChangeAspect="1"/>
              </p:cNvPicPr>
              <p:nvPr userDrawn="1"/>
            </p:nvPicPr>
            <p:blipFill>
              <a:blip r:embed="rId4"/>
              <a:stretch/>
            </p:blipFill>
            <p:spPr bwMode="auto">
              <a:xfrm>
                <a:off x="1396932" y="4139710"/>
                <a:ext cx="504000" cy="504000"/>
              </a:xfrm>
              <a:prstGeom prst="rect">
                <a:avLst/>
              </a:prstGeom>
            </p:spPr>
          </p:pic>
        </p:grpSp>
        <p:pic>
          <p:nvPicPr>
            <p:cNvPr id="23" name="Grafik 22"/>
            <p:cNvPicPr>
              <a:picLocks noChangeAspect="1"/>
            </p:cNvPicPr>
            <p:nvPr userDrawn="1"/>
          </p:nvPicPr>
          <p:blipFill>
            <a:blip r:embed="rId6"/>
            <a:stretch/>
          </p:blipFill>
          <p:spPr bwMode="auto">
            <a:xfrm>
              <a:off x="1461392" y="3494817"/>
              <a:ext cx="504001" cy="504001"/>
            </a:xfrm>
            <a:prstGeom prst="rect">
              <a:avLst/>
            </a:prstGeom>
          </p:spPr>
        </p:pic>
      </p:grpSp>
      <p:pic>
        <p:nvPicPr>
          <p:cNvPr id="1026" name="Picture 2" descr="https://lh7-us.googleusercontent.com/enfMDZ5KS-qD2TE0RxKXnTWNJifz9aeGBmzQDA7xCigxe4huPQf5Rxuu3gQAqB0a_6GQVPqvp1M41ToKzz9hBe-5MmHVQsE8SxpuAoWit6CrCnuobED9dyTig3NRT0B11ItbJNJ0s6rmNvCvrb6lTF89Aw=s2048"/>
          <p:cNvPicPr>
            <a:picLocks noChangeAspect="1" noChangeArrowheads="1"/>
          </p:cNvPicPr>
          <p:nvPr userDrawn="1"/>
        </p:nvPicPr>
        <p:blipFill>
          <a:blip r:embed="rId7">
            <a:duotone>
              <a:prstClr val="black"/>
              <a:srgbClr val="060606">
                <a:tint val="45000"/>
                <a:satMod val="400000"/>
              </a:srgbClr>
            </a:duotone>
          </a:blip>
          <a:stretch/>
        </p:blipFill>
        <p:spPr bwMode="auto">
          <a:xfrm>
            <a:off x="1362870" y="2363092"/>
            <a:ext cx="810000" cy="81000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, Area A"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-149353" y="0"/>
            <a:ext cx="46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228698" y="2167128"/>
            <a:ext cx="1923897" cy="2523744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380228" y="2998665"/>
            <a:ext cx="6430772" cy="830997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>
            <a:lvl1pPr algn="l">
              <a:lnSpc>
                <a:spcPct val="100000"/>
              </a:lnSpc>
              <a:spcAft>
                <a:spcPts val="1200"/>
              </a:spcAft>
              <a:defRPr lang="de-DE" sz="4800">
                <a:solidFill>
                  <a:schemeClr val="bg1"/>
                </a:solidFill>
                <a:latin typeface="Titillium Web SemiBold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/>
              <a:t>Add section 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, Area B">
    <p:bg>
      <p:bgPr>
        <a:solidFill>
          <a:srgbClr val="66993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380228" y="2998665"/>
            <a:ext cx="6430772" cy="830997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>
            <a:lvl1pPr algn="l">
              <a:lnSpc>
                <a:spcPct val="100000"/>
              </a:lnSpc>
              <a:spcAft>
                <a:spcPts val="1200"/>
              </a:spcAft>
              <a:defRPr lang="de-DE" sz="4800">
                <a:solidFill>
                  <a:schemeClr val="bg1"/>
                </a:solidFill>
                <a:latin typeface="Titillium Web SemiBold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/>
              <a:t>Add section title</a:t>
            </a:r>
            <a:endParaRPr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-149353" y="0"/>
            <a:ext cx="46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228698" y="2167128"/>
            <a:ext cx="1923897" cy="2523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, Area C">
    <p:bg>
      <p:bgPr>
        <a:solidFill>
          <a:srgbClr val="009999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380228" y="2998665"/>
            <a:ext cx="6430772" cy="830997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4800">
                <a:solidFill>
                  <a:schemeClr val="bg1"/>
                </a:solidFill>
                <a:latin typeface="Titillium Web SemiBold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/>
              <a:t>Add section title</a:t>
            </a:r>
            <a:endParaRPr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-149353" y="0"/>
            <a:ext cx="46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228698" y="2167128"/>
            <a:ext cx="1923897" cy="2523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, Area D">
    <p:bg>
      <p:bgPr>
        <a:solidFill>
          <a:srgbClr val="333399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380227" y="2998665"/>
            <a:ext cx="6430773" cy="830997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4800">
                <a:solidFill>
                  <a:schemeClr val="bg1"/>
                </a:solidFill>
                <a:latin typeface="Titillium Web SemiBold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/>
              <a:t>Add section title</a:t>
            </a:r>
            <a:endParaRPr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-149353" y="0"/>
            <a:ext cx="46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228698" y="2167128"/>
            <a:ext cx="1923897" cy="2523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, Area E">
    <p:bg>
      <p:bgPr>
        <a:solidFill>
          <a:srgbClr val="663399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380228" y="2998666"/>
            <a:ext cx="6430772" cy="830997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>
            <a:lvl1pPr algn="l">
              <a:lnSpc>
                <a:spcPct val="100000"/>
              </a:lnSpc>
              <a:spcAft>
                <a:spcPts val="1200"/>
              </a:spcAft>
              <a:defRPr lang="de-DE" sz="4800">
                <a:solidFill>
                  <a:schemeClr val="bg1"/>
                </a:solidFill>
                <a:latin typeface="Titillium Web SemiBold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/>
              <a:t>Add section title</a:t>
            </a:r>
            <a:endParaRPr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-149353" y="0"/>
            <a:ext cx="46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228698" y="2167128"/>
            <a:ext cx="1923897" cy="25237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title, Area F">
    <p:bg>
      <p:bgPr>
        <a:solidFill>
          <a:srgbClr val="FF0066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5380227" y="2998665"/>
            <a:ext cx="6430773" cy="830997"/>
          </a:xfrm>
          <a:prstGeom prst="rect">
            <a:avLst/>
          </a:prstGeom>
        </p:spPr>
        <p:txBody>
          <a:bodyPr wrap="square" rtlCol="0" anchor="ctr" anchorCtr="0">
            <a:spAutoFit/>
          </a:bodyPr>
          <a:lstStyle>
            <a:lvl1pPr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4800">
                <a:solidFill>
                  <a:schemeClr val="bg1"/>
                </a:solidFill>
                <a:latin typeface="Titillium Web SemiBold"/>
                <a:ea typeface="+mj-ea"/>
                <a:cs typeface="Arial"/>
              </a:defRPr>
            </a:lvl1pPr>
          </a:lstStyle>
          <a:p>
            <a:pPr>
              <a:defRPr/>
            </a:pPr>
            <a:r>
              <a:rPr lang="de-DE"/>
              <a:t>Add section title</a:t>
            </a:r>
            <a:endParaRPr/>
          </a:p>
        </p:txBody>
      </p:sp>
      <p:sp>
        <p:nvSpPr>
          <p:cNvPr id="4" name="Rechteck 3"/>
          <p:cNvSpPr/>
          <p:nvPr userDrawn="1"/>
        </p:nvSpPr>
        <p:spPr bwMode="auto">
          <a:xfrm>
            <a:off x="-149353" y="0"/>
            <a:ext cx="4680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228698" y="2167128"/>
            <a:ext cx="1923897" cy="252374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hf sldNum="0" hdr="0" ftr="0" dt="0"/>
  <p:txStyles>
    <p:titleStyle>
      <a:lvl1pPr algn="ctr" defTabSz="914400">
        <a:lnSpc>
          <a:spcPct val="90000"/>
        </a:lnSpc>
        <a:spcBef>
          <a:spcPts val="0"/>
        </a:spcBef>
        <a:buNone/>
        <a:defRPr sz="36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800">
          <a:solidFill>
            <a:schemeClr val="tx1"/>
          </a:solidFill>
          <a:latin typeface="Arial"/>
          <a:ea typeface="+mn-ea"/>
          <a:cs typeface="Arial"/>
        </a:defRPr>
      </a:lvl1pPr>
      <a:lvl2pPr marL="457200" indent="0" algn="l" defTabSz="914400">
        <a:lnSpc>
          <a:spcPct val="90000"/>
        </a:lnSpc>
        <a:spcBef>
          <a:spcPts val="500"/>
        </a:spcBef>
        <a:buFont typeface="Arial"/>
        <a:buNone/>
        <a:defRPr sz="2400">
          <a:solidFill>
            <a:schemeClr val="tx1"/>
          </a:solidFill>
          <a:latin typeface="Arial"/>
          <a:ea typeface="+mn-ea"/>
          <a:cs typeface="Arial"/>
        </a:defRPr>
      </a:lvl2pPr>
      <a:lvl3pPr marL="914400" indent="0" algn="l" defTabSz="914400">
        <a:lnSpc>
          <a:spcPct val="90000"/>
        </a:lnSpc>
        <a:spcBef>
          <a:spcPts val="500"/>
        </a:spcBef>
        <a:buFont typeface="Arial"/>
        <a:buNone/>
        <a:defRPr sz="2000">
          <a:solidFill>
            <a:schemeClr val="tx1"/>
          </a:solidFill>
          <a:latin typeface="Arial"/>
          <a:ea typeface="+mn-ea"/>
          <a:cs typeface="Arial"/>
        </a:defRPr>
      </a:lvl3pPr>
      <a:lvl4pPr marL="1371600" indent="0" algn="l" defTabSz="914400">
        <a:lnSpc>
          <a:spcPct val="90000"/>
        </a:lnSpc>
        <a:spcBef>
          <a:spcPts val="500"/>
        </a:spcBef>
        <a:buFont typeface="Arial"/>
        <a:buNone/>
        <a:defRPr sz="1800">
          <a:solidFill>
            <a:schemeClr val="tx1"/>
          </a:solidFill>
          <a:latin typeface="Arial"/>
          <a:ea typeface="+mn-ea"/>
          <a:cs typeface="Arial"/>
        </a:defRPr>
      </a:lvl4pPr>
      <a:lvl5pPr marL="1828800" indent="0" algn="l" defTabSz="914400">
        <a:lnSpc>
          <a:spcPct val="90000"/>
        </a:lnSpc>
        <a:spcBef>
          <a:spcPts val="500"/>
        </a:spcBef>
        <a:buFont typeface="Arial"/>
        <a:buNone/>
        <a:defRPr sz="18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hyperlink" Target="https://nomad-lab.eu/prod/v1/test/gui/about/informatio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nomad-lab.eu/prod/v1/test/gui/about/informatio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nomad-lab.eu/prod/v1/test/gui/about/informati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nomad-lab.eu/prod/v1/test/gui/about/informat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png"/><Relationship Id="rId11" Type="http://schemas.openxmlformats.org/officeDocument/2006/relationships/image" Target="../media/image29.svg"/><Relationship Id="rId5" Type="http://schemas.openxmlformats.org/officeDocument/2006/relationships/image" Target="../media/image34.sv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10" Type="http://schemas.openxmlformats.org/officeDocument/2006/relationships/image" Target="../media/image27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5.png"/><Relationship Id="rId11" Type="http://schemas.openxmlformats.org/officeDocument/2006/relationships/image" Target="../media/image29.svg"/><Relationship Id="rId5" Type="http://schemas.openxmlformats.org/officeDocument/2006/relationships/image" Target="../media/image34.svg"/><Relationship Id="rId10" Type="http://schemas.openxmlformats.org/officeDocument/2006/relationships/image" Target="../media/image28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iamakn/temp_tutorial_16/blob/main/docs/T16_3/materials/CreateaNOMADaccount.pdf" TargetMode="Externa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9.png"/><Relationship Id="rId4" Type="http://schemas.openxmlformats.org/officeDocument/2006/relationships/image" Target="../media/image3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nomad-lab.eu/prod/v1/test/gui/about/informatio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99CF8-DCC4-4770-B89A-6CDB8817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209800"/>
            <a:ext cx="10363200" cy="1424528"/>
          </a:xfrm>
        </p:spPr>
        <p:txBody>
          <a:bodyPr/>
          <a:lstStyle/>
          <a:p>
            <a:r>
              <a:rPr lang="en-US" dirty="0"/>
              <a:t>From raw files to published datasets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96796-5D04-4EEA-893C-E73CF644FC8E}"/>
              </a:ext>
            </a:extLst>
          </p:cNvPr>
          <p:cNvSpPr txBox="1"/>
          <p:nvPr/>
        </p:nvSpPr>
        <p:spPr>
          <a:xfrm>
            <a:off x="914400" y="541020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FAIRmat tutorial 16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February 26, 2025</a:t>
            </a:r>
          </a:p>
        </p:txBody>
      </p:sp>
    </p:spTree>
    <p:extLst>
      <p:ext uri="{BB962C8B-B14F-4D97-AF65-F5344CB8AC3E}">
        <p14:creationId xmlns:p14="http://schemas.microsoft.com/office/powerpoint/2010/main" val="3001457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B354-AC87-464E-A7B7-8F0DE56E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Uploaded raw files: entries vs. files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59AE3F7-7D14-4142-A358-7A2EC40A3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550830"/>
              </p:ext>
            </p:extLst>
          </p:nvPr>
        </p:nvGraphicFramePr>
        <p:xfrm>
          <a:off x="304800" y="1219200"/>
          <a:ext cx="11506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20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F16D-280A-4F89-8208-6617E7C4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raw files to NOMAD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5A188-3F14-48C0-A00A-0C977B2D20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Hands-on tasks: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Add files to your upload in different possible ways.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Distinguish between generated entries and stored files.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Preview and visualize your uploaded files/entries.</a:t>
            </a:r>
          </a:p>
        </p:txBody>
      </p:sp>
    </p:spTree>
    <p:extLst>
      <p:ext uri="{BB962C8B-B14F-4D97-AF65-F5344CB8AC3E}">
        <p14:creationId xmlns:p14="http://schemas.microsoft.com/office/powerpoint/2010/main" val="151492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992E-6121-4EB6-AB7C-27B11D87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uploading miscellaneous files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791E1-B3BC-4478-996F-834D5FDE48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In this exercise, we will use files that are not processed into entries in NOMAD, such as, .zip, .pdf, .jpg, .txt, and .csv.</a:t>
            </a:r>
          </a:p>
          <a:p>
            <a:r>
              <a:rPr lang="en-US" dirty="0"/>
              <a:t>Hands-on tasks: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Add files to your upload by drag-and-drop and by file browser.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View and organize your files in your upload.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Preview the files contents in the GUI. 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EA32D3-6AEA-4006-9A2E-A117986110A7}"/>
              </a:ext>
            </a:extLst>
          </p:cNvPr>
          <p:cNvGrpSpPr/>
          <p:nvPr/>
        </p:nvGrpSpPr>
        <p:grpSpPr>
          <a:xfrm>
            <a:off x="7086600" y="5382636"/>
            <a:ext cx="4871790" cy="1376612"/>
            <a:chOff x="2971800" y="5328988"/>
            <a:chExt cx="4871790" cy="1376612"/>
          </a:xfrm>
        </p:grpSpPr>
        <p:pic>
          <p:nvPicPr>
            <p:cNvPr id="6" name="Graphic 5" descr="Play">
              <a:extLst>
                <a:ext uri="{FF2B5EF4-FFF2-40B4-BE49-F238E27FC236}">
                  <a16:creationId xmlns:a16="http://schemas.microsoft.com/office/drawing/2014/main" id="{85916AAC-F4DF-4F96-9DCB-3B82D835F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1800" y="5328988"/>
              <a:ext cx="1376612" cy="137661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1D89DA-D011-44CC-A3F8-527C2FCC4025}"/>
                </a:ext>
              </a:extLst>
            </p:cNvPr>
            <p:cNvSpPr txBox="1"/>
            <p:nvPr/>
          </p:nvSpPr>
          <p:spPr>
            <a:xfrm>
              <a:off x="4318266" y="5478685"/>
              <a:ext cx="352532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Lets go to </a:t>
              </a:r>
              <a:r>
                <a:rPr lang="en-US" sz="3200" b="1" dirty="0">
                  <a:solidFill>
                    <a:srgbClr val="2A4CDF"/>
                  </a:solidFill>
                </a:rPr>
                <a:t>NOMAD,</a:t>
              </a:r>
              <a:br>
                <a:rPr lang="en-US" sz="3200" b="1" dirty="0">
                  <a:solidFill>
                    <a:srgbClr val="2A4CDF"/>
                  </a:solidFill>
                </a:rPr>
              </a:br>
              <a:r>
                <a:rPr lang="en-US" sz="3200" b="1" dirty="0">
                  <a:solidFill>
                    <a:schemeClr val="tx2"/>
                  </a:solidFill>
                </a:rPr>
                <a:t>click </a:t>
              </a:r>
              <a:r>
                <a:rPr lang="en-US" sz="3200" b="1" dirty="0">
                  <a:solidFill>
                    <a:schemeClr val="tx2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lang="en-US" sz="3200" b="1" dirty="0">
                  <a:solidFill>
                    <a:schemeClr val="tx2"/>
                  </a:solidFill>
                </a:rPr>
                <a:t>!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BAA8E7-9AF5-4003-B8D4-AD472238DD35}"/>
              </a:ext>
            </a:extLst>
          </p:cNvPr>
          <p:cNvGrpSpPr/>
          <p:nvPr/>
        </p:nvGrpSpPr>
        <p:grpSpPr>
          <a:xfrm>
            <a:off x="457200" y="5382636"/>
            <a:ext cx="4763617" cy="1368000"/>
            <a:chOff x="457200" y="5181600"/>
            <a:chExt cx="4763617" cy="1368000"/>
          </a:xfrm>
        </p:grpSpPr>
        <p:pic>
          <p:nvPicPr>
            <p:cNvPr id="9" name="Graphic 8" descr="Download">
              <a:extLst>
                <a:ext uri="{FF2B5EF4-FFF2-40B4-BE49-F238E27FC236}">
                  <a16:creationId xmlns:a16="http://schemas.microsoft.com/office/drawing/2014/main" id="{E601B4B6-642A-4F5E-8E8B-AC11E9FD8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57200" y="5181600"/>
              <a:ext cx="1368000" cy="13680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A833-5503-47CA-A1CD-6B889071A367}"/>
                </a:ext>
              </a:extLst>
            </p:cNvPr>
            <p:cNvSpPr txBox="1"/>
            <p:nvPr/>
          </p:nvSpPr>
          <p:spPr>
            <a:xfrm>
              <a:off x="1599313" y="5331297"/>
              <a:ext cx="362150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Download the files!</a:t>
              </a:r>
              <a:br>
                <a:rPr lang="en-US" sz="3200" b="1" dirty="0">
                  <a:solidFill>
                    <a:srgbClr val="FF0000"/>
                  </a:solidFill>
                </a:rPr>
              </a:br>
              <a:r>
                <a:rPr lang="en-US" sz="3200" b="1" dirty="0">
                  <a:solidFill>
                    <a:schemeClr val="tx2"/>
                  </a:solidFill>
                </a:rPr>
                <a:t>click </a:t>
              </a:r>
              <a:r>
                <a:rPr lang="en-US" sz="3200" b="1" u="sng" dirty="0">
                  <a:solidFill>
                    <a:schemeClr val="tx2"/>
                  </a:solidFill>
                </a:rPr>
                <a:t>here</a:t>
              </a:r>
              <a:r>
                <a:rPr lang="en-US" sz="3200" b="1" dirty="0">
                  <a:solidFill>
                    <a:schemeClr val="tx2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333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992E-6121-4EB6-AB7C-27B11D87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48095"/>
            <a:ext cx="11658600" cy="743928"/>
          </a:xfrm>
        </p:spPr>
        <p:txBody>
          <a:bodyPr/>
          <a:lstStyle/>
          <a:p>
            <a:r>
              <a:rPr lang="en-US" dirty="0"/>
              <a:t>Exercise 2: uploading computations data files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3DE826-2B7E-4BF6-A36A-FC7537299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1448999"/>
            <a:ext cx="11253832" cy="3743915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In this exercise, we will use input and output files of a DFT calculation for Iron(III) Oxide.</a:t>
            </a:r>
          </a:p>
          <a:p>
            <a:r>
              <a:rPr lang="en-US" dirty="0"/>
              <a:t>These calculations were preformed using a code that is supported by NOMAD, i.e. the </a:t>
            </a:r>
            <a:r>
              <a:rPr lang="en-US" i="1" dirty="0"/>
              <a:t>FHI-aims</a:t>
            </a:r>
            <a:r>
              <a:rPr lang="en-US" dirty="0"/>
              <a:t> code. </a:t>
            </a:r>
          </a:p>
          <a:p>
            <a:r>
              <a:rPr lang="en-US" dirty="0"/>
              <a:t>NOMAD has a parser for the </a:t>
            </a:r>
            <a:r>
              <a:rPr lang="en-US" i="1" dirty="0"/>
              <a:t>FHI-aims</a:t>
            </a:r>
            <a:r>
              <a:rPr lang="en-US" dirty="0"/>
              <a:t> code. This means it will create an </a:t>
            </a:r>
            <a:r>
              <a:rPr lang="en-US" b="1" dirty="0"/>
              <a:t>entry</a:t>
            </a:r>
            <a:r>
              <a:rPr lang="en-US" dirty="0"/>
              <a:t> for these data.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4C0807-75A1-42EB-A00E-20F0096D5542}"/>
              </a:ext>
            </a:extLst>
          </p:cNvPr>
          <p:cNvGrpSpPr/>
          <p:nvPr/>
        </p:nvGrpSpPr>
        <p:grpSpPr>
          <a:xfrm>
            <a:off x="7010400" y="5334000"/>
            <a:ext cx="4763617" cy="1368000"/>
            <a:chOff x="457200" y="5181600"/>
            <a:chExt cx="4763617" cy="1368000"/>
          </a:xfrm>
        </p:grpSpPr>
        <p:pic>
          <p:nvPicPr>
            <p:cNvPr id="19" name="Graphic 18" descr="Download">
              <a:extLst>
                <a:ext uri="{FF2B5EF4-FFF2-40B4-BE49-F238E27FC236}">
                  <a16:creationId xmlns:a16="http://schemas.microsoft.com/office/drawing/2014/main" id="{FFD6BE66-D0EC-4AC0-A8C5-1E1264F7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5181600"/>
              <a:ext cx="1368000" cy="1368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35520B-2B90-4F6A-B20C-E748DFDDC31A}"/>
                </a:ext>
              </a:extLst>
            </p:cNvPr>
            <p:cNvSpPr txBox="1"/>
            <p:nvPr/>
          </p:nvSpPr>
          <p:spPr>
            <a:xfrm>
              <a:off x="1599313" y="5331297"/>
              <a:ext cx="362150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Download the files!</a:t>
              </a:r>
              <a:br>
                <a:rPr lang="en-US" sz="3200" b="1" dirty="0">
                  <a:solidFill>
                    <a:srgbClr val="FF0000"/>
                  </a:solidFill>
                </a:rPr>
              </a:br>
              <a:r>
                <a:rPr lang="en-US" sz="3200" b="1" dirty="0">
                  <a:solidFill>
                    <a:schemeClr val="tx2"/>
                  </a:solidFill>
                </a:rPr>
                <a:t>click </a:t>
              </a:r>
              <a:r>
                <a:rPr lang="en-US" sz="3200" b="1" u="sng" dirty="0">
                  <a:solidFill>
                    <a:schemeClr val="tx2"/>
                  </a:solidFill>
                </a:rPr>
                <a:t>here</a:t>
              </a:r>
              <a:r>
                <a:rPr lang="en-US" sz="3200" b="1" dirty="0">
                  <a:solidFill>
                    <a:schemeClr val="tx2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9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992E-6121-4EB6-AB7C-27B11D87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48095"/>
            <a:ext cx="11658600" cy="743928"/>
          </a:xfrm>
        </p:spPr>
        <p:txBody>
          <a:bodyPr/>
          <a:lstStyle/>
          <a:p>
            <a:r>
              <a:rPr lang="en-US" dirty="0"/>
              <a:t>Exercise 2: uploading computations data files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3DE826-2B7E-4BF6-A36A-FC7537299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1449000"/>
            <a:ext cx="11253832" cy="2610000"/>
          </a:xfrm>
        </p:spPr>
        <p:txBody>
          <a:bodyPr/>
          <a:lstStyle/>
          <a:p>
            <a:r>
              <a:rPr lang="en-US" dirty="0"/>
              <a:t>Hands-on tasks: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Add files to your upload by drag-and-drop.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Explore the generated entry page from the files.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Provide additional metadata to the entry. 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9A7670-501C-4AFD-8092-D287B72ACA8C}"/>
              </a:ext>
            </a:extLst>
          </p:cNvPr>
          <p:cNvGrpSpPr/>
          <p:nvPr/>
        </p:nvGrpSpPr>
        <p:grpSpPr>
          <a:xfrm>
            <a:off x="7086600" y="5382636"/>
            <a:ext cx="4871790" cy="1376612"/>
            <a:chOff x="2971800" y="5328988"/>
            <a:chExt cx="4871790" cy="1376612"/>
          </a:xfrm>
        </p:grpSpPr>
        <p:pic>
          <p:nvPicPr>
            <p:cNvPr id="13" name="Graphic 12" descr="Play">
              <a:extLst>
                <a:ext uri="{FF2B5EF4-FFF2-40B4-BE49-F238E27FC236}">
                  <a16:creationId xmlns:a16="http://schemas.microsoft.com/office/drawing/2014/main" id="{FFF301E8-FE24-44B2-9DA1-CEAF844BD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1800" y="5328988"/>
              <a:ext cx="1376612" cy="137661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AE12C6-EEF9-4050-B519-AFB28AA271F2}"/>
                </a:ext>
              </a:extLst>
            </p:cNvPr>
            <p:cNvSpPr txBox="1"/>
            <p:nvPr/>
          </p:nvSpPr>
          <p:spPr>
            <a:xfrm>
              <a:off x="4318266" y="5478685"/>
              <a:ext cx="352532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Lets go to </a:t>
              </a:r>
              <a:r>
                <a:rPr lang="en-US" sz="3200" b="1" dirty="0">
                  <a:solidFill>
                    <a:srgbClr val="2A4CDF"/>
                  </a:solidFill>
                </a:rPr>
                <a:t>NOMAD,</a:t>
              </a:r>
              <a:br>
                <a:rPr lang="en-US" sz="3200" b="1" dirty="0">
                  <a:solidFill>
                    <a:srgbClr val="2A4CDF"/>
                  </a:solidFill>
                </a:rPr>
              </a:br>
              <a:r>
                <a:rPr lang="en-US" sz="3200" b="1" dirty="0">
                  <a:solidFill>
                    <a:schemeClr val="tx2"/>
                  </a:solidFill>
                </a:rPr>
                <a:t>click </a:t>
              </a:r>
              <a:r>
                <a:rPr lang="en-US" sz="3200" b="1" dirty="0">
                  <a:solidFill>
                    <a:schemeClr val="tx2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lang="en-US" sz="3200" b="1" dirty="0">
                  <a:solidFill>
                    <a:schemeClr val="tx2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863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992E-6121-4EB6-AB7C-27B11D87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48095"/>
            <a:ext cx="11658600" cy="743928"/>
          </a:xfrm>
        </p:spPr>
        <p:txBody>
          <a:bodyPr/>
          <a:lstStyle/>
          <a:p>
            <a:r>
              <a:rPr lang="en-US" dirty="0"/>
              <a:t>Exercise 3: uploading experimental data files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4F6DFB-9F27-453D-8460-FD4E6FC5B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1449000"/>
            <a:ext cx="11811000" cy="26658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In this exercise, we will upload </a:t>
            </a:r>
            <a:r>
              <a:rPr lang="en-US" dirty="0">
                <a:solidFill>
                  <a:srgbClr val="FF0000"/>
                </a:solidFill>
              </a:rPr>
              <a:t>files of an x-ray photoelectron spectroscopy (XPS) measurement. </a:t>
            </a:r>
            <a:endParaRPr lang="en-US" altLang="en-US" dirty="0"/>
          </a:p>
          <a:p>
            <a:pPr lvl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NOMAD supports </a:t>
            </a:r>
            <a:r>
              <a:rPr lang="en-US" altLang="en-US" i="1" dirty="0"/>
              <a:t>.</a:t>
            </a:r>
            <a:r>
              <a:rPr lang="en-US" altLang="en-US" i="1" dirty="0" err="1"/>
              <a:t>nxs</a:t>
            </a:r>
            <a:r>
              <a:rPr lang="en-US" altLang="en-US" i="1" dirty="0"/>
              <a:t> </a:t>
            </a:r>
            <a:r>
              <a:rPr lang="en-US" altLang="en-US" dirty="0"/>
              <a:t>experimental data files.</a:t>
            </a:r>
          </a:p>
          <a:p>
            <a:pPr lvl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Most scientific instruments generate raw files in other formats, such as </a:t>
            </a:r>
            <a:r>
              <a:rPr lang="en-US" i="1" dirty="0"/>
              <a:t>.xml </a:t>
            </a:r>
            <a:r>
              <a:rPr lang="en-US" dirty="0"/>
              <a:t>(from SPECS spectrometer).</a:t>
            </a:r>
            <a:endParaRPr lang="en-US" altLang="en-US" dirty="0"/>
          </a:p>
          <a:p>
            <a:pPr lvl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Other formats are supported via conversion using </a:t>
            </a:r>
            <a:r>
              <a:rPr lang="en-US" altLang="en-US" b="1" dirty="0" err="1"/>
              <a:t>NexusDataConverter</a:t>
            </a:r>
            <a:r>
              <a:rPr lang="en-US" altLang="en-US" b="1" dirty="0"/>
              <a:t>.</a:t>
            </a:r>
            <a:endParaRPr lang="en-US" altLang="en-US" dirty="0"/>
          </a:p>
          <a:p>
            <a:pPr lvl="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C9B56E-83D0-4CCD-B41B-D9A48C1FF287}"/>
              </a:ext>
            </a:extLst>
          </p:cNvPr>
          <p:cNvGrpSpPr/>
          <p:nvPr/>
        </p:nvGrpSpPr>
        <p:grpSpPr>
          <a:xfrm>
            <a:off x="7010400" y="5334000"/>
            <a:ext cx="4763617" cy="1368000"/>
            <a:chOff x="457200" y="5181600"/>
            <a:chExt cx="4763617" cy="1368000"/>
          </a:xfrm>
        </p:grpSpPr>
        <p:pic>
          <p:nvPicPr>
            <p:cNvPr id="25" name="Graphic 24" descr="Download">
              <a:extLst>
                <a:ext uri="{FF2B5EF4-FFF2-40B4-BE49-F238E27FC236}">
                  <a16:creationId xmlns:a16="http://schemas.microsoft.com/office/drawing/2014/main" id="{33783631-5CCE-4D24-B7E8-7736B39A2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00" y="5181600"/>
              <a:ext cx="1368000" cy="136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16178-C6BF-4DB3-BE7C-0C6ED871C3CD}"/>
                </a:ext>
              </a:extLst>
            </p:cNvPr>
            <p:cNvSpPr txBox="1"/>
            <p:nvPr/>
          </p:nvSpPr>
          <p:spPr>
            <a:xfrm>
              <a:off x="1599313" y="5331297"/>
              <a:ext cx="362150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Download the files!</a:t>
              </a:r>
              <a:br>
                <a:rPr lang="en-US" sz="3200" b="1" dirty="0">
                  <a:solidFill>
                    <a:srgbClr val="FF0000"/>
                  </a:solidFill>
                </a:rPr>
              </a:br>
              <a:r>
                <a:rPr lang="en-US" sz="3200" b="1" dirty="0">
                  <a:solidFill>
                    <a:schemeClr val="tx2"/>
                  </a:solidFill>
                </a:rPr>
                <a:t>click </a:t>
              </a:r>
              <a:r>
                <a:rPr lang="en-US" sz="3200" b="1" u="sng" dirty="0">
                  <a:solidFill>
                    <a:schemeClr val="tx2"/>
                  </a:solidFill>
                </a:rPr>
                <a:t>here</a:t>
              </a:r>
              <a:r>
                <a:rPr lang="en-US" sz="3200" b="1" dirty="0">
                  <a:solidFill>
                    <a:schemeClr val="tx2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16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992E-6121-4EB6-AB7C-27B11D87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48095"/>
            <a:ext cx="11658600" cy="743928"/>
          </a:xfrm>
        </p:spPr>
        <p:txBody>
          <a:bodyPr/>
          <a:lstStyle/>
          <a:p>
            <a:r>
              <a:rPr lang="en-US" dirty="0"/>
              <a:t>Exercise 3: uploading experimental data files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4F6DFB-9F27-453D-8460-FD4E6FC5B5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1449000"/>
            <a:ext cx="11253832" cy="26100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In this exercise, we will upload </a:t>
            </a:r>
            <a:r>
              <a:rPr lang="en-US" dirty="0">
                <a:solidFill>
                  <a:srgbClr val="FF0000"/>
                </a:solidFill>
              </a:rPr>
              <a:t>files of x-ray photoelectron spectroscopy (XPS) measurement on polymers. 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Hands-on tasks: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Add .</a:t>
            </a:r>
            <a:r>
              <a:rPr lang="en-US" dirty="0" err="1"/>
              <a:t>nxs</a:t>
            </a:r>
            <a:r>
              <a:rPr lang="en-US" dirty="0"/>
              <a:t> files to your upload by drag-and-drop.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Explore the generated entry page from the files.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Use the </a:t>
            </a:r>
            <a:r>
              <a:rPr lang="en-US" dirty="0" err="1"/>
              <a:t>NexusDataConverter</a:t>
            </a:r>
            <a:r>
              <a:rPr lang="en-US" dirty="0"/>
              <a:t> to upload files with other formats, such as .xml. </a:t>
            </a:r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AFD35F-6312-4BA0-8BB7-3CEA9CCE2099}"/>
              </a:ext>
            </a:extLst>
          </p:cNvPr>
          <p:cNvGrpSpPr/>
          <p:nvPr/>
        </p:nvGrpSpPr>
        <p:grpSpPr>
          <a:xfrm>
            <a:off x="7086600" y="5382636"/>
            <a:ext cx="4871790" cy="1376612"/>
            <a:chOff x="2971800" y="5328988"/>
            <a:chExt cx="4871790" cy="1376612"/>
          </a:xfrm>
        </p:grpSpPr>
        <p:pic>
          <p:nvPicPr>
            <p:cNvPr id="15" name="Graphic 14" descr="Play">
              <a:extLst>
                <a:ext uri="{FF2B5EF4-FFF2-40B4-BE49-F238E27FC236}">
                  <a16:creationId xmlns:a16="http://schemas.microsoft.com/office/drawing/2014/main" id="{07341DAC-8ABB-487B-BECF-9BB626B84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1800" y="5328988"/>
              <a:ext cx="1376612" cy="137661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2BAAD4-842C-4B8B-A567-8A1192FBC9EA}"/>
                </a:ext>
              </a:extLst>
            </p:cNvPr>
            <p:cNvSpPr txBox="1"/>
            <p:nvPr/>
          </p:nvSpPr>
          <p:spPr>
            <a:xfrm>
              <a:off x="4318266" y="5478685"/>
              <a:ext cx="352532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Lets go to </a:t>
              </a:r>
              <a:r>
                <a:rPr lang="en-US" sz="3200" b="1" dirty="0">
                  <a:solidFill>
                    <a:srgbClr val="2A4CDF"/>
                  </a:solidFill>
                </a:rPr>
                <a:t>NOMAD,</a:t>
              </a:r>
              <a:br>
                <a:rPr lang="en-US" sz="3200" b="1" dirty="0">
                  <a:solidFill>
                    <a:srgbClr val="2A4CDF"/>
                  </a:solidFill>
                </a:rPr>
              </a:br>
              <a:r>
                <a:rPr lang="en-US" sz="3200" b="1" dirty="0">
                  <a:solidFill>
                    <a:schemeClr val="tx2"/>
                  </a:solidFill>
                </a:rPr>
                <a:t>click </a:t>
              </a:r>
              <a:r>
                <a:rPr lang="en-US" sz="3200" b="1" dirty="0">
                  <a:solidFill>
                    <a:schemeClr val="tx2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lang="en-US" sz="3200" b="1" dirty="0">
                  <a:solidFill>
                    <a:schemeClr val="tx2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70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6324-4E6D-408A-B566-F00B2386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publishing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98E7-50F4-4743-B40F-24ECAADB7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Datasets are used to group entries, making it easier to manage related data.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Datasets can include entries from several uploads.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The same entry can be in several datasets.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Datasets have no influence on the processing of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Users can get a DOI for their datasets.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891BA-6438-4022-A74C-F4C75EA9D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053" y="5334000"/>
            <a:ext cx="1067349" cy="106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94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6324-4E6D-408A-B566-F00B2386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publishing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98E7-50F4-4743-B40F-24ECAADB7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Hands-on tasks: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Create a new dataset, and include entries into that dataset.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Explore and manage datasets.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Assign a DOI to your datasets. 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DAB07C-69A6-429F-AF66-C3424DCAF090}"/>
              </a:ext>
            </a:extLst>
          </p:cNvPr>
          <p:cNvGrpSpPr/>
          <p:nvPr/>
        </p:nvGrpSpPr>
        <p:grpSpPr>
          <a:xfrm>
            <a:off x="7086600" y="5382636"/>
            <a:ext cx="4871790" cy="1376612"/>
            <a:chOff x="2971800" y="5328988"/>
            <a:chExt cx="4871790" cy="1376612"/>
          </a:xfrm>
        </p:grpSpPr>
        <p:pic>
          <p:nvPicPr>
            <p:cNvPr id="6" name="Graphic 5" descr="Play">
              <a:extLst>
                <a:ext uri="{FF2B5EF4-FFF2-40B4-BE49-F238E27FC236}">
                  <a16:creationId xmlns:a16="http://schemas.microsoft.com/office/drawing/2014/main" id="{4D4B9027-9295-45CF-81CE-E113CD107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1800" y="5328988"/>
              <a:ext cx="1376612" cy="137661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2E3467-2D7E-4390-87C9-425CC8E83486}"/>
                </a:ext>
              </a:extLst>
            </p:cNvPr>
            <p:cNvSpPr txBox="1"/>
            <p:nvPr/>
          </p:nvSpPr>
          <p:spPr>
            <a:xfrm>
              <a:off x="4318266" y="5478685"/>
              <a:ext cx="352532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Lets go to </a:t>
              </a:r>
              <a:r>
                <a:rPr lang="en-US" sz="3200" b="1" dirty="0">
                  <a:solidFill>
                    <a:srgbClr val="2A4CDF"/>
                  </a:solidFill>
                </a:rPr>
                <a:t>NOMAD,</a:t>
              </a:r>
              <a:br>
                <a:rPr lang="en-US" sz="3200" b="1" dirty="0">
                  <a:solidFill>
                    <a:srgbClr val="2A4CDF"/>
                  </a:solidFill>
                </a:rPr>
              </a:br>
              <a:r>
                <a:rPr lang="en-US" sz="3200" b="1" dirty="0">
                  <a:solidFill>
                    <a:schemeClr val="tx2"/>
                  </a:solidFill>
                </a:rPr>
                <a:t>click </a:t>
              </a:r>
              <a:r>
                <a:rPr lang="en-US" sz="3200" b="1" dirty="0">
                  <a:solidFill>
                    <a:schemeClr val="tx2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lang="en-US" sz="3200" b="1" dirty="0">
                  <a:solidFill>
                    <a:schemeClr val="tx2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62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CDC436-1584-4689-A9C1-C96A4491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your data with NOMAD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4BDF4-DC1E-46B1-B9FC-1DA2041228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 get started in the journey of uploading raw files to publishing datasets with a digital object identifiers (DOI), you will need to understand the </a:t>
            </a:r>
            <a:r>
              <a:rPr lang="en-US" dirty="0">
                <a:solidFill>
                  <a:srgbClr val="FF0000"/>
                </a:solidFill>
              </a:rPr>
              <a:t>key NOMAD elements involved in this process.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3B602A-18BE-45E2-8530-E19B9C236D1E}"/>
              </a:ext>
            </a:extLst>
          </p:cNvPr>
          <p:cNvSpPr/>
          <p:nvPr/>
        </p:nvSpPr>
        <p:spPr>
          <a:xfrm>
            <a:off x="533400" y="3581400"/>
            <a:ext cx="3810000" cy="2362200"/>
          </a:xfrm>
          <a:prstGeom prst="roundRect">
            <a:avLst/>
          </a:prstGeom>
          <a:solidFill>
            <a:srgbClr val="36389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raw data files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890384-27F3-4D0C-BCC5-0F06FB727715}"/>
              </a:ext>
            </a:extLst>
          </p:cNvPr>
          <p:cNvSpPr/>
          <p:nvPr/>
        </p:nvSpPr>
        <p:spPr>
          <a:xfrm>
            <a:off x="7848602" y="3581400"/>
            <a:ext cx="3810000" cy="2362200"/>
          </a:xfrm>
          <a:prstGeom prst="roundRect">
            <a:avLst/>
          </a:prstGeom>
          <a:solidFill>
            <a:srgbClr val="36389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published datasets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D0F00FC-7BD3-4513-9118-356BD2DE0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48" y="3733800"/>
            <a:ext cx="2600104" cy="153074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3B90476-5E23-4D8B-B7C5-FB027955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3660970"/>
            <a:ext cx="1976887" cy="1676400"/>
          </a:xfrm>
          <a:prstGeom prst="rect">
            <a:avLst/>
          </a:prstGeom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077878FF-B590-4369-BDEE-4361F2366584}"/>
              </a:ext>
            </a:extLst>
          </p:cNvPr>
          <p:cNvSpPr/>
          <p:nvPr/>
        </p:nvSpPr>
        <p:spPr>
          <a:xfrm>
            <a:off x="4675095" y="5181600"/>
            <a:ext cx="2895600" cy="762000"/>
          </a:xfrm>
          <a:prstGeom prst="rightArrow">
            <a:avLst/>
          </a:prstGeom>
          <a:solidFill>
            <a:srgbClr val="2A4C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Server">
            <a:extLst>
              <a:ext uri="{FF2B5EF4-FFF2-40B4-BE49-F238E27FC236}">
                <a16:creationId xmlns:a16="http://schemas.microsoft.com/office/drawing/2014/main" id="{A37F3D95-0E32-4639-BA05-3C5714D43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6800" y="4041970"/>
            <a:ext cx="914400" cy="914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D7AC687-7360-411B-80E3-740C77E06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818" y="4114251"/>
            <a:ext cx="769838" cy="7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8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39B3C0F-D590-479E-9378-EE6857F8B087}"/>
              </a:ext>
            </a:extLst>
          </p:cNvPr>
          <p:cNvSpPr/>
          <p:nvPr/>
        </p:nvSpPr>
        <p:spPr>
          <a:xfrm>
            <a:off x="5421571" y="4610878"/>
            <a:ext cx="2819399" cy="1866121"/>
          </a:xfrm>
          <a:prstGeom prst="roundRect">
            <a:avLst>
              <a:gd name="adj" fmla="val 0"/>
            </a:avLst>
          </a:prstGeom>
          <a:solidFill>
            <a:srgbClr val="36389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C013FA-43D3-4CDB-B667-048A5E3478E6}"/>
              </a:ext>
            </a:extLst>
          </p:cNvPr>
          <p:cNvSpPr/>
          <p:nvPr/>
        </p:nvSpPr>
        <p:spPr>
          <a:xfrm>
            <a:off x="5421571" y="1590258"/>
            <a:ext cx="4194601" cy="1699026"/>
          </a:xfrm>
          <a:prstGeom prst="roundRect">
            <a:avLst>
              <a:gd name="adj" fmla="val 0"/>
            </a:avLst>
          </a:prstGeom>
          <a:solidFill>
            <a:srgbClr val="36389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uploads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DC436-1584-4689-A9C1-C96A4491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elements in NOMAD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F2BA8F05-9CD2-4E06-928F-F9F9C19E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751041" y="1963341"/>
            <a:ext cx="914400" cy="914400"/>
          </a:xfrm>
          <a:prstGeom prst="rect">
            <a:avLst/>
          </a:prstGeom>
        </p:spPr>
      </p:pic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4FA3BCE6-E3F5-4203-B00E-C7D735317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5619088" y="2114727"/>
            <a:ext cx="914400" cy="914400"/>
          </a:xfrm>
          <a:prstGeom prst="rect">
            <a:avLst/>
          </a:prstGeom>
        </p:spPr>
      </p:pic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B47CA38C-8E1D-4476-9DF4-F5FAF8B1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7078426" y="2115741"/>
            <a:ext cx="914400" cy="914400"/>
          </a:xfrm>
          <a:prstGeom prst="rect">
            <a:avLst/>
          </a:prstGeom>
        </p:spPr>
      </p:pic>
      <p:pic>
        <p:nvPicPr>
          <p:cNvPr id="16" name="Graphic 15" descr="Open folder">
            <a:extLst>
              <a:ext uri="{FF2B5EF4-FFF2-40B4-BE49-F238E27FC236}">
                <a16:creationId xmlns:a16="http://schemas.microsoft.com/office/drawing/2014/main" id="{A1780988-1728-4F63-B20B-A911FF36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8614892" y="2114727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EEAB6B8E-C5F5-4F41-B864-8438C84A8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1548" y="3456546"/>
            <a:ext cx="576000" cy="576000"/>
          </a:xfrm>
          <a:prstGeom prst="rect">
            <a:avLst/>
          </a:prstGeom>
        </p:spPr>
      </p:pic>
      <p:pic>
        <p:nvPicPr>
          <p:cNvPr id="24" name="Graphic 23" descr="Statistics">
            <a:extLst>
              <a:ext uri="{FF2B5EF4-FFF2-40B4-BE49-F238E27FC236}">
                <a16:creationId xmlns:a16="http://schemas.microsoft.com/office/drawing/2014/main" id="{1A8A0760-D09A-4793-989B-902B316C17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1571" y="3529631"/>
            <a:ext cx="648000" cy="648000"/>
          </a:xfrm>
          <a:prstGeom prst="rect">
            <a:avLst/>
          </a:prstGeom>
        </p:spPr>
      </p:pic>
      <p:pic>
        <p:nvPicPr>
          <p:cNvPr id="25" name="Graphic 24" descr="Statistics">
            <a:extLst>
              <a:ext uri="{FF2B5EF4-FFF2-40B4-BE49-F238E27FC236}">
                <a16:creationId xmlns:a16="http://schemas.microsoft.com/office/drawing/2014/main" id="{E2460C48-B732-4DB5-B8DE-8F76695F75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1971" y="3529631"/>
            <a:ext cx="648000" cy="648000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F689492C-E13F-4D2F-A2C3-801E2C6F07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0171" y="4777444"/>
            <a:ext cx="914400" cy="914400"/>
          </a:xfrm>
          <a:prstGeom prst="rect">
            <a:avLst/>
          </a:prstGeom>
        </p:spPr>
      </p:pic>
      <p:pic>
        <p:nvPicPr>
          <p:cNvPr id="29" name="Graphic 28" descr="Server">
            <a:extLst>
              <a:ext uri="{FF2B5EF4-FFF2-40B4-BE49-F238E27FC236}">
                <a16:creationId xmlns:a16="http://schemas.microsoft.com/office/drawing/2014/main" id="{6D16B338-E345-4E4B-930D-A28FD9B52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7627" y="477744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D91282-E76C-44D5-B329-122A09E4E09C}"/>
              </a:ext>
            </a:extLst>
          </p:cNvPr>
          <p:cNvSpPr txBox="1"/>
          <p:nvPr/>
        </p:nvSpPr>
        <p:spPr>
          <a:xfrm>
            <a:off x="990600" y="151855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A4CDF"/>
                </a:solidFill>
              </a:rPr>
              <a:t>NOMAD</a:t>
            </a:r>
            <a:r>
              <a:rPr lang="en-US" sz="3200" dirty="0"/>
              <a:t> </a:t>
            </a:r>
            <a:r>
              <a:rPr lang="en-US" sz="3200" b="1" dirty="0"/>
              <a:t>user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9A9D13A-D41C-4007-8134-B2369488AD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5346" y="3470907"/>
            <a:ext cx="807839" cy="685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4C34EE-3A69-4A14-8F3E-0966AFF28F99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2665441" y="2420541"/>
            <a:ext cx="2756130" cy="19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23811-F8C6-4D4F-82BE-B5FF1850C59F}"/>
              </a:ext>
            </a:extLst>
          </p:cNvPr>
          <p:cNvSpPr/>
          <p:nvPr/>
        </p:nvSpPr>
        <p:spPr>
          <a:xfrm>
            <a:off x="5538180" y="2835532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E0A83C-31FC-443D-BD4A-26D7DDD7BBA2}"/>
              </a:ext>
            </a:extLst>
          </p:cNvPr>
          <p:cNvSpPr/>
          <p:nvPr/>
        </p:nvSpPr>
        <p:spPr>
          <a:xfrm>
            <a:off x="6997518" y="2844394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532270-439F-4C8F-8849-D9014B4C2D90}"/>
              </a:ext>
            </a:extLst>
          </p:cNvPr>
          <p:cNvSpPr/>
          <p:nvPr/>
        </p:nvSpPr>
        <p:spPr>
          <a:xfrm>
            <a:off x="8484946" y="2844461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3</a:t>
            </a:r>
          </a:p>
        </p:txBody>
      </p:sp>
      <p:pic>
        <p:nvPicPr>
          <p:cNvPr id="40" name="Graphic 39" descr="Statistics">
            <a:extLst>
              <a:ext uri="{FF2B5EF4-FFF2-40B4-BE49-F238E27FC236}">
                <a16:creationId xmlns:a16="http://schemas.microsoft.com/office/drawing/2014/main" id="{4C9FBBD6-96D6-4DEC-96B0-56E2B6167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8033" y="3539574"/>
            <a:ext cx="648000" cy="648000"/>
          </a:xfrm>
          <a:prstGeom prst="rect">
            <a:avLst/>
          </a:prstGeom>
        </p:spPr>
      </p:pic>
      <p:pic>
        <p:nvPicPr>
          <p:cNvPr id="41" name="Graphic 40" descr="Statistics">
            <a:extLst>
              <a:ext uri="{FF2B5EF4-FFF2-40B4-BE49-F238E27FC236}">
                <a16:creationId xmlns:a16="http://schemas.microsoft.com/office/drawing/2014/main" id="{2B62F311-5B04-404D-8376-229FE0220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4971" y="3543616"/>
            <a:ext cx="648000" cy="648000"/>
          </a:xfrm>
          <a:prstGeom prst="rect">
            <a:avLst/>
          </a:prstGeom>
        </p:spPr>
      </p:pic>
      <p:pic>
        <p:nvPicPr>
          <p:cNvPr id="42" name="Graphic 41" descr="Paper">
            <a:extLst>
              <a:ext uri="{FF2B5EF4-FFF2-40B4-BE49-F238E27FC236}">
                <a16:creationId xmlns:a16="http://schemas.microsoft.com/office/drawing/2014/main" id="{67474E3E-E69D-404C-A391-47D868F9C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3469" y="3610280"/>
            <a:ext cx="576000" cy="576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B7B01E3-8EF3-466F-B19B-A5FFADE5DE2A}"/>
              </a:ext>
            </a:extLst>
          </p:cNvPr>
          <p:cNvSpPr/>
          <p:nvPr/>
        </p:nvSpPr>
        <p:spPr>
          <a:xfrm>
            <a:off x="5421570" y="2150442"/>
            <a:ext cx="1259481" cy="2106815"/>
          </a:xfrm>
          <a:prstGeom prst="rect">
            <a:avLst/>
          </a:prstGeom>
          <a:noFill/>
          <a:ln w="38100">
            <a:solidFill>
              <a:srgbClr val="2A4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0AA0A0-DB87-4EC2-B951-936763FC5117}"/>
              </a:ext>
            </a:extLst>
          </p:cNvPr>
          <p:cNvSpPr/>
          <p:nvPr/>
        </p:nvSpPr>
        <p:spPr>
          <a:xfrm>
            <a:off x="6878568" y="2160385"/>
            <a:ext cx="1259481" cy="2106815"/>
          </a:xfrm>
          <a:prstGeom prst="rect">
            <a:avLst/>
          </a:prstGeom>
          <a:noFill/>
          <a:ln w="38100">
            <a:solidFill>
              <a:srgbClr val="2A4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7256A5-8E2A-4D18-9BDD-9D0CC5DB6FC3}"/>
              </a:ext>
            </a:extLst>
          </p:cNvPr>
          <p:cNvSpPr/>
          <p:nvPr/>
        </p:nvSpPr>
        <p:spPr>
          <a:xfrm>
            <a:off x="8336017" y="2150442"/>
            <a:ext cx="1259481" cy="2106815"/>
          </a:xfrm>
          <a:prstGeom prst="rect">
            <a:avLst/>
          </a:prstGeom>
          <a:noFill/>
          <a:ln w="38100">
            <a:solidFill>
              <a:srgbClr val="2A4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ABBB89-9B14-4B74-B830-67C89B1B7720}"/>
              </a:ext>
            </a:extLst>
          </p:cNvPr>
          <p:cNvSpPr txBox="1"/>
          <p:nvPr/>
        </p:nvSpPr>
        <p:spPr>
          <a:xfrm>
            <a:off x="3812608" y="3524756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entries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BAFF24E-EB23-4E51-BC11-5C22218072B5}"/>
              </a:ext>
            </a:extLst>
          </p:cNvPr>
          <p:cNvCxnSpPr>
            <a:cxnSpLocks/>
            <a:stCxn id="13" idx="2"/>
            <a:endCxn id="47" idx="1"/>
          </p:cNvCxnSpPr>
          <p:nvPr/>
        </p:nvCxnSpPr>
        <p:spPr>
          <a:xfrm rot="16200000" flipH="1">
            <a:off x="2481807" y="2604175"/>
            <a:ext cx="2666198" cy="321333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8B86B7-8C3A-4F13-B48F-690FAED5969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71941" y="4177631"/>
            <a:ext cx="64030" cy="699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284EC3-A3AE-4008-8A7E-2701937189C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745571" y="4177631"/>
            <a:ext cx="153437" cy="699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72F7391-216F-4B54-A203-67B270DEDBC3}"/>
              </a:ext>
            </a:extLst>
          </p:cNvPr>
          <p:cNvSpPr/>
          <p:nvPr/>
        </p:nvSpPr>
        <p:spPr>
          <a:xfrm>
            <a:off x="5619088" y="5578852"/>
            <a:ext cx="1259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5B743A-AE78-46BC-A22B-7135D23B10CB}"/>
              </a:ext>
            </a:extLst>
          </p:cNvPr>
          <p:cNvSpPr/>
          <p:nvPr/>
        </p:nvSpPr>
        <p:spPr>
          <a:xfrm>
            <a:off x="6945571" y="5578852"/>
            <a:ext cx="1259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DF7F60-F2BE-42E2-83CA-46C55C8A9902}"/>
              </a:ext>
            </a:extLst>
          </p:cNvPr>
          <p:cNvCxnSpPr>
            <a:cxnSpLocks/>
          </p:cNvCxnSpPr>
          <p:nvPr/>
        </p:nvCxnSpPr>
        <p:spPr>
          <a:xfrm>
            <a:off x="6335971" y="4187574"/>
            <a:ext cx="1023674" cy="623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9326C2D-39F3-4B24-8E4D-490B436D8210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7502033" y="4187574"/>
            <a:ext cx="12794" cy="5898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5DEBBA-A4D5-4789-AD3C-FE26F396A482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683645" y="4191616"/>
            <a:ext cx="995326" cy="623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898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C013FA-43D3-4CDB-B667-048A5E3478E6}"/>
              </a:ext>
            </a:extLst>
          </p:cNvPr>
          <p:cNvSpPr/>
          <p:nvPr/>
        </p:nvSpPr>
        <p:spPr>
          <a:xfrm>
            <a:off x="5421571" y="1590258"/>
            <a:ext cx="4194601" cy="1699026"/>
          </a:xfrm>
          <a:prstGeom prst="roundRect">
            <a:avLst>
              <a:gd name="adj" fmla="val 0"/>
            </a:avLst>
          </a:prstGeom>
          <a:solidFill>
            <a:srgbClr val="36389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uploads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DC436-1584-4689-A9C1-C96A4491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uploads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F2BA8F05-9CD2-4E06-928F-F9F9C19E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751041" y="1963341"/>
            <a:ext cx="914400" cy="914400"/>
          </a:xfrm>
          <a:prstGeom prst="rect">
            <a:avLst/>
          </a:prstGeom>
        </p:spPr>
      </p:pic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4FA3BCE6-E3F5-4203-B00E-C7D735317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5619088" y="2114727"/>
            <a:ext cx="914400" cy="914400"/>
          </a:xfrm>
          <a:prstGeom prst="rect">
            <a:avLst/>
          </a:prstGeom>
        </p:spPr>
      </p:pic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B47CA38C-8E1D-4476-9DF4-F5FAF8B1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7078426" y="2115741"/>
            <a:ext cx="914400" cy="914400"/>
          </a:xfrm>
          <a:prstGeom prst="rect">
            <a:avLst/>
          </a:prstGeom>
        </p:spPr>
      </p:pic>
      <p:pic>
        <p:nvPicPr>
          <p:cNvPr id="16" name="Graphic 15" descr="Open folder">
            <a:extLst>
              <a:ext uri="{FF2B5EF4-FFF2-40B4-BE49-F238E27FC236}">
                <a16:creationId xmlns:a16="http://schemas.microsoft.com/office/drawing/2014/main" id="{A1780988-1728-4F63-B20B-A911FF36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8614892" y="2114727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D91282-E76C-44D5-B329-122A09E4E09C}"/>
              </a:ext>
            </a:extLst>
          </p:cNvPr>
          <p:cNvSpPr txBox="1"/>
          <p:nvPr/>
        </p:nvSpPr>
        <p:spPr>
          <a:xfrm>
            <a:off x="990600" y="151855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A4CDF"/>
                </a:solidFill>
              </a:rPr>
              <a:t>NOMAD</a:t>
            </a:r>
            <a:r>
              <a:rPr lang="en-US" sz="3200" dirty="0"/>
              <a:t> </a:t>
            </a:r>
            <a:r>
              <a:rPr lang="en-US" sz="3200" b="1" dirty="0"/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4C34EE-3A69-4A14-8F3E-0966AFF28F99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2665441" y="2420541"/>
            <a:ext cx="2756130" cy="19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23811-F8C6-4D4F-82BE-B5FF1850C59F}"/>
              </a:ext>
            </a:extLst>
          </p:cNvPr>
          <p:cNvSpPr/>
          <p:nvPr/>
        </p:nvSpPr>
        <p:spPr>
          <a:xfrm>
            <a:off x="5538180" y="2835532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E0A83C-31FC-443D-BD4A-26D7DDD7BBA2}"/>
              </a:ext>
            </a:extLst>
          </p:cNvPr>
          <p:cNvSpPr/>
          <p:nvPr/>
        </p:nvSpPr>
        <p:spPr>
          <a:xfrm>
            <a:off x="6997518" y="2844394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532270-439F-4C8F-8849-D9014B4C2D90}"/>
              </a:ext>
            </a:extLst>
          </p:cNvPr>
          <p:cNvSpPr/>
          <p:nvPr/>
        </p:nvSpPr>
        <p:spPr>
          <a:xfrm>
            <a:off x="8484946" y="2844461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935FD-FBF6-4761-9FC8-4CB9BE224DF4}"/>
              </a:ext>
            </a:extLst>
          </p:cNvPr>
          <p:cNvSpPr txBox="1"/>
          <p:nvPr/>
        </p:nvSpPr>
        <p:spPr>
          <a:xfrm>
            <a:off x="457200" y="3734071"/>
            <a:ext cx="1150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NOMAD users organize their files and data inside uploads.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can create an upload for each project and structure it into nested folder directories for better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Each upload can contain multiple files and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Uploads can be shared and published. </a:t>
            </a:r>
          </a:p>
        </p:txBody>
      </p:sp>
    </p:spTree>
    <p:extLst>
      <p:ext uri="{BB962C8B-B14F-4D97-AF65-F5344CB8AC3E}">
        <p14:creationId xmlns:p14="http://schemas.microsoft.com/office/powerpoint/2010/main" val="202354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C013FA-43D3-4CDB-B667-048A5E3478E6}"/>
              </a:ext>
            </a:extLst>
          </p:cNvPr>
          <p:cNvSpPr/>
          <p:nvPr/>
        </p:nvSpPr>
        <p:spPr>
          <a:xfrm>
            <a:off x="5421571" y="1590258"/>
            <a:ext cx="4194601" cy="1699026"/>
          </a:xfrm>
          <a:prstGeom prst="roundRect">
            <a:avLst>
              <a:gd name="adj" fmla="val 0"/>
            </a:avLst>
          </a:prstGeom>
          <a:solidFill>
            <a:srgbClr val="36389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uploads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DC436-1584-4689-A9C1-C96A4491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NOMAD entries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F2BA8F05-9CD2-4E06-928F-F9F9C19E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751041" y="1963341"/>
            <a:ext cx="914400" cy="914400"/>
          </a:xfrm>
          <a:prstGeom prst="rect">
            <a:avLst/>
          </a:prstGeom>
        </p:spPr>
      </p:pic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4FA3BCE6-E3F5-4203-B00E-C7D735317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5619088" y="2114727"/>
            <a:ext cx="914400" cy="914400"/>
          </a:xfrm>
          <a:prstGeom prst="rect">
            <a:avLst/>
          </a:prstGeom>
        </p:spPr>
      </p:pic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B47CA38C-8E1D-4476-9DF4-F5FAF8B1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7078426" y="2115741"/>
            <a:ext cx="914400" cy="914400"/>
          </a:xfrm>
          <a:prstGeom prst="rect">
            <a:avLst/>
          </a:prstGeom>
        </p:spPr>
      </p:pic>
      <p:pic>
        <p:nvPicPr>
          <p:cNvPr id="16" name="Graphic 15" descr="Open folder">
            <a:extLst>
              <a:ext uri="{FF2B5EF4-FFF2-40B4-BE49-F238E27FC236}">
                <a16:creationId xmlns:a16="http://schemas.microsoft.com/office/drawing/2014/main" id="{A1780988-1728-4F63-B20B-A911FF36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8614892" y="2114727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EEAB6B8E-C5F5-4F41-B864-8438C84A8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1548" y="3456546"/>
            <a:ext cx="576000" cy="576000"/>
          </a:xfrm>
          <a:prstGeom prst="rect">
            <a:avLst/>
          </a:prstGeom>
        </p:spPr>
      </p:pic>
      <p:pic>
        <p:nvPicPr>
          <p:cNvPr id="24" name="Graphic 23" descr="Statistics">
            <a:extLst>
              <a:ext uri="{FF2B5EF4-FFF2-40B4-BE49-F238E27FC236}">
                <a16:creationId xmlns:a16="http://schemas.microsoft.com/office/drawing/2014/main" id="{1A8A0760-D09A-4793-989B-902B316C17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1571" y="3529631"/>
            <a:ext cx="648000" cy="648000"/>
          </a:xfrm>
          <a:prstGeom prst="rect">
            <a:avLst/>
          </a:prstGeom>
        </p:spPr>
      </p:pic>
      <p:pic>
        <p:nvPicPr>
          <p:cNvPr id="25" name="Graphic 24" descr="Statistics">
            <a:extLst>
              <a:ext uri="{FF2B5EF4-FFF2-40B4-BE49-F238E27FC236}">
                <a16:creationId xmlns:a16="http://schemas.microsoft.com/office/drawing/2014/main" id="{E2460C48-B732-4DB5-B8DE-8F76695F75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1971" y="3529631"/>
            <a:ext cx="648000" cy="648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D91282-E76C-44D5-B329-122A09E4E09C}"/>
              </a:ext>
            </a:extLst>
          </p:cNvPr>
          <p:cNvSpPr txBox="1"/>
          <p:nvPr/>
        </p:nvSpPr>
        <p:spPr>
          <a:xfrm>
            <a:off x="990600" y="151855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A4CDF"/>
                </a:solidFill>
              </a:rPr>
              <a:t>NOMAD</a:t>
            </a:r>
            <a:r>
              <a:rPr lang="en-US" sz="3200" dirty="0"/>
              <a:t> </a:t>
            </a:r>
            <a:r>
              <a:rPr lang="en-US" sz="3200" b="1" dirty="0"/>
              <a:t>user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9A9D13A-D41C-4007-8134-B2369488AD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5346" y="3470907"/>
            <a:ext cx="807839" cy="685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4C34EE-3A69-4A14-8F3E-0966AFF28F99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2665441" y="2420541"/>
            <a:ext cx="2756130" cy="19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23811-F8C6-4D4F-82BE-B5FF1850C59F}"/>
              </a:ext>
            </a:extLst>
          </p:cNvPr>
          <p:cNvSpPr/>
          <p:nvPr/>
        </p:nvSpPr>
        <p:spPr>
          <a:xfrm>
            <a:off x="5538180" y="2835532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E0A83C-31FC-443D-BD4A-26D7DDD7BBA2}"/>
              </a:ext>
            </a:extLst>
          </p:cNvPr>
          <p:cNvSpPr/>
          <p:nvPr/>
        </p:nvSpPr>
        <p:spPr>
          <a:xfrm>
            <a:off x="6997518" y="2844394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532270-439F-4C8F-8849-D9014B4C2D90}"/>
              </a:ext>
            </a:extLst>
          </p:cNvPr>
          <p:cNvSpPr/>
          <p:nvPr/>
        </p:nvSpPr>
        <p:spPr>
          <a:xfrm>
            <a:off x="8484946" y="2844461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3</a:t>
            </a:r>
          </a:p>
        </p:txBody>
      </p:sp>
      <p:pic>
        <p:nvPicPr>
          <p:cNvPr id="40" name="Graphic 39" descr="Statistics">
            <a:extLst>
              <a:ext uri="{FF2B5EF4-FFF2-40B4-BE49-F238E27FC236}">
                <a16:creationId xmlns:a16="http://schemas.microsoft.com/office/drawing/2014/main" id="{4C9FBBD6-96D6-4DEC-96B0-56E2B6167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8033" y="3539574"/>
            <a:ext cx="648000" cy="648000"/>
          </a:xfrm>
          <a:prstGeom prst="rect">
            <a:avLst/>
          </a:prstGeom>
        </p:spPr>
      </p:pic>
      <p:pic>
        <p:nvPicPr>
          <p:cNvPr id="41" name="Graphic 40" descr="Statistics">
            <a:extLst>
              <a:ext uri="{FF2B5EF4-FFF2-40B4-BE49-F238E27FC236}">
                <a16:creationId xmlns:a16="http://schemas.microsoft.com/office/drawing/2014/main" id="{2B62F311-5B04-404D-8376-229FE0220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4971" y="3543616"/>
            <a:ext cx="648000" cy="648000"/>
          </a:xfrm>
          <a:prstGeom prst="rect">
            <a:avLst/>
          </a:prstGeom>
        </p:spPr>
      </p:pic>
      <p:pic>
        <p:nvPicPr>
          <p:cNvPr id="42" name="Graphic 41" descr="Paper">
            <a:extLst>
              <a:ext uri="{FF2B5EF4-FFF2-40B4-BE49-F238E27FC236}">
                <a16:creationId xmlns:a16="http://schemas.microsoft.com/office/drawing/2014/main" id="{67474E3E-E69D-404C-A391-47D868F9C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3469" y="3610280"/>
            <a:ext cx="576000" cy="576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B7B01E3-8EF3-466F-B19B-A5FFADE5DE2A}"/>
              </a:ext>
            </a:extLst>
          </p:cNvPr>
          <p:cNvSpPr/>
          <p:nvPr/>
        </p:nvSpPr>
        <p:spPr>
          <a:xfrm>
            <a:off x="5421570" y="2150442"/>
            <a:ext cx="1259481" cy="2106815"/>
          </a:xfrm>
          <a:prstGeom prst="rect">
            <a:avLst/>
          </a:prstGeom>
          <a:noFill/>
          <a:ln w="38100">
            <a:solidFill>
              <a:srgbClr val="2A4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0AA0A0-DB87-4EC2-B951-936763FC5117}"/>
              </a:ext>
            </a:extLst>
          </p:cNvPr>
          <p:cNvSpPr/>
          <p:nvPr/>
        </p:nvSpPr>
        <p:spPr>
          <a:xfrm>
            <a:off x="6878568" y="2160385"/>
            <a:ext cx="1259481" cy="2106815"/>
          </a:xfrm>
          <a:prstGeom prst="rect">
            <a:avLst/>
          </a:prstGeom>
          <a:noFill/>
          <a:ln w="38100">
            <a:solidFill>
              <a:srgbClr val="2A4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7256A5-8E2A-4D18-9BDD-9D0CC5DB6FC3}"/>
              </a:ext>
            </a:extLst>
          </p:cNvPr>
          <p:cNvSpPr/>
          <p:nvPr/>
        </p:nvSpPr>
        <p:spPr>
          <a:xfrm>
            <a:off x="8336017" y="2150442"/>
            <a:ext cx="1259481" cy="2106815"/>
          </a:xfrm>
          <a:prstGeom prst="rect">
            <a:avLst/>
          </a:prstGeom>
          <a:noFill/>
          <a:ln w="38100">
            <a:solidFill>
              <a:srgbClr val="2A4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ABBB89-9B14-4B74-B830-67C89B1B7720}"/>
              </a:ext>
            </a:extLst>
          </p:cNvPr>
          <p:cNvSpPr txBox="1"/>
          <p:nvPr/>
        </p:nvSpPr>
        <p:spPr>
          <a:xfrm>
            <a:off x="3812608" y="3524756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entries</a:t>
            </a:r>
            <a:endParaRPr lang="en-US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F27E49-5102-4E75-9951-B981811042B0}"/>
              </a:ext>
            </a:extLst>
          </p:cNvPr>
          <p:cNvSpPr txBox="1"/>
          <p:nvPr/>
        </p:nvSpPr>
        <p:spPr>
          <a:xfrm>
            <a:off x="457200" y="4372855"/>
            <a:ext cx="1150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Entries are automatically generated by NOMAD from uploaded raw files or instantiated schemas.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Entries can be searched and viewed through dedicated pages.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Files are processed into entries when a built-in parser exists.</a:t>
            </a:r>
          </a:p>
        </p:txBody>
      </p:sp>
    </p:spTree>
    <p:extLst>
      <p:ext uri="{BB962C8B-B14F-4D97-AF65-F5344CB8AC3E}">
        <p14:creationId xmlns:p14="http://schemas.microsoft.com/office/powerpoint/2010/main" val="388105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39B3C0F-D590-479E-9378-EE6857F8B087}"/>
              </a:ext>
            </a:extLst>
          </p:cNvPr>
          <p:cNvSpPr/>
          <p:nvPr/>
        </p:nvSpPr>
        <p:spPr>
          <a:xfrm>
            <a:off x="5421571" y="4610878"/>
            <a:ext cx="2819399" cy="1866121"/>
          </a:xfrm>
          <a:prstGeom prst="roundRect">
            <a:avLst>
              <a:gd name="adj" fmla="val 0"/>
            </a:avLst>
          </a:prstGeom>
          <a:solidFill>
            <a:srgbClr val="36389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datasets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C013FA-43D3-4CDB-B667-048A5E3478E6}"/>
              </a:ext>
            </a:extLst>
          </p:cNvPr>
          <p:cNvSpPr/>
          <p:nvPr/>
        </p:nvSpPr>
        <p:spPr>
          <a:xfrm>
            <a:off x="5421571" y="1590258"/>
            <a:ext cx="4194601" cy="1699026"/>
          </a:xfrm>
          <a:prstGeom prst="roundRect">
            <a:avLst>
              <a:gd name="adj" fmla="val 0"/>
            </a:avLst>
          </a:prstGeom>
          <a:solidFill>
            <a:srgbClr val="363896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uploads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CDC436-1584-4689-A9C1-C96A4491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in NOMAD</a:t>
            </a:r>
          </a:p>
        </p:txBody>
      </p:sp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F2BA8F05-9CD2-4E06-928F-F9F9C19EB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751041" y="1963341"/>
            <a:ext cx="914400" cy="914400"/>
          </a:xfrm>
          <a:prstGeom prst="rect">
            <a:avLst/>
          </a:prstGeom>
        </p:spPr>
      </p:pic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4FA3BCE6-E3F5-4203-B00E-C7D7353179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5619088" y="2114727"/>
            <a:ext cx="914400" cy="914400"/>
          </a:xfrm>
          <a:prstGeom prst="rect">
            <a:avLst/>
          </a:prstGeom>
        </p:spPr>
      </p:pic>
      <p:pic>
        <p:nvPicPr>
          <p:cNvPr id="15" name="Graphic 14" descr="Open folder">
            <a:extLst>
              <a:ext uri="{FF2B5EF4-FFF2-40B4-BE49-F238E27FC236}">
                <a16:creationId xmlns:a16="http://schemas.microsoft.com/office/drawing/2014/main" id="{B47CA38C-8E1D-4476-9DF4-F5FAF8B1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7078426" y="2115741"/>
            <a:ext cx="914400" cy="914400"/>
          </a:xfrm>
          <a:prstGeom prst="rect">
            <a:avLst/>
          </a:prstGeom>
        </p:spPr>
      </p:pic>
      <p:pic>
        <p:nvPicPr>
          <p:cNvPr id="16" name="Graphic 15" descr="Open folder">
            <a:extLst>
              <a:ext uri="{FF2B5EF4-FFF2-40B4-BE49-F238E27FC236}">
                <a16:creationId xmlns:a16="http://schemas.microsoft.com/office/drawing/2014/main" id="{A1780988-1728-4F63-B20B-A911FF364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8614892" y="2114727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EEAB6B8E-C5F5-4F41-B864-8438C84A8C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71548" y="3456546"/>
            <a:ext cx="576000" cy="576000"/>
          </a:xfrm>
          <a:prstGeom prst="rect">
            <a:avLst/>
          </a:prstGeom>
        </p:spPr>
      </p:pic>
      <p:pic>
        <p:nvPicPr>
          <p:cNvPr id="24" name="Graphic 23" descr="Statistics">
            <a:extLst>
              <a:ext uri="{FF2B5EF4-FFF2-40B4-BE49-F238E27FC236}">
                <a16:creationId xmlns:a16="http://schemas.microsoft.com/office/drawing/2014/main" id="{1A8A0760-D09A-4793-989B-902B316C17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1571" y="3529631"/>
            <a:ext cx="648000" cy="648000"/>
          </a:xfrm>
          <a:prstGeom prst="rect">
            <a:avLst/>
          </a:prstGeom>
        </p:spPr>
      </p:pic>
      <p:pic>
        <p:nvPicPr>
          <p:cNvPr id="25" name="Graphic 24" descr="Statistics">
            <a:extLst>
              <a:ext uri="{FF2B5EF4-FFF2-40B4-BE49-F238E27FC236}">
                <a16:creationId xmlns:a16="http://schemas.microsoft.com/office/drawing/2014/main" id="{E2460C48-B732-4DB5-B8DE-8F76695F75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1971" y="3529631"/>
            <a:ext cx="648000" cy="648000"/>
          </a:xfrm>
          <a:prstGeom prst="rect">
            <a:avLst/>
          </a:prstGeom>
        </p:spPr>
      </p:pic>
      <p:pic>
        <p:nvPicPr>
          <p:cNvPr id="28" name="Graphic 27" descr="Server">
            <a:extLst>
              <a:ext uri="{FF2B5EF4-FFF2-40B4-BE49-F238E27FC236}">
                <a16:creationId xmlns:a16="http://schemas.microsoft.com/office/drawing/2014/main" id="{F689492C-E13F-4D2F-A2C3-801E2C6F07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50171" y="4777444"/>
            <a:ext cx="914400" cy="914400"/>
          </a:xfrm>
          <a:prstGeom prst="rect">
            <a:avLst/>
          </a:prstGeom>
        </p:spPr>
      </p:pic>
      <p:pic>
        <p:nvPicPr>
          <p:cNvPr id="29" name="Graphic 28" descr="Server">
            <a:extLst>
              <a:ext uri="{FF2B5EF4-FFF2-40B4-BE49-F238E27FC236}">
                <a16:creationId xmlns:a16="http://schemas.microsoft.com/office/drawing/2014/main" id="{6D16B338-E345-4E4B-930D-A28FD9B52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57627" y="4777444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D91282-E76C-44D5-B329-122A09E4E09C}"/>
              </a:ext>
            </a:extLst>
          </p:cNvPr>
          <p:cNvSpPr txBox="1"/>
          <p:nvPr/>
        </p:nvSpPr>
        <p:spPr>
          <a:xfrm>
            <a:off x="990600" y="1518554"/>
            <a:ext cx="2470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A4CDF"/>
                </a:solidFill>
              </a:rPr>
              <a:t>NOMAD</a:t>
            </a:r>
            <a:r>
              <a:rPr lang="en-US" sz="3200" dirty="0"/>
              <a:t> </a:t>
            </a:r>
            <a:r>
              <a:rPr lang="en-US" sz="3200" b="1" dirty="0"/>
              <a:t>user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9A9D13A-D41C-4007-8134-B2369488AD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5346" y="3470907"/>
            <a:ext cx="807839" cy="6850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4C34EE-3A69-4A14-8F3E-0966AFF28F99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2665441" y="2420541"/>
            <a:ext cx="2756130" cy="192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23811-F8C6-4D4F-82BE-B5FF1850C59F}"/>
              </a:ext>
            </a:extLst>
          </p:cNvPr>
          <p:cNvSpPr/>
          <p:nvPr/>
        </p:nvSpPr>
        <p:spPr>
          <a:xfrm>
            <a:off x="5538180" y="2835532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E0A83C-31FC-443D-BD4A-26D7DDD7BBA2}"/>
              </a:ext>
            </a:extLst>
          </p:cNvPr>
          <p:cNvSpPr/>
          <p:nvPr/>
        </p:nvSpPr>
        <p:spPr>
          <a:xfrm>
            <a:off x="6997518" y="2844394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532270-439F-4C8F-8849-D9014B4C2D90}"/>
              </a:ext>
            </a:extLst>
          </p:cNvPr>
          <p:cNvSpPr/>
          <p:nvPr/>
        </p:nvSpPr>
        <p:spPr>
          <a:xfrm>
            <a:off x="8484946" y="2844461"/>
            <a:ext cx="1076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project 3</a:t>
            </a:r>
          </a:p>
        </p:txBody>
      </p:sp>
      <p:pic>
        <p:nvPicPr>
          <p:cNvPr id="40" name="Graphic 39" descr="Statistics">
            <a:extLst>
              <a:ext uri="{FF2B5EF4-FFF2-40B4-BE49-F238E27FC236}">
                <a16:creationId xmlns:a16="http://schemas.microsoft.com/office/drawing/2014/main" id="{4C9FBBD6-96D6-4DEC-96B0-56E2B61670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78033" y="3539574"/>
            <a:ext cx="648000" cy="648000"/>
          </a:xfrm>
          <a:prstGeom prst="rect">
            <a:avLst/>
          </a:prstGeom>
        </p:spPr>
      </p:pic>
      <p:pic>
        <p:nvPicPr>
          <p:cNvPr id="41" name="Graphic 40" descr="Statistics">
            <a:extLst>
              <a:ext uri="{FF2B5EF4-FFF2-40B4-BE49-F238E27FC236}">
                <a16:creationId xmlns:a16="http://schemas.microsoft.com/office/drawing/2014/main" id="{2B62F311-5B04-404D-8376-229FE0220C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4971" y="3543616"/>
            <a:ext cx="648000" cy="648000"/>
          </a:xfrm>
          <a:prstGeom prst="rect">
            <a:avLst/>
          </a:prstGeom>
        </p:spPr>
      </p:pic>
      <p:pic>
        <p:nvPicPr>
          <p:cNvPr id="42" name="Graphic 41" descr="Paper">
            <a:extLst>
              <a:ext uri="{FF2B5EF4-FFF2-40B4-BE49-F238E27FC236}">
                <a16:creationId xmlns:a16="http://schemas.microsoft.com/office/drawing/2014/main" id="{67474E3E-E69D-404C-A391-47D868F9C7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3469" y="3610280"/>
            <a:ext cx="576000" cy="576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B7B01E3-8EF3-466F-B19B-A5FFADE5DE2A}"/>
              </a:ext>
            </a:extLst>
          </p:cNvPr>
          <p:cNvSpPr/>
          <p:nvPr/>
        </p:nvSpPr>
        <p:spPr>
          <a:xfrm>
            <a:off x="5421570" y="2150442"/>
            <a:ext cx="1259481" cy="2106815"/>
          </a:xfrm>
          <a:prstGeom prst="rect">
            <a:avLst/>
          </a:prstGeom>
          <a:noFill/>
          <a:ln w="38100">
            <a:solidFill>
              <a:srgbClr val="2A4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0AA0A0-DB87-4EC2-B951-936763FC5117}"/>
              </a:ext>
            </a:extLst>
          </p:cNvPr>
          <p:cNvSpPr/>
          <p:nvPr/>
        </p:nvSpPr>
        <p:spPr>
          <a:xfrm>
            <a:off x="6878568" y="2160385"/>
            <a:ext cx="1259481" cy="2106815"/>
          </a:xfrm>
          <a:prstGeom prst="rect">
            <a:avLst/>
          </a:prstGeom>
          <a:noFill/>
          <a:ln w="38100">
            <a:solidFill>
              <a:srgbClr val="2A4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27256A5-8E2A-4D18-9BDD-9D0CC5DB6FC3}"/>
              </a:ext>
            </a:extLst>
          </p:cNvPr>
          <p:cNvSpPr/>
          <p:nvPr/>
        </p:nvSpPr>
        <p:spPr>
          <a:xfrm>
            <a:off x="8336017" y="2150442"/>
            <a:ext cx="1259481" cy="2106815"/>
          </a:xfrm>
          <a:prstGeom prst="rect">
            <a:avLst/>
          </a:prstGeom>
          <a:noFill/>
          <a:ln w="38100">
            <a:solidFill>
              <a:srgbClr val="2A4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ABBB89-9B14-4B74-B830-67C89B1B7720}"/>
              </a:ext>
            </a:extLst>
          </p:cNvPr>
          <p:cNvSpPr txBox="1"/>
          <p:nvPr/>
        </p:nvSpPr>
        <p:spPr>
          <a:xfrm>
            <a:off x="3812608" y="3524756"/>
            <a:ext cx="1433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entries</a:t>
            </a:r>
            <a:endParaRPr lang="en-US" b="1" dirty="0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BAFF24E-EB23-4E51-BC11-5C22218072B5}"/>
              </a:ext>
            </a:extLst>
          </p:cNvPr>
          <p:cNvCxnSpPr>
            <a:cxnSpLocks/>
            <a:stCxn id="13" idx="2"/>
            <a:endCxn id="47" idx="1"/>
          </p:cNvCxnSpPr>
          <p:nvPr/>
        </p:nvCxnSpPr>
        <p:spPr>
          <a:xfrm rot="16200000" flipH="1">
            <a:off x="2481807" y="2604175"/>
            <a:ext cx="2666198" cy="321333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8B86B7-8C3A-4F13-B48F-690FAED5969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71941" y="4177631"/>
            <a:ext cx="64030" cy="699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284EC3-A3AE-4008-8A7E-2701937189C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745571" y="4177631"/>
            <a:ext cx="153437" cy="699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972F7391-216F-4B54-A203-67B270DEDBC3}"/>
              </a:ext>
            </a:extLst>
          </p:cNvPr>
          <p:cNvSpPr/>
          <p:nvPr/>
        </p:nvSpPr>
        <p:spPr>
          <a:xfrm>
            <a:off x="5619088" y="5578852"/>
            <a:ext cx="1259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5B743A-AE78-46BC-A22B-7135D23B10CB}"/>
              </a:ext>
            </a:extLst>
          </p:cNvPr>
          <p:cNvSpPr/>
          <p:nvPr/>
        </p:nvSpPr>
        <p:spPr>
          <a:xfrm>
            <a:off x="6945571" y="5578852"/>
            <a:ext cx="1259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dataset 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DF7F60-F2BE-42E2-83CA-46C55C8A9902}"/>
              </a:ext>
            </a:extLst>
          </p:cNvPr>
          <p:cNvCxnSpPr>
            <a:cxnSpLocks/>
          </p:cNvCxnSpPr>
          <p:nvPr/>
        </p:nvCxnSpPr>
        <p:spPr>
          <a:xfrm>
            <a:off x="6335971" y="4187574"/>
            <a:ext cx="1023674" cy="623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9326C2D-39F3-4B24-8E4D-490B436D8210}"/>
              </a:ext>
            </a:extLst>
          </p:cNvPr>
          <p:cNvCxnSpPr>
            <a:cxnSpLocks/>
            <a:stCxn id="40" idx="2"/>
            <a:endCxn id="29" idx="0"/>
          </p:cNvCxnSpPr>
          <p:nvPr/>
        </p:nvCxnSpPr>
        <p:spPr>
          <a:xfrm>
            <a:off x="7502033" y="4187574"/>
            <a:ext cx="12794" cy="5898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95DEBBA-A4D5-4789-AD3C-FE26F396A482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683645" y="4191616"/>
            <a:ext cx="995326" cy="6238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9E7BF43-02D7-4A41-A222-9ACA88DEBB8C}"/>
              </a:ext>
            </a:extLst>
          </p:cNvPr>
          <p:cNvSpPr/>
          <p:nvPr/>
        </p:nvSpPr>
        <p:spPr>
          <a:xfrm>
            <a:off x="8336017" y="4512886"/>
            <a:ext cx="389597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Datasets group related entries either from one upload or several uploads.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D2C4DB-6152-4E82-8429-3B04EC1A6829}"/>
              </a:ext>
            </a:extLst>
          </p:cNvPr>
          <p:cNvSpPr/>
          <p:nvPr/>
        </p:nvSpPr>
        <p:spPr>
          <a:xfrm>
            <a:off x="330749" y="5633923"/>
            <a:ext cx="5296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A dataset can be published with a DOI.</a:t>
            </a:r>
          </a:p>
        </p:txBody>
      </p:sp>
    </p:spTree>
    <p:extLst>
      <p:ext uri="{BB962C8B-B14F-4D97-AF65-F5344CB8AC3E}">
        <p14:creationId xmlns:p14="http://schemas.microsoft.com/office/powerpoint/2010/main" val="37662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6286-2901-41D1-AF0E-9591D8C3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NOMAD users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71B40-C4E5-43F6-B40E-348E21A685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To create a user account, follow the steps on this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.</a:t>
            </a:r>
          </a:p>
        </p:txBody>
      </p:sp>
      <p:pic>
        <p:nvPicPr>
          <p:cNvPr id="4" name="Graphic 3" descr="User">
            <a:extLst>
              <a:ext uri="{FF2B5EF4-FFF2-40B4-BE49-F238E27FC236}">
                <a16:creationId xmlns:a16="http://schemas.microsoft.com/office/drawing/2014/main" id="{AA105B2F-27AE-443E-BFDD-5B46391AF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11101432" y="462859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43E254-DF34-4E14-9CCE-4C4387CA45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420700"/>
            <a:ext cx="3276600" cy="3276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DC223-9199-4730-88F2-5510CA0CF0B8}"/>
              </a:ext>
            </a:extLst>
          </p:cNvPr>
          <p:cNvSpPr txBox="1"/>
          <p:nvPr/>
        </p:nvSpPr>
        <p:spPr>
          <a:xfrm>
            <a:off x="3666489" y="5638800"/>
            <a:ext cx="4859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steps to create an account</a:t>
            </a:r>
          </a:p>
        </p:txBody>
      </p:sp>
    </p:spTree>
    <p:extLst>
      <p:ext uri="{BB962C8B-B14F-4D97-AF65-F5344CB8AC3E}">
        <p14:creationId xmlns:p14="http://schemas.microsoft.com/office/powerpoint/2010/main" val="364023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3A09-2454-45B7-AF27-9BE09A0A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18598"/>
            <a:ext cx="10403856" cy="743928"/>
          </a:xfrm>
        </p:spPr>
        <p:txBody>
          <a:bodyPr/>
          <a:lstStyle/>
          <a:p>
            <a:r>
              <a:rPr lang="en-US" dirty="0"/>
              <a:t>Creating and managing uploads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3E327-A98E-4FA2-B7A6-886E78C5CA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1449000"/>
            <a:ext cx="11253832" cy="3504000"/>
          </a:xfrm>
        </p:spPr>
        <p:txBody>
          <a:bodyPr/>
          <a:lstStyle/>
          <a:p>
            <a:r>
              <a:rPr lang="en-US" dirty="0"/>
              <a:t>Hands-on tasks: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Create your first upload in NOMAD.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Rename your upload.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Understand the elements and views of the upload page.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Share your upload with a collaborator.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Publish your upload.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4BA025D-2CF1-4D38-A314-B97869EF82B9}"/>
              </a:ext>
            </a:extLst>
          </p:cNvPr>
          <p:cNvGrpSpPr/>
          <p:nvPr/>
        </p:nvGrpSpPr>
        <p:grpSpPr>
          <a:xfrm>
            <a:off x="6934200" y="5181600"/>
            <a:ext cx="4871790" cy="1376612"/>
            <a:chOff x="2971800" y="5328988"/>
            <a:chExt cx="4871790" cy="1376612"/>
          </a:xfrm>
        </p:grpSpPr>
        <p:pic>
          <p:nvPicPr>
            <p:cNvPr id="5" name="Graphic 4" descr="Play">
              <a:extLst>
                <a:ext uri="{FF2B5EF4-FFF2-40B4-BE49-F238E27FC236}">
                  <a16:creationId xmlns:a16="http://schemas.microsoft.com/office/drawing/2014/main" id="{FD088BA2-B228-4B3C-9E4C-52F62AC2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1800" y="5328988"/>
              <a:ext cx="1376612" cy="137661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D7825F-03A1-4526-B36B-444030E7627A}"/>
                </a:ext>
              </a:extLst>
            </p:cNvPr>
            <p:cNvSpPr txBox="1"/>
            <p:nvPr/>
          </p:nvSpPr>
          <p:spPr>
            <a:xfrm>
              <a:off x="4318266" y="5478685"/>
              <a:ext cx="352532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Lets go to </a:t>
              </a:r>
              <a:r>
                <a:rPr lang="en-US" sz="3200" b="1" dirty="0">
                  <a:solidFill>
                    <a:srgbClr val="2A4CDF"/>
                  </a:solidFill>
                </a:rPr>
                <a:t>NOMAD,</a:t>
              </a:r>
              <a:br>
                <a:rPr lang="en-US" sz="3200" b="1" dirty="0">
                  <a:solidFill>
                    <a:srgbClr val="2A4CDF"/>
                  </a:solidFill>
                </a:rPr>
              </a:br>
              <a:r>
                <a:rPr lang="en-US" sz="3200" b="1" dirty="0">
                  <a:solidFill>
                    <a:schemeClr val="tx2"/>
                  </a:solidFill>
                </a:rPr>
                <a:t>click </a:t>
              </a:r>
              <a:r>
                <a:rPr lang="en-US" sz="3200" b="1" dirty="0">
                  <a:solidFill>
                    <a:schemeClr val="tx2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here</a:t>
              </a:r>
              <a:r>
                <a:rPr lang="en-US" sz="3200" b="1" dirty="0">
                  <a:solidFill>
                    <a:schemeClr val="tx2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338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6D35-0BDA-40AA-AAA4-D92002FA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Uploading files into NOMAD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F684F-9722-4B86-B31A-41EFC3766C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Files can be uploaded to NOMAD in various ways. </a:t>
            </a:r>
          </a:p>
          <a:p>
            <a:r>
              <a:rPr lang="en-US" dirty="0"/>
              <a:t>Whether they are processed into entries or not depends on their format.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53221D4-F7CB-4F42-A435-0543E50F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754000"/>
            <a:ext cx="7696200" cy="373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72024"/>
      </p:ext>
    </p:extLst>
  </p:cSld>
  <p:clrMapOvr>
    <a:masterClrMapping/>
  </p:clrMapOvr>
</p:sld>
</file>

<file path=ppt/theme/theme1.xml><?xml version="1.0" encoding="utf-8"?>
<a:theme xmlns:a="http://schemas.openxmlformats.org/drawingml/2006/main" name="FAIRmat">
  <a:themeElements>
    <a:clrScheme name="FAIRmat">
      <a:dk1>
        <a:sysClr val="windowText" lastClr="000000"/>
      </a:dk1>
      <a:lt1>
        <a:sysClr val="window" lastClr="FFFFFF"/>
      </a:lt1>
      <a:dk2>
        <a:srgbClr val="060606"/>
      </a:dk2>
      <a:lt2>
        <a:srgbClr val="C7C9D1"/>
      </a:lt2>
      <a:accent1>
        <a:srgbClr val="FFC000"/>
      </a:accent1>
      <a:accent2>
        <a:srgbClr val="55AF31"/>
      </a:accent2>
      <a:accent3>
        <a:srgbClr val="27B5B3"/>
      </a:accent3>
      <a:accent4>
        <a:srgbClr val="2F4A9A"/>
      </a:accent4>
      <a:accent5>
        <a:srgbClr val="79409A"/>
      </a:accent5>
      <a:accent6>
        <a:srgbClr val="E6007E"/>
      </a:accent6>
      <a:hlink>
        <a:srgbClr val="E73B2B"/>
      </a:hlink>
      <a:folHlink>
        <a:srgbClr val="E73B2B"/>
      </a:folHlink>
    </a:clrScheme>
    <a:fontScheme name="FAIRmat titillium">
      <a:majorFont>
        <a:latin typeface="Titillium Web SemiBold"/>
        <a:ea typeface="Arial"/>
        <a:cs typeface="Arial"/>
      </a:majorFont>
      <a:minorFont>
        <a:latin typeface="Titillium Web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IRmat">
  <a:themeElements>
    <a:clrScheme name="FAIRmat">
      <a:dk1>
        <a:sysClr val="windowText" lastClr="000000"/>
      </a:dk1>
      <a:lt1>
        <a:sysClr val="window" lastClr="FFFFFF"/>
      </a:lt1>
      <a:dk2>
        <a:srgbClr val="060606"/>
      </a:dk2>
      <a:lt2>
        <a:srgbClr val="C7C9D1"/>
      </a:lt2>
      <a:accent1>
        <a:srgbClr val="FFC000"/>
      </a:accent1>
      <a:accent2>
        <a:srgbClr val="55AF31"/>
      </a:accent2>
      <a:accent3>
        <a:srgbClr val="27B5B3"/>
      </a:accent3>
      <a:accent4>
        <a:srgbClr val="2F4A9A"/>
      </a:accent4>
      <a:accent5>
        <a:srgbClr val="79409A"/>
      </a:accent5>
      <a:accent6>
        <a:srgbClr val="E6007E"/>
      </a:accent6>
      <a:hlink>
        <a:srgbClr val="E73B2B"/>
      </a:hlink>
      <a:folHlink>
        <a:srgbClr val="E73B2B"/>
      </a:folHlink>
    </a:clrScheme>
    <a:fontScheme name="">
      <a:majorFont>
        <a:latin typeface="Titillium Web SemiBold"/>
        <a:ea typeface="Arial"/>
        <a:cs typeface="Arial"/>
      </a:majorFont>
      <a:minorFont>
        <a:latin typeface="Titillium Web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FAIRmat</Template>
  <TotalTime>0</TotalTime>
  <Words>882</Words>
  <Application>Microsoft Office PowerPoint</Application>
  <DocSecurity>0</DocSecurity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Wingdings</vt:lpstr>
      <vt:lpstr>Titillium Web</vt:lpstr>
      <vt:lpstr>Arial</vt:lpstr>
      <vt:lpstr>Titillium Web SemiBold</vt:lpstr>
      <vt:lpstr>FAIRmat</vt:lpstr>
      <vt:lpstr>From raw files to published datasets</vt:lpstr>
      <vt:lpstr>Publishing your data with NOMAD</vt:lpstr>
      <vt:lpstr>The key elements in NOMAD</vt:lpstr>
      <vt:lpstr>NOMAD uploads</vt:lpstr>
      <vt:lpstr>NOMAD entries</vt:lpstr>
      <vt:lpstr>Datasets in NOMAD</vt:lpstr>
      <vt:lpstr>Create a NOMAD users account</vt:lpstr>
      <vt:lpstr>Creating and managing uploads</vt:lpstr>
      <vt:lpstr>Uploading files into NOMAD</vt:lpstr>
      <vt:lpstr>Uploaded raw files: entries vs. files</vt:lpstr>
      <vt:lpstr>Uploading raw files to NOMAD</vt:lpstr>
      <vt:lpstr>Exercise 1: uploading miscellaneous files </vt:lpstr>
      <vt:lpstr>Exercise 2: uploading computations data files </vt:lpstr>
      <vt:lpstr>Exercise 2: uploading computations data files </vt:lpstr>
      <vt:lpstr>Exercise 3: uploading experimental data files </vt:lpstr>
      <vt:lpstr>Exercise 3: uploading experimental data files </vt:lpstr>
      <vt:lpstr>Creating and publishing datasets</vt:lpstr>
      <vt:lpstr>Creating and publishing datasets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Adrianna Wojas</dc:creator>
  <cp:keywords/>
  <dc:description/>
  <cp:lastModifiedBy>Ahmed E. Manour</cp:lastModifiedBy>
  <cp:revision>47</cp:revision>
  <dcterms:created xsi:type="dcterms:W3CDTF">2024-07-15T09:16:16Z</dcterms:created>
  <dcterms:modified xsi:type="dcterms:W3CDTF">2025-02-24T16:12:36Z</dcterms:modified>
  <cp:category/>
  <dc:identifier/>
  <cp:contentStatus/>
  <dc:language/>
  <cp:version/>
</cp:coreProperties>
</file>