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wdULP0hxM21B0FAt/dg7CB0+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9457BD-63E1-410D-B949-6EC29448E816}">
  <a:tblStyle styleId="{539457BD-63E1-410D-B949-6EC29448E8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or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or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5c859d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5c859d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3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0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2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2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2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ggingface.co/learn/nlp-course/chapter6/5?fw=p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4497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Tea</a:t>
            </a:r>
            <a:r>
              <a:rPr lang="en">
                <a:latin typeface="Lora"/>
                <a:ea typeface="Lora"/>
                <a:cs typeface="Lora"/>
                <a:sym typeface="Lora"/>
              </a:rPr>
              <a:t>m Cristiano_Ronaldo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571750"/>
            <a:ext cx="82221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900">
                <a:latin typeface="Lora"/>
                <a:ea typeface="Lora"/>
                <a:cs typeface="Lora"/>
                <a:sym typeface="Lora"/>
              </a:rPr>
              <a:t>Bhashamul Bengali Regional IPA Transcription</a:t>
            </a:r>
            <a:r>
              <a:rPr lang="en" sz="1900">
                <a:latin typeface="Lora"/>
                <a:ea typeface="Lora"/>
                <a:cs typeface="Lora"/>
                <a:sym typeface="Lora"/>
              </a:rPr>
              <a:t>: A Comprehensive Byte T5 Based Approach</a:t>
            </a:r>
            <a:endParaRPr sz="1900"/>
          </a:p>
        </p:txBody>
      </p:sp>
      <p:sp>
        <p:nvSpPr>
          <p:cNvPr id="87" name="Google Shape;87;p1"/>
          <p:cNvSpPr txBox="1"/>
          <p:nvPr/>
        </p:nvSpPr>
        <p:spPr>
          <a:xfrm>
            <a:off x="598100" y="3717375"/>
            <a:ext cx="35166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Abrar Jahin Niloy</a:t>
            </a:r>
            <a:endParaRPr b="0" i="0" sz="14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Dept.of EEE</a:t>
            </a:r>
            <a:endParaRPr b="0" i="0" sz="14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BUET</a:t>
            </a:r>
            <a:endParaRPr b="0" i="0" sz="14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Email: </a:t>
            </a:r>
            <a:r>
              <a:rPr lang="en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abrarjahin.niloy</a:t>
            </a:r>
            <a:r>
              <a:rPr b="0" i="0" lang="en" sz="14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@gmail.com</a:t>
            </a:r>
            <a:endParaRPr b="0" i="0" sz="14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Best Model: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→</a:t>
            </a:r>
            <a:r>
              <a:rPr lang="en" sz="1500">
                <a:solidFill>
                  <a:srgbClr val="374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ByT5 - Small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→Public Score: </a:t>
            </a:r>
            <a:r>
              <a:rPr lang="en" sz="1600">
                <a:solidFill>
                  <a:srgbClr val="202124"/>
                </a:solidFill>
                <a:highlight>
                  <a:srgbClr val="F8F9FA"/>
                </a:highlight>
                <a:latin typeface="Lora"/>
                <a:ea typeface="Lora"/>
                <a:cs typeface="Lora"/>
                <a:sym typeface="Lora"/>
              </a:rPr>
              <a:t>0.0188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→Private Score: </a:t>
            </a:r>
            <a:r>
              <a:rPr lang="en" sz="1600">
                <a:solidFill>
                  <a:srgbClr val="202124"/>
                </a:solidFill>
                <a:latin typeface="Lora"/>
                <a:ea typeface="Lora"/>
                <a:cs typeface="Lora"/>
                <a:sym typeface="Lora"/>
              </a:rPr>
              <a:t>0.01898</a:t>
            </a:r>
            <a:endParaRPr sz="1600">
              <a:solidFill>
                <a:srgbClr val="20212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114300" rtl="0" algn="r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Drawbacks: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→ Absence of bangla numerals ipa in the training data set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0" y="2490100"/>
            <a:ext cx="6087374" cy="19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hlink"/>
              </a:solidFill>
              <a:uFill>
                <a:noFill/>
              </a:uFill>
              <a:hlinkClick r:id="rId3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Pre train all </a:t>
            </a:r>
            <a:r>
              <a:rPr lang="en" sz="1600">
                <a:latin typeface="Lora"/>
                <a:ea typeface="Lora"/>
                <a:cs typeface="Lora"/>
                <a:sym typeface="Lora"/>
              </a:rPr>
              <a:t>the model in large scale dataset for less WER.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Try More different Models</a:t>
            </a:r>
            <a:endParaRPr sz="1600"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Lora"/>
              <a:buChar char="●"/>
            </a:pPr>
            <a:r>
              <a:rPr lang="en" sz="1600">
                <a:latin typeface="Lora"/>
                <a:ea typeface="Lora"/>
                <a:cs typeface="Lora"/>
                <a:sym typeface="Lora"/>
              </a:rPr>
              <a:t>Encoder-only model BERT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3025225" y="1564050"/>
            <a:ext cx="33486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Thank You</a:t>
            </a:r>
            <a:endParaRPr b="0" i="0" sz="4800" u="none" cap="none" strike="noStrike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Presentation Overview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IPA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Problem Statement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Dataset Analysis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Methodology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Model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Training Parameter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Results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Insights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Data pre-processing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○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Drawbacks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Char char="●"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What is IPA?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Lora"/>
              <a:buChar char="●"/>
            </a:pPr>
            <a:r>
              <a:rPr b="1" lang="en" sz="1400">
                <a:solidFill>
                  <a:srgbClr val="5F6368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An alphabetic system of phonetic notation</a:t>
            </a:r>
            <a:endParaRPr b="1" sz="1400">
              <a:solidFill>
                <a:srgbClr val="5F6368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40C28"/>
                </a:solidFill>
                <a:latin typeface="Lora"/>
                <a:ea typeface="Lora"/>
                <a:cs typeface="Lora"/>
                <a:sym typeface="Lora"/>
              </a:rPr>
              <a:t>Allows everyone to learn the pronunciation</a:t>
            </a:r>
            <a:endParaRPr sz="1400">
              <a:solidFill>
                <a:srgbClr val="040C28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40C28"/>
                </a:solidFill>
                <a:latin typeface="Lora"/>
                <a:ea typeface="Lora"/>
                <a:cs typeface="Lora"/>
                <a:sym typeface="Lora"/>
              </a:rPr>
              <a:t>Standardize the representation of spoken language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7100" y="1505250"/>
            <a:ext cx="3966900" cy="2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 Statement</a:t>
            </a:r>
            <a:endParaRPr/>
          </a:p>
          <a:p>
            <a:pPr indent="-317500" lvl="0" marL="45720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Bangla Text To IPA</a:t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63" y="1259725"/>
            <a:ext cx="59531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1111"/>
              <a:buNone/>
            </a:pPr>
            <a:r>
              <a:rPr lang="en"/>
              <a:t>Dataset Analysis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Words:</a:t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solidFill>
                  <a:srgbClr val="3C4043"/>
                </a:solidFill>
                <a:latin typeface="Lora"/>
                <a:ea typeface="Lora"/>
                <a:cs typeface="Lora"/>
                <a:sym typeface="Lora"/>
              </a:rPr>
              <a:t>Unique words in training data: 29150</a:t>
            </a:r>
            <a:endParaRPr sz="1400">
              <a:solidFill>
                <a:srgbClr val="3C40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solidFill>
                  <a:srgbClr val="3C4043"/>
                </a:solidFill>
                <a:latin typeface="Lora"/>
                <a:ea typeface="Lora"/>
                <a:cs typeface="Lora"/>
                <a:sym typeface="Lora"/>
              </a:rPr>
              <a:t>Unique words in test data: 10568</a:t>
            </a:r>
            <a:endParaRPr sz="1400">
              <a:solidFill>
                <a:srgbClr val="3C4043"/>
              </a:solidFill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OOV words: </a:t>
            </a:r>
            <a:r>
              <a:rPr lang="en" sz="1400">
                <a:solidFill>
                  <a:srgbClr val="3C4043"/>
                </a:solidFill>
                <a:latin typeface="Lora"/>
                <a:ea typeface="Lora"/>
                <a:cs typeface="Lora"/>
                <a:sym typeface="Lora"/>
              </a:rPr>
              <a:t>5001</a:t>
            </a:r>
            <a:endParaRPr sz="1400">
              <a:solidFill>
                <a:srgbClr val="3C4043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English alphabet and numbers: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Ignored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in IPA transcription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Bengali numerals: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Both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 Training and test sets contain 2 Bangla numerals.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Model Selection Criteria: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Multilingual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Text2Text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generation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Selected Model: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MT5-small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UMT5-base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ByT5-small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ora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Bangla-T5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268175" y="3954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Pretune and Fine tuning: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58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First, pre-train all the model using the 'DataVerse Challenge - ITVerse 2023' competition dataset. Use the model checkpoint to finetune on this competition dataset.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Training Parameter: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Total 10-15 epoch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Learning rate 3e-4</a:t>
            </a:r>
            <a:endParaRPr sz="16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warmup_steps = 1000 , weight_decay = 1e-2</a:t>
            </a:r>
            <a:endParaRPr sz="1600">
              <a:solidFill>
                <a:srgbClr val="666666"/>
              </a:solidFill>
              <a:highlight>
                <a:srgbClr val="F7F7F7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ora"/>
              <a:buChar char="●"/>
            </a:pPr>
            <a:r>
              <a:rPr lang="en" sz="16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Batch size 4-8.</a:t>
            </a:r>
            <a:endParaRPr sz="16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5c859dd2_0_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31" name="Google Shape;131;g26a5c859dd2_0_1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on Test Set: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Sort By Length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Removing English Alphabets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Adding Period at the end of those texts not having periods or ‘|’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 on Test Set: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Remove period from the end of those ipas in which texts period were added in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preprocess 3  </a:t>
            </a:r>
            <a:r>
              <a:rPr lang="en"/>
              <a:t>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250725" y="1091375"/>
            <a:ext cx="85815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All Models Pre-trained on Dataverse Dataset</a:t>
            </a:r>
            <a:endParaRPr/>
          </a:p>
        </p:txBody>
      </p:sp>
      <p:graphicFrame>
        <p:nvGraphicFramePr>
          <p:cNvPr id="138" name="Google Shape;138;p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{539457BD-63E1-410D-B949-6EC29448E816}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MT5-small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0.030469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0.105914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ByT5-small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0.016217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UMT5-small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0.014737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0.028172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Bangla-t5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