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8C6B-0667-4CFE-B719-70BA8DD52F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453355-5FA6-4FEC-9EDB-B8BC3356D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294759-CD58-4BE0-86C2-BA2397923440}"/>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5" name="Footer Placeholder 4">
            <a:extLst>
              <a:ext uri="{FF2B5EF4-FFF2-40B4-BE49-F238E27FC236}">
                <a16:creationId xmlns:a16="http://schemas.microsoft.com/office/drawing/2014/main" id="{EFB9F9EF-BD70-48A6-A419-4C9D1DEE4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FAD53-D44A-47CB-B744-650AAB3AFD41}"/>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395931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CD94-263E-45D8-BBBA-7A2B0D79E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0D5953-734B-41DF-9D15-FDFEF5780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B9B28-C70D-453E-8F64-3BF83D8FD7FA}"/>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5" name="Footer Placeholder 4">
            <a:extLst>
              <a:ext uri="{FF2B5EF4-FFF2-40B4-BE49-F238E27FC236}">
                <a16:creationId xmlns:a16="http://schemas.microsoft.com/office/drawing/2014/main" id="{D48FD95C-D08D-431E-8CB9-DBFA2B094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22AE4-0524-428E-80D2-1541AA5AB3D2}"/>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118682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5DA18-41AD-45BB-A096-A595FCE817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C9DFA-286A-4F2B-988F-5C9E0C4310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675F3-AF3A-4DCB-A7C8-C770EB6F7267}"/>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5" name="Footer Placeholder 4">
            <a:extLst>
              <a:ext uri="{FF2B5EF4-FFF2-40B4-BE49-F238E27FC236}">
                <a16:creationId xmlns:a16="http://schemas.microsoft.com/office/drawing/2014/main" id="{3CEF61DB-C228-4007-800F-8BC282F1C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ADAE-4F08-4D44-B18A-E53D8AB5A0F7}"/>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102229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80EF-E383-4B4E-849F-CBC7F06A3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29A77-5E54-44F7-B129-6E38B21438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94D75-731B-4A02-91AF-345049E24160}"/>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5" name="Footer Placeholder 4">
            <a:extLst>
              <a:ext uri="{FF2B5EF4-FFF2-40B4-BE49-F238E27FC236}">
                <a16:creationId xmlns:a16="http://schemas.microsoft.com/office/drawing/2014/main" id="{477F5D7E-5427-4B1E-A73A-C25E7F59F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44EF2-0C6B-4848-97AB-BE1DB5F5ED31}"/>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122454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1939-EE2E-4592-8937-84515106A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BC5488-7A03-46F2-8AA1-0D05E873D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B38B61-6AD1-4718-A455-F87B88F92A39}"/>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5" name="Footer Placeholder 4">
            <a:extLst>
              <a:ext uri="{FF2B5EF4-FFF2-40B4-BE49-F238E27FC236}">
                <a16:creationId xmlns:a16="http://schemas.microsoft.com/office/drawing/2014/main" id="{9A24C794-8BCC-4AB6-8D4C-3623D35DC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B4151-3120-4019-8666-74EBDE257BA0}"/>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34387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4035-0631-40C0-B5AF-3505126A6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D6943-0322-464D-840D-102A025CA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E1C079-3984-4C5D-84DB-C5977A9A29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D31994-283B-4296-8F97-249BE2B5DE0D}"/>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6" name="Footer Placeholder 5">
            <a:extLst>
              <a:ext uri="{FF2B5EF4-FFF2-40B4-BE49-F238E27FC236}">
                <a16:creationId xmlns:a16="http://schemas.microsoft.com/office/drawing/2014/main" id="{4FF5C207-34A8-43E4-8DF1-2CE21AB9C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D92A7-0BC4-4BAA-86F7-03996E3400FE}"/>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362502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A350-7499-48E4-9655-AFDEA440D8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697FF-D679-43A6-9751-337198F93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A5ACCB-1CAD-4AEE-80EE-FD80B78D10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142DEC-B635-4730-BCF1-1F2E54307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58F968-2AAF-461A-A61A-A7E1DE186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2898C-EE62-488A-ACDC-A3639FCBC25F}"/>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8" name="Footer Placeholder 7">
            <a:extLst>
              <a:ext uri="{FF2B5EF4-FFF2-40B4-BE49-F238E27FC236}">
                <a16:creationId xmlns:a16="http://schemas.microsoft.com/office/drawing/2014/main" id="{997E83AF-6DD0-4FE8-A095-2BD166FDF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11AB9-7D21-4DAE-9924-0E4C039B4FDA}"/>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20541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1D52-C728-42CA-AEAA-70FDB44562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B5A8BC-FDE4-437F-8AE3-7A35DCEB8041}"/>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4" name="Footer Placeholder 3">
            <a:extLst>
              <a:ext uri="{FF2B5EF4-FFF2-40B4-BE49-F238E27FC236}">
                <a16:creationId xmlns:a16="http://schemas.microsoft.com/office/drawing/2014/main" id="{E8394966-F1E0-4C38-81D7-CB0A64E080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87F45B-3052-4B50-A52E-14659863E9E8}"/>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104771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13C435-74B8-4934-929A-73CF19502BD3}"/>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3" name="Footer Placeholder 2">
            <a:extLst>
              <a:ext uri="{FF2B5EF4-FFF2-40B4-BE49-F238E27FC236}">
                <a16:creationId xmlns:a16="http://schemas.microsoft.com/office/drawing/2014/main" id="{AAD72EB1-6069-414B-AB08-524A358B6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51EF71-91BA-4DB4-BE5D-CC8E004F8D3A}"/>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36321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9400-CC7C-44C4-8C8C-3E4B7A7D0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D7B82-BB94-470C-A9F8-F37D19D9A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218CCA-6483-4EF9-AF4C-D93E29D5A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4BCAE-3543-4BE5-B7CA-0A9DA5D0B5D7}"/>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6" name="Footer Placeholder 5">
            <a:extLst>
              <a:ext uri="{FF2B5EF4-FFF2-40B4-BE49-F238E27FC236}">
                <a16:creationId xmlns:a16="http://schemas.microsoft.com/office/drawing/2014/main" id="{CDB63EB3-2F04-4D4C-AA78-3E671C68D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B39F6-560D-4EF4-8F4B-6FD993A97241}"/>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292053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6C4A-C44E-45B0-BC15-1EFC9575B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53D50D-0733-4D13-8EB6-5BC40A3DDF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1EE7B6-099F-474A-A2F7-C91118A43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3BA1F-694E-4B4F-9A66-DAC6E046FB7A}"/>
              </a:ext>
            </a:extLst>
          </p:cNvPr>
          <p:cNvSpPr>
            <a:spLocks noGrp="1"/>
          </p:cNvSpPr>
          <p:nvPr>
            <p:ph type="dt" sz="half" idx="10"/>
          </p:nvPr>
        </p:nvSpPr>
        <p:spPr/>
        <p:txBody>
          <a:bodyPr/>
          <a:lstStyle/>
          <a:p>
            <a:fld id="{474A62DE-87C5-4141-B77D-72B372E41684}" type="datetimeFigureOut">
              <a:rPr lang="en-US" smtClean="0"/>
              <a:t>16-Feb-24</a:t>
            </a:fld>
            <a:endParaRPr lang="en-US"/>
          </a:p>
        </p:txBody>
      </p:sp>
      <p:sp>
        <p:nvSpPr>
          <p:cNvPr id="6" name="Footer Placeholder 5">
            <a:extLst>
              <a:ext uri="{FF2B5EF4-FFF2-40B4-BE49-F238E27FC236}">
                <a16:creationId xmlns:a16="http://schemas.microsoft.com/office/drawing/2014/main" id="{EB223C05-7047-4642-B5C8-888F62A21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4EBC5-AA27-41D7-B471-0411191B2DCC}"/>
              </a:ext>
            </a:extLst>
          </p:cNvPr>
          <p:cNvSpPr>
            <a:spLocks noGrp="1"/>
          </p:cNvSpPr>
          <p:nvPr>
            <p:ph type="sldNum" sz="quarter" idx="12"/>
          </p:nvPr>
        </p:nvSpPr>
        <p:spPr/>
        <p:txBody>
          <a:bodyPr/>
          <a:lstStyle/>
          <a:p>
            <a:fld id="{754E34A7-C513-4738-88AC-C62AAADEB88F}" type="slidenum">
              <a:rPr lang="en-US" smtClean="0"/>
              <a:t>‹#›</a:t>
            </a:fld>
            <a:endParaRPr lang="en-US"/>
          </a:p>
        </p:txBody>
      </p:sp>
    </p:spTree>
    <p:extLst>
      <p:ext uri="{BB962C8B-B14F-4D97-AF65-F5344CB8AC3E}">
        <p14:creationId xmlns:p14="http://schemas.microsoft.com/office/powerpoint/2010/main" val="391172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4C9B8-447E-4221-BD82-6B0B5644DD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20C76-4101-4BAC-8630-3B907C40B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6C23C-0AF3-45FF-BB41-82F997A640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A62DE-87C5-4141-B77D-72B372E41684}" type="datetimeFigureOut">
              <a:rPr lang="en-US" smtClean="0"/>
              <a:t>16-Feb-24</a:t>
            </a:fld>
            <a:endParaRPr lang="en-US"/>
          </a:p>
        </p:txBody>
      </p:sp>
      <p:sp>
        <p:nvSpPr>
          <p:cNvPr id="5" name="Footer Placeholder 4">
            <a:extLst>
              <a:ext uri="{FF2B5EF4-FFF2-40B4-BE49-F238E27FC236}">
                <a16:creationId xmlns:a16="http://schemas.microsoft.com/office/drawing/2014/main" id="{F6C02ED4-5101-49E1-A8BB-62B542373E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1FAFE-D046-4767-8EA3-B01B8758E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E34A7-C513-4738-88AC-C62AAADEB88F}" type="slidenum">
              <a:rPr lang="en-US" smtClean="0"/>
              <a:t>‹#›</a:t>
            </a:fld>
            <a:endParaRPr lang="en-US"/>
          </a:p>
        </p:txBody>
      </p:sp>
    </p:spTree>
    <p:extLst>
      <p:ext uri="{BB962C8B-B14F-4D97-AF65-F5344CB8AC3E}">
        <p14:creationId xmlns:p14="http://schemas.microsoft.com/office/powerpoint/2010/main" val="120487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ZFTurbo/Weighted-Boxes-Fusion" TargetMode="External"/><Relationship Id="rId2" Type="http://schemas.openxmlformats.org/officeDocument/2006/relationships/hyperlink" Target="https://docs.ultralytics.com/models/rtdetr" TargetMode="Externa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F43715-0BB3-4ADE-985D-C2C6E933B58B}"/>
              </a:ext>
            </a:extLst>
          </p:cNvPr>
          <p:cNvSpPr>
            <a:spLocks noGrp="1"/>
          </p:cNvSpPr>
          <p:nvPr>
            <p:ph type="ctrTitle"/>
          </p:nvPr>
        </p:nvSpPr>
        <p:spPr>
          <a:xfrm>
            <a:off x="1403927" y="0"/>
            <a:ext cx="9144000" cy="2387600"/>
          </a:xfrm>
        </p:spPr>
        <p:txBody>
          <a:bodyPr>
            <a:normAutofit fontScale="90000"/>
          </a:bodyPr>
          <a:lstStyle/>
          <a:p>
            <a:r>
              <a:rPr lang="en-US" sz="4900" b="1" dirty="0"/>
              <a:t>DL Enigma 1.0 - SUST CSE Carnival 2024</a:t>
            </a:r>
            <a:br>
              <a:rPr lang="en-US" sz="4900" b="1" dirty="0"/>
            </a:br>
            <a:r>
              <a:rPr lang="en-US" sz="2700" dirty="0">
                <a:effectLst/>
              </a:rPr>
              <a:t>Bangladesh Road Object Detection for Autonomous Vehicles Challenge</a:t>
            </a:r>
            <a:br>
              <a:rPr lang="en-US" dirty="0">
                <a:effectLst/>
              </a:rPr>
            </a:br>
            <a:endParaRPr lang="en-US" dirty="0"/>
          </a:p>
        </p:txBody>
      </p:sp>
      <p:sp>
        <p:nvSpPr>
          <p:cNvPr id="7" name="Subtitle 6">
            <a:extLst>
              <a:ext uri="{FF2B5EF4-FFF2-40B4-BE49-F238E27FC236}">
                <a16:creationId xmlns:a16="http://schemas.microsoft.com/office/drawing/2014/main" id="{59D36AA4-12E5-4846-B956-93697A382264}"/>
              </a:ext>
            </a:extLst>
          </p:cNvPr>
          <p:cNvSpPr>
            <a:spLocks noGrp="1"/>
          </p:cNvSpPr>
          <p:nvPr>
            <p:ph type="subTitle" idx="1"/>
          </p:nvPr>
        </p:nvSpPr>
        <p:spPr>
          <a:xfrm>
            <a:off x="1403927" y="1847129"/>
            <a:ext cx="9144000" cy="2387600"/>
          </a:xfrm>
        </p:spPr>
        <p:txBody>
          <a:bodyPr>
            <a:noAutofit/>
          </a:bodyPr>
          <a:lstStyle/>
          <a:p>
            <a:pPr algn="l"/>
            <a:r>
              <a:rPr lang="en-US" sz="3600" dirty="0"/>
              <a:t>Team Name: </a:t>
            </a:r>
            <a:r>
              <a:rPr lang="en-US" sz="3600" dirty="0" err="1"/>
              <a:t>SUST_Nameless</a:t>
            </a:r>
            <a:endParaRPr lang="en-US" sz="3600" dirty="0"/>
          </a:p>
          <a:p>
            <a:pPr algn="l"/>
            <a:r>
              <a:rPr lang="en-US" sz="2000" dirty="0"/>
              <a:t>Member 1: </a:t>
            </a:r>
            <a:r>
              <a:rPr lang="en-US" sz="2000" dirty="0" err="1"/>
              <a:t>Nasiat</a:t>
            </a:r>
            <a:r>
              <a:rPr lang="en-US" sz="2000" dirty="0"/>
              <a:t> Hasan Fahim</a:t>
            </a:r>
          </a:p>
          <a:p>
            <a:pPr algn="l"/>
            <a:r>
              <a:rPr lang="en-US" sz="2000" dirty="0"/>
              <a:t>Member 2: </a:t>
            </a:r>
            <a:r>
              <a:rPr lang="en-US" sz="2000" dirty="0" err="1"/>
              <a:t>Niloy</a:t>
            </a:r>
            <a:r>
              <a:rPr lang="en-US" sz="2000" dirty="0"/>
              <a:t> </a:t>
            </a:r>
            <a:r>
              <a:rPr lang="en-US" sz="2000" dirty="0" err="1"/>
              <a:t>Sarker</a:t>
            </a:r>
            <a:r>
              <a:rPr lang="en-US" sz="2000" dirty="0"/>
              <a:t> </a:t>
            </a:r>
          </a:p>
          <a:p>
            <a:pPr algn="l"/>
            <a:r>
              <a:rPr lang="en-US" sz="2000" dirty="0"/>
              <a:t>Member 3: Iqbal Mahmood Sajid</a:t>
            </a:r>
          </a:p>
          <a:p>
            <a:pPr algn="l"/>
            <a:r>
              <a:rPr lang="en-US" sz="2000" dirty="0"/>
              <a:t>Member 4: Siam </a:t>
            </a:r>
            <a:r>
              <a:rPr lang="en-US" sz="2000" dirty="0" err="1"/>
              <a:t>Arefin</a:t>
            </a:r>
            <a:endParaRPr lang="en-US" sz="2000" dirty="0"/>
          </a:p>
        </p:txBody>
      </p:sp>
    </p:spTree>
    <p:extLst>
      <p:ext uri="{BB962C8B-B14F-4D97-AF65-F5344CB8AC3E}">
        <p14:creationId xmlns:p14="http://schemas.microsoft.com/office/powerpoint/2010/main" val="70303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0D30-88EC-4FD1-A287-C814E7CF4E57}"/>
              </a:ext>
            </a:extLst>
          </p:cNvPr>
          <p:cNvSpPr>
            <a:spLocks noGrp="1"/>
          </p:cNvSpPr>
          <p:nvPr>
            <p:ph type="title"/>
          </p:nvPr>
        </p:nvSpPr>
        <p:spPr/>
        <p:txBody>
          <a:bodyPr>
            <a:normAutofit/>
          </a:bodyPr>
          <a:lstStyle/>
          <a:p>
            <a:r>
              <a:rPr lang="en-US" dirty="0"/>
              <a:t>Augmentations:</a:t>
            </a:r>
            <a:br>
              <a:rPr lang="en-US" dirty="0"/>
            </a:br>
            <a:endParaRPr lang="en-US" dirty="0"/>
          </a:p>
        </p:txBody>
      </p:sp>
      <p:sp>
        <p:nvSpPr>
          <p:cNvPr id="4" name="TextBox 3">
            <a:extLst>
              <a:ext uri="{FF2B5EF4-FFF2-40B4-BE49-F238E27FC236}">
                <a16:creationId xmlns:a16="http://schemas.microsoft.com/office/drawing/2014/main" id="{BD847908-9AC6-41FE-A8E9-9BA3318F0E42}"/>
              </a:ext>
            </a:extLst>
          </p:cNvPr>
          <p:cNvSpPr txBox="1"/>
          <p:nvPr/>
        </p:nvSpPr>
        <p:spPr>
          <a:xfrm>
            <a:off x="838200" y="1488158"/>
            <a:ext cx="6096000" cy="1261884"/>
          </a:xfrm>
          <a:prstGeom prst="rect">
            <a:avLst/>
          </a:prstGeom>
          <a:noFill/>
        </p:spPr>
        <p:txBody>
          <a:bodyPr wrap="square">
            <a:spAutoFit/>
          </a:bodyPr>
          <a:lstStyle/>
          <a:p>
            <a:pPr marL="285750" indent="-285750">
              <a:buFont typeface="Arial" panose="020B0604020202020204" pitchFamily="34" charset="0"/>
              <a:buChar char="•"/>
            </a:pPr>
            <a:r>
              <a:rPr lang="en-US" sz="2400" dirty="0"/>
              <a:t>Random Augmentations</a:t>
            </a:r>
          </a:p>
          <a:p>
            <a:pPr marL="285750" indent="-285750">
              <a:buFont typeface="Arial" panose="020B0604020202020204" pitchFamily="34" charset="0"/>
              <a:buChar char="•"/>
            </a:pPr>
            <a:r>
              <a:rPr lang="en-US" sz="2400" dirty="0"/>
              <a:t>Targeted Augmentations : Min Class</a:t>
            </a:r>
          </a:p>
          <a:p>
            <a:pPr marL="285750" indent="-285750">
              <a:buFont typeface="Arial" panose="020B0604020202020204" pitchFamily="34" charset="0"/>
              <a:buChar char="•"/>
            </a:pPr>
            <a:r>
              <a:rPr lang="en-US" sz="2800" b="1" i="1" dirty="0"/>
              <a:t>Default Augmentations</a:t>
            </a:r>
          </a:p>
        </p:txBody>
      </p:sp>
      <p:sp>
        <p:nvSpPr>
          <p:cNvPr id="6" name="TextBox 5">
            <a:extLst>
              <a:ext uri="{FF2B5EF4-FFF2-40B4-BE49-F238E27FC236}">
                <a16:creationId xmlns:a16="http://schemas.microsoft.com/office/drawing/2014/main" id="{D542465F-C831-4776-BAF5-D33D2461A8B8}"/>
              </a:ext>
            </a:extLst>
          </p:cNvPr>
          <p:cNvSpPr txBox="1"/>
          <p:nvPr/>
        </p:nvSpPr>
        <p:spPr>
          <a:xfrm>
            <a:off x="838200" y="3105835"/>
            <a:ext cx="8305800" cy="584775"/>
          </a:xfrm>
          <a:prstGeom prst="rect">
            <a:avLst/>
          </a:prstGeom>
          <a:noFill/>
        </p:spPr>
        <p:txBody>
          <a:bodyPr wrap="square">
            <a:spAutoFit/>
          </a:bodyPr>
          <a:lstStyle/>
          <a:p>
            <a:r>
              <a:rPr lang="en-US" sz="3200" dirty="0"/>
              <a:t>Using Models without Training:</a:t>
            </a:r>
          </a:p>
        </p:txBody>
      </p:sp>
      <p:sp>
        <p:nvSpPr>
          <p:cNvPr id="8" name="TextBox 7">
            <a:extLst>
              <a:ext uri="{FF2B5EF4-FFF2-40B4-BE49-F238E27FC236}">
                <a16:creationId xmlns:a16="http://schemas.microsoft.com/office/drawing/2014/main" id="{39BFBB0F-62D4-4A8F-958D-B997898C50A6}"/>
              </a:ext>
            </a:extLst>
          </p:cNvPr>
          <p:cNvSpPr txBox="1"/>
          <p:nvPr/>
        </p:nvSpPr>
        <p:spPr>
          <a:xfrm>
            <a:off x="838199" y="3912981"/>
            <a:ext cx="11084859" cy="2246769"/>
          </a:xfrm>
          <a:prstGeom prst="rect">
            <a:avLst/>
          </a:prstGeom>
          <a:noFill/>
        </p:spPr>
        <p:txBody>
          <a:bodyPr wrap="square">
            <a:spAutoFit/>
          </a:bodyPr>
          <a:lstStyle/>
          <a:p>
            <a:pPr marL="285750" indent="-285750">
              <a:buFont typeface="Arial" panose="020B0604020202020204" pitchFamily="34" charset="0"/>
              <a:buChar char="•"/>
            </a:pPr>
            <a:r>
              <a:rPr lang="en-US" sz="2000" b="1" dirty="0"/>
              <a:t>Our models couldn’t distinguish between cart vehicles, bicycle, wheelchair and rickshaw.</a:t>
            </a:r>
          </a:p>
          <a:p>
            <a:pPr marL="285750" indent="-285750">
              <a:buFont typeface="Arial" panose="020B0604020202020204" pitchFamily="34" charset="0"/>
              <a:buChar char="•"/>
            </a:pPr>
            <a:r>
              <a:rPr lang="en-US" sz="2000" dirty="0"/>
              <a:t>As some of the categories doesn’t have enough instances in dataset and out pretrained Coco dataset has some common classes like train, person, truck etc. So we decided to use this pretrained models without training in the given dataset.</a:t>
            </a:r>
          </a:p>
          <a:p>
            <a:pPr marL="285750" indent="-285750">
              <a:buFont typeface="Arial" panose="020B0604020202020204" pitchFamily="34" charset="0"/>
              <a:buChar char="•"/>
            </a:pPr>
            <a:r>
              <a:rPr lang="en-US" sz="2000" b="1" dirty="0"/>
              <a:t>This may improve our result for those categories which are rare in the dataset.</a:t>
            </a:r>
          </a:p>
          <a:p>
            <a:pPr marL="285750" indent="-285750">
              <a:buFont typeface="Arial" panose="020B0604020202020204" pitchFamily="34" charset="0"/>
              <a:buChar char="•"/>
            </a:pPr>
            <a:r>
              <a:rPr lang="en-US" sz="2000" b="1" dirty="0"/>
              <a:t>This approach didn’t meet our expectations as the inference time became much higher and the score wasn’t an upgrade to previous scores.</a:t>
            </a:r>
          </a:p>
        </p:txBody>
      </p:sp>
    </p:spTree>
    <p:extLst>
      <p:ext uri="{BB962C8B-B14F-4D97-AF65-F5344CB8AC3E}">
        <p14:creationId xmlns:p14="http://schemas.microsoft.com/office/powerpoint/2010/main" val="59907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D069-4325-49B5-9943-6EF4E7C0DF37}"/>
              </a:ext>
            </a:extLst>
          </p:cNvPr>
          <p:cNvSpPr>
            <a:spLocks noGrp="1"/>
          </p:cNvSpPr>
          <p:nvPr>
            <p:ph type="title"/>
          </p:nvPr>
        </p:nvSpPr>
        <p:spPr/>
        <p:txBody>
          <a:bodyPr>
            <a:normAutofit/>
          </a:bodyPr>
          <a:lstStyle/>
          <a:p>
            <a:r>
              <a:rPr lang="en-US" sz="2400" dirty="0">
                <a:latin typeface="+mn-lt"/>
              </a:rPr>
              <a:t>Using distinct model for rare classes:</a:t>
            </a:r>
            <a:br>
              <a:rPr lang="en-US" sz="2000" dirty="0"/>
            </a:br>
            <a:br>
              <a:rPr lang="en-US" sz="2000" dirty="0"/>
            </a:br>
            <a:endParaRPr lang="en-US" sz="2000" dirty="0"/>
          </a:p>
        </p:txBody>
      </p:sp>
      <p:sp>
        <p:nvSpPr>
          <p:cNvPr id="4" name="TextBox 3">
            <a:extLst>
              <a:ext uri="{FF2B5EF4-FFF2-40B4-BE49-F238E27FC236}">
                <a16:creationId xmlns:a16="http://schemas.microsoft.com/office/drawing/2014/main" id="{FF4E779C-AC83-418C-A90F-F16E14F296B2}"/>
              </a:ext>
            </a:extLst>
          </p:cNvPr>
          <p:cNvSpPr txBox="1"/>
          <p:nvPr/>
        </p:nvSpPr>
        <p:spPr>
          <a:xfrm>
            <a:off x="582706" y="1461264"/>
            <a:ext cx="11492753" cy="646331"/>
          </a:xfrm>
          <a:prstGeom prst="rect">
            <a:avLst/>
          </a:prstGeom>
          <a:noFill/>
        </p:spPr>
        <p:txBody>
          <a:bodyPr wrap="square">
            <a:spAutoFit/>
          </a:bodyPr>
          <a:lstStyle/>
          <a:p>
            <a:pPr marL="285750" indent="-285750">
              <a:buFont typeface="Arial" panose="020B0604020202020204" pitchFamily="34" charset="0"/>
              <a:buChar char="•"/>
            </a:pPr>
            <a:r>
              <a:rPr lang="en-US" sz="1800" b="1" dirty="0"/>
              <a:t>This approach also didn’t meet our expectations as the inference time became much higher and the score wasn’t an upgrade to previous scores.</a:t>
            </a:r>
          </a:p>
        </p:txBody>
      </p:sp>
      <p:sp>
        <p:nvSpPr>
          <p:cNvPr id="6" name="TextBox 5">
            <a:extLst>
              <a:ext uri="{FF2B5EF4-FFF2-40B4-BE49-F238E27FC236}">
                <a16:creationId xmlns:a16="http://schemas.microsoft.com/office/drawing/2014/main" id="{2D00778E-36CA-4B0B-B63D-AD7B3631701D}"/>
              </a:ext>
            </a:extLst>
          </p:cNvPr>
          <p:cNvSpPr txBox="1"/>
          <p:nvPr/>
        </p:nvSpPr>
        <p:spPr>
          <a:xfrm>
            <a:off x="838200" y="2834402"/>
            <a:ext cx="11237258" cy="461665"/>
          </a:xfrm>
          <a:prstGeom prst="rect">
            <a:avLst/>
          </a:prstGeom>
          <a:noFill/>
        </p:spPr>
        <p:txBody>
          <a:bodyPr wrap="square">
            <a:spAutoFit/>
          </a:bodyPr>
          <a:lstStyle/>
          <a:p>
            <a:r>
              <a:rPr lang="en-US" sz="2400" b="1" i="1" dirty="0">
                <a:effectLst>
                  <a:outerShdw blurRad="38100" dist="38100" dir="2700000" algn="tl">
                    <a:srgbClr val="000000">
                      <a:alpha val="43137"/>
                    </a:srgbClr>
                  </a:outerShdw>
                </a:effectLst>
              </a:rPr>
              <a:t>Reverting to the starting point (Here we go again…...)</a:t>
            </a:r>
          </a:p>
        </p:txBody>
      </p:sp>
      <p:sp>
        <p:nvSpPr>
          <p:cNvPr id="8" name="TextBox 7">
            <a:extLst>
              <a:ext uri="{FF2B5EF4-FFF2-40B4-BE49-F238E27FC236}">
                <a16:creationId xmlns:a16="http://schemas.microsoft.com/office/drawing/2014/main" id="{A84C0661-ACD2-47A5-A3C8-688E781FC0A7}"/>
              </a:ext>
            </a:extLst>
          </p:cNvPr>
          <p:cNvSpPr txBox="1"/>
          <p:nvPr/>
        </p:nvSpPr>
        <p:spPr>
          <a:xfrm>
            <a:off x="838200" y="3612777"/>
            <a:ext cx="6096000" cy="461665"/>
          </a:xfrm>
          <a:prstGeom prst="rect">
            <a:avLst/>
          </a:prstGeom>
          <a:noFill/>
        </p:spPr>
        <p:txBody>
          <a:bodyPr wrap="square">
            <a:spAutoFit/>
          </a:bodyPr>
          <a:lstStyle/>
          <a:p>
            <a:r>
              <a:rPr lang="en-US" sz="2400" dirty="0"/>
              <a:t>As of now the key findings we got:</a:t>
            </a:r>
          </a:p>
        </p:txBody>
      </p:sp>
      <p:sp>
        <p:nvSpPr>
          <p:cNvPr id="10" name="TextBox 9">
            <a:extLst>
              <a:ext uri="{FF2B5EF4-FFF2-40B4-BE49-F238E27FC236}">
                <a16:creationId xmlns:a16="http://schemas.microsoft.com/office/drawing/2014/main" id="{36AE0634-5812-478A-93C0-FE6E62D8D8B3}"/>
              </a:ext>
            </a:extLst>
          </p:cNvPr>
          <p:cNvSpPr txBox="1"/>
          <p:nvPr/>
        </p:nvSpPr>
        <p:spPr>
          <a:xfrm>
            <a:off x="838199" y="4185628"/>
            <a:ext cx="11237259" cy="923330"/>
          </a:xfrm>
          <a:prstGeom prst="rect">
            <a:avLst/>
          </a:prstGeom>
          <a:noFill/>
        </p:spPr>
        <p:txBody>
          <a:bodyPr wrap="square">
            <a:spAutoFit/>
          </a:bodyPr>
          <a:lstStyle/>
          <a:p>
            <a:pPr marL="285750" indent="-285750">
              <a:buFont typeface="Arial" panose="020B0604020202020204" pitchFamily="34" charset="0"/>
              <a:buChar char="•"/>
            </a:pPr>
            <a:r>
              <a:rPr lang="en-US" dirty="0"/>
              <a:t>We got the best result from the default augmentations and using </a:t>
            </a:r>
            <a:r>
              <a:rPr lang="en-US" dirty="0" err="1"/>
              <a:t>ensembling</a:t>
            </a:r>
            <a:r>
              <a:rPr lang="en-US" dirty="0"/>
              <a:t> models.</a:t>
            </a:r>
          </a:p>
          <a:p>
            <a:pPr marL="285750" indent="-285750">
              <a:buFont typeface="Arial" panose="020B0604020202020204" pitchFamily="34" charset="0"/>
              <a:buChar char="•"/>
            </a:pPr>
            <a:r>
              <a:rPr lang="en-US" dirty="0"/>
              <a:t>Augmentations didn’t improve our result</a:t>
            </a:r>
          </a:p>
          <a:p>
            <a:pPr marL="285750" indent="-285750">
              <a:buFont typeface="Arial" panose="020B0604020202020204" pitchFamily="34" charset="0"/>
              <a:buChar char="•"/>
            </a:pPr>
            <a:r>
              <a:rPr lang="en-US" dirty="0"/>
              <a:t>Using pretrained models for rare classes didn’t work also.</a:t>
            </a:r>
          </a:p>
        </p:txBody>
      </p:sp>
    </p:spTree>
    <p:extLst>
      <p:ext uri="{BB962C8B-B14F-4D97-AF65-F5344CB8AC3E}">
        <p14:creationId xmlns:p14="http://schemas.microsoft.com/office/powerpoint/2010/main" val="11810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319672-A6E7-4D1F-A6A2-76E68A0283AA}"/>
              </a:ext>
            </a:extLst>
          </p:cNvPr>
          <p:cNvSpPr txBox="1"/>
          <p:nvPr/>
        </p:nvSpPr>
        <p:spPr>
          <a:xfrm>
            <a:off x="923364" y="669249"/>
            <a:ext cx="11071411" cy="1477328"/>
          </a:xfrm>
          <a:prstGeom prst="rect">
            <a:avLst/>
          </a:prstGeom>
          <a:noFill/>
        </p:spPr>
        <p:txBody>
          <a:bodyPr wrap="square">
            <a:spAutoFit/>
          </a:bodyPr>
          <a:lstStyle/>
          <a:p>
            <a:r>
              <a:rPr lang="en-US" b="1" dirty="0"/>
              <a:t>Final Approach:</a:t>
            </a:r>
          </a:p>
          <a:p>
            <a:pPr>
              <a:buFont typeface="Arial" panose="020B0604020202020204" pitchFamily="34" charset="0"/>
              <a:buChar char="•"/>
            </a:pPr>
            <a:r>
              <a:rPr lang="en-US" dirty="0"/>
              <a:t>We use </a:t>
            </a:r>
            <a:r>
              <a:rPr lang="en-US" b="1" dirty="0"/>
              <a:t>RTDETR</a:t>
            </a:r>
            <a:r>
              <a:rPr lang="en-US" dirty="0"/>
              <a:t> for this competition.</a:t>
            </a:r>
          </a:p>
          <a:p>
            <a:pPr>
              <a:buFont typeface="Arial" panose="020B0604020202020204" pitchFamily="34" charset="0"/>
              <a:buChar char="•"/>
            </a:pPr>
            <a:r>
              <a:rPr lang="en-US" dirty="0"/>
              <a:t>Train model1 for 100 epochs and model2 for 60 epochs.</a:t>
            </a:r>
          </a:p>
          <a:p>
            <a:pPr>
              <a:buFont typeface="Arial" panose="020B0604020202020204" pitchFamily="34" charset="0"/>
              <a:buChar char="•"/>
            </a:pPr>
            <a:r>
              <a:rPr lang="en-US" dirty="0"/>
              <a:t>Then we combine this two models with </a:t>
            </a:r>
            <a:r>
              <a:rPr lang="en-US" b="1" dirty="0"/>
              <a:t>WBF</a:t>
            </a:r>
            <a:endParaRPr lang="en-US" dirty="0"/>
          </a:p>
          <a:p>
            <a:pPr>
              <a:buFont typeface="Arial" panose="020B0604020202020204" pitchFamily="34" charset="0"/>
              <a:buChar char="•"/>
            </a:pPr>
            <a:r>
              <a:rPr lang="en-US" dirty="0"/>
              <a:t>Using </a:t>
            </a:r>
            <a:r>
              <a:rPr lang="en-US" b="1" dirty="0"/>
              <a:t>GPU T4x2</a:t>
            </a:r>
            <a:r>
              <a:rPr lang="en-US" dirty="0"/>
              <a:t> as </a:t>
            </a:r>
            <a:r>
              <a:rPr lang="en-US" b="1" dirty="0"/>
              <a:t>Accelerator</a:t>
            </a:r>
            <a:r>
              <a:rPr lang="en-US" dirty="0"/>
              <a:t> given by Kaggle for faster training</a:t>
            </a:r>
          </a:p>
        </p:txBody>
      </p:sp>
      <p:graphicFrame>
        <p:nvGraphicFramePr>
          <p:cNvPr id="4" name="Table 4">
            <a:extLst>
              <a:ext uri="{FF2B5EF4-FFF2-40B4-BE49-F238E27FC236}">
                <a16:creationId xmlns:a16="http://schemas.microsoft.com/office/drawing/2014/main" id="{6BE80369-1D72-48B0-9B5D-84EDDD184A2E}"/>
              </a:ext>
            </a:extLst>
          </p:cNvPr>
          <p:cNvGraphicFramePr>
            <a:graphicFrameLocks noGrp="1"/>
          </p:cNvGraphicFramePr>
          <p:nvPr>
            <p:extLst>
              <p:ext uri="{D42A27DB-BD31-4B8C-83A1-F6EECF244321}">
                <p14:modId xmlns:p14="http://schemas.microsoft.com/office/powerpoint/2010/main" val="1887626618"/>
              </p:ext>
            </p:extLst>
          </p:nvPr>
        </p:nvGraphicFramePr>
        <p:xfrm>
          <a:off x="1691341" y="2781548"/>
          <a:ext cx="8128000" cy="28651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306556162"/>
                    </a:ext>
                  </a:extLst>
                </a:gridCol>
                <a:gridCol w="4064000">
                  <a:extLst>
                    <a:ext uri="{9D8B030D-6E8A-4147-A177-3AD203B41FA5}">
                      <a16:colId xmlns:a16="http://schemas.microsoft.com/office/drawing/2014/main" val="587890335"/>
                    </a:ext>
                  </a:extLst>
                </a:gridCol>
              </a:tblGrid>
              <a:tr h="370840">
                <a:tc>
                  <a:txBody>
                    <a:bodyPr/>
                    <a:lstStyle/>
                    <a:p>
                      <a:r>
                        <a:rPr lang="en-US" dirty="0"/>
                        <a:t>Parameters</a:t>
                      </a:r>
                    </a:p>
                  </a:txBody>
                  <a:tcPr/>
                </a:tc>
                <a:tc>
                  <a:txBody>
                    <a:bodyPr/>
                    <a:lstStyle/>
                    <a:p>
                      <a:r>
                        <a:rPr lang="en-US" dirty="0"/>
                        <a:t>Value</a:t>
                      </a:r>
                    </a:p>
                  </a:txBody>
                  <a:tcPr/>
                </a:tc>
                <a:extLst>
                  <a:ext uri="{0D108BD9-81ED-4DB2-BD59-A6C34878D82A}">
                    <a16:rowId xmlns:a16="http://schemas.microsoft.com/office/drawing/2014/main" val="2094235504"/>
                  </a:ext>
                </a:extLst>
              </a:tr>
              <a:tr h="370840">
                <a:tc>
                  <a:txBody>
                    <a:bodyPr/>
                    <a:lstStyle/>
                    <a:p>
                      <a:r>
                        <a:rPr lang="en-US" dirty="0"/>
                        <a:t>Epochs</a:t>
                      </a:r>
                    </a:p>
                  </a:txBody>
                  <a:tcPr/>
                </a:tc>
                <a:tc>
                  <a:txBody>
                    <a:bodyPr/>
                    <a:lstStyle/>
                    <a:p>
                      <a:r>
                        <a:rPr lang="en-US" dirty="0"/>
                        <a:t>100 for model 1 </a:t>
                      </a:r>
                    </a:p>
                    <a:p>
                      <a:r>
                        <a:rPr lang="en-US" dirty="0"/>
                        <a:t>60 for model2</a:t>
                      </a:r>
                    </a:p>
                  </a:txBody>
                  <a:tcPr/>
                </a:tc>
                <a:extLst>
                  <a:ext uri="{0D108BD9-81ED-4DB2-BD59-A6C34878D82A}">
                    <a16:rowId xmlns:a16="http://schemas.microsoft.com/office/drawing/2014/main" val="1733379399"/>
                  </a:ext>
                </a:extLst>
              </a:tr>
              <a:tr h="370840">
                <a:tc>
                  <a:txBody>
                    <a:bodyPr/>
                    <a:lstStyle/>
                    <a:p>
                      <a:r>
                        <a:rPr lang="en-US" dirty="0"/>
                        <a:t>Image size</a:t>
                      </a:r>
                    </a:p>
                  </a:txBody>
                  <a:tcPr/>
                </a:tc>
                <a:tc>
                  <a:txBody>
                    <a:bodyPr/>
                    <a:lstStyle/>
                    <a:p>
                      <a:r>
                        <a:rPr lang="en-US" dirty="0"/>
                        <a:t>640</a:t>
                      </a:r>
                    </a:p>
                  </a:txBody>
                  <a:tcPr/>
                </a:tc>
                <a:extLst>
                  <a:ext uri="{0D108BD9-81ED-4DB2-BD59-A6C34878D82A}">
                    <a16:rowId xmlns:a16="http://schemas.microsoft.com/office/drawing/2014/main" val="2997859166"/>
                  </a:ext>
                </a:extLst>
              </a:tr>
              <a:tr h="370840">
                <a:tc>
                  <a:txBody>
                    <a:bodyPr/>
                    <a:lstStyle/>
                    <a:p>
                      <a:r>
                        <a:rPr lang="en-US" dirty="0"/>
                        <a:t>Batch size</a:t>
                      </a:r>
                    </a:p>
                  </a:txBody>
                  <a:tcPr/>
                </a:tc>
                <a:tc>
                  <a:txBody>
                    <a:bodyPr/>
                    <a:lstStyle/>
                    <a:p>
                      <a:r>
                        <a:rPr lang="en-US" dirty="0"/>
                        <a:t>16</a:t>
                      </a:r>
                    </a:p>
                  </a:txBody>
                  <a:tcPr/>
                </a:tc>
                <a:extLst>
                  <a:ext uri="{0D108BD9-81ED-4DB2-BD59-A6C34878D82A}">
                    <a16:rowId xmlns:a16="http://schemas.microsoft.com/office/drawing/2014/main" val="2572462613"/>
                  </a:ext>
                </a:extLst>
              </a:tr>
              <a:tr h="370840">
                <a:tc>
                  <a:txBody>
                    <a:bodyPr/>
                    <a:lstStyle/>
                    <a:p>
                      <a:r>
                        <a:rPr lang="en-US" dirty="0"/>
                        <a:t>Pretrained</a:t>
                      </a:r>
                    </a:p>
                  </a:txBody>
                  <a:tcPr/>
                </a:tc>
                <a:tc>
                  <a:txBody>
                    <a:bodyPr/>
                    <a:lstStyle/>
                    <a:p>
                      <a:r>
                        <a:rPr lang="en-US" dirty="0"/>
                        <a:t>True</a:t>
                      </a:r>
                    </a:p>
                  </a:txBody>
                  <a:tcPr/>
                </a:tc>
                <a:extLst>
                  <a:ext uri="{0D108BD9-81ED-4DB2-BD59-A6C34878D82A}">
                    <a16:rowId xmlns:a16="http://schemas.microsoft.com/office/drawing/2014/main" val="4208045669"/>
                  </a:ext>
                </a:extLst>
              </a:tr>
              <a:tr h="370840">
                <a:tc>
                  <a:txBody>
                    <a:bodyPr/>
                    <a:lstStyle/>
                    <a:p>
                      <a:r>
                        <a:rPr lang="en-US" dirty="0"/>
                        <a:t>Cache</a:t>
                      </a:r>
                    </a:p>
                  </a:txBody>
                  <a:tcPr/>
                </a:tc>
                <a:tc>
                  <a:txBody>
                    <a:bodyPr/>
                    <a:lstStyle/>
                    <a:p>
                      <a:r>
                        <a:rPr lang="en-US" dirty="0"/>
                        <a:t>True</a:t>
                      </a:r>
                    </a:p>
                  </a:txBody>
                  <a:tcPr/>
                </a:tc>
                <a:extLst>
                  <a:ext uri="{0D108BD9-81ED-4DB2-BD59-A6C34878D82A}">
                    <a16:rowId xmlns:a16="http://schemas.microsoft.com/office/drawing/2014/main" val="1107113984"/>
                  </a:ext>
                </a:extLst>
              </a:tr>
              <a:tr h="370840">
                <a:tc>
                  <a:txBody>
                    <a:bodyPr/>
                    <a:lstStyle/>
                    <a:p>
                      <a:r>
                        <a:rPr lang="en-US" dirty="0"/>
                        <a:t>Augmentations</a:t>
                      </a:r>
                    </a:p>
                  </a:txBody>
                  <a:tcPr/>
                </a:tc>
                <a:tc>
                  <a:txBody>
                    <a:bodyPr/>
                    <a:lstStyle/>
                    <a:p>
                      <a:r>
                        <a:rPr lang="en-US" dirty="0"/>
                        <a:t>Default</a:t>
                      </a:r>
                    </a:p>
                  </a:txBody>
                  <a:tcPr/>
                </a:tc>
                <a:extLst>
                  <a:ext uri="{0D108BD9-81ED-4DB2-BD59-A6C34878D82A}">
                    <a16:rowId xmlns:a16="http://schemas.microsoft.com/office/drawing/2014/main" val="3456674353"/>
                  </a:ext>
                </a:extLst>
              </a:tr>
            </a:tbl>
          </a:graphicData>
        </a:graphic>
      </p:graphicFrame>
    </p:spTree>
    <p:extLst>
      <p:ext uri="{BB962C8B-B14F-4D97-AF65-F5344CB8AC3E}">
        <p14:creationId xmlns:p14="http://schemas.microsoft.com/office/powerpoint/2010/main" val="65175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B69E2B-9125-4284-A9E0-5328496CC99B}"/>
              </a:ext>
            </a:extLst>
          </p:cNvPr>
          <p:cNvPicPr>
            <a:picLocks noChangeAspect="1"/>
          </p:cNvPicPr>
          <p:nvPr/>
        </p:nvPicPr>
        <p:blipFill>
          <a:blip r:embed="rId2"/>
          <a:stretch>
            <a:fillRect/>
          </a:stretch>
        </p:blipFill>
        <p:spPr>
          <a:xfrm>
            <a:off x="1767465" y="827093"/>
            <a:ext cx="8657070" cy="2872989"/>
          </a:xfrm>
          <a:prstGeom prst="rect">
            <a:avLst/>
          </a:prstGeom>
        </p:spPr>
      </p:pic>
      <p:sp>
        <p:nvSpPr>
          <p:cNvPr id="5" name="TextBox 4">
            <a:extLst>
              <a:ext uri="{FF2B5EF4-FFF2-40B4-BE49-F238E27FC236}">
                <a16:creationId xmlns:a16="http://schemas.microsoft.com/office/drawing/2014/main" id="{9408379F-E67C-477B-A3BD-62E397C7EF9C}"/>
              </a:ext>
            </a:extLst>
          </p:cNvPr>
          <p:cNvSpPr txBox="1"/>
          <p:nvPr/>
        </p:nvSpPr>
        <p:spPr>
          <a:xfrm>
            <a:off x="3883135" y="205298"/>
            <a:ext cx="6096000" cy="461665"/>
          </a:xfrm>
          <a:prstGeom prst="rect">
            <a:avLst/>
          </a:prstGeom>
          <a:noFill/>
        </p:spPr>
        <p:txBody>
          <a:bodyPr wrap="square">
            <a:spAutoFit/>
          </a:bodyPr>
          <a:lstStyle/>
          <a:p>
            <a:r>
              <a:rPr lang="en-US" sz="2400" b="1" dirty="0"/>
              <a:t>Overview of Baidu's RT-DETR:</a:t>
            </a:r>
            <a:endParaRPr lang="en-US" sz="2400" dirty="0"/>
          </a:p>
        </p:txBody>
      </p:sp>
      <p:graphicFrame>
        <p:nvGraphicFramePr>
          <p:cNvPr id="6" name="Table 6">
            <a:extLst>
              <a:ext uri="{FF2B5EF4-FFF2-40B4-BE49-F238E27FC236}">
                <a16:creationId xmlns:a16="http://schemas.microsoft.com/office/drawing/2014/main" id="{68B73FB5-9B00-4CC2-82AD-8ACD1C3B751C}"/>
              </a:ext>
            </a:extLst>
          </p:cNvPr>
          <p:cNvGraphicFramePr>
            <a:graphicFrameLocks noGrp="1"/>
          </p:cNvGraphicFramePr>
          <p:nvPr>
            <p:extLst>
              <p:ext uri="{D42A27DB-BD31-4B8C-83A1-F6EECF244321}">
                <p14:modId xmlns:p14="http://schemas.microsoft.com/office/powerpoint/2010/main" val="2786188860"/>
              </p:ext>
            </p:extLst>
          </p:nvPr>
        </p:nvGraphicFramePr>
        <p:xfrm>
          <a:off x="1767465" y="4054536"/>
          <a:ext cx="8128000" cy="14833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4093586784"/>
                    </a:ext>
                  </a:extLst>
                </a:gridCol>
                <a:gridCol w="4064000">
                  <a:extLst>
                    <a:ext uri="{9D8B030D-6E8A-4147-A177-3AD203B41FA5}">
                      <a16:colId xmlns:a16="http://schemas.microsoft.com/office/drawing/2014/main" val="3491740479"/>
                    </a:ext>
                  </a:extLst>
                </a:gridCol>
              </a:tblGrid>
              <a:tr h="370840">
                <a:tc>
                  <a:txBody>
                    <a:bodyPr/>
                    <a:lstStyle/>
                    <a:p>
                      <a:r>
                        <a:rPr lang="en-US" dirty="0"/>
                        <a:t>Parameter for WBF</a:t>
                      </a:r>
                    </a:p>
                  </a:txBody>
                  <a:tcPr/>
                </a:tc>
                <a:tc>
                  <a:txBody>
                    <a:bodyPr/>
                    <a:lstStyle/>
                    <a:p>
                      <a:r>
                        <a:rPr lang="en-US" dirty="0"/>
                        <a:t>Values</a:t>
                      </a:r>
                    </a:p>
                  </a:txBody>
                  <a:tcPr/>
                </a:tc>
                <a:extLst>
                  <a:ext uri="{0D108BD9-81ED-4DB2-BD59-A6C34878D82A}">
                    <a16:rowId xmlns:a16="http://schemas.microsoft.com/office/drawing/2014/main" val="2944063474"/>
                  </a:ext>
                </a:extLst>
              </a:tr>
              <a:tr h="370840">
                <a:tc>
                  <a:txBody>
                    <a:bodyPr/>
                    <a:lstStyle/>
                    <a:p>
                      <a:r>
                        <a:rPr lang="en-US" dirty="0"/>
                        <a:t>Weight</a:t>
                      </a:r>
                    </a:p>
                  </a:txBody>
                  <a:tcPr/>
                </a:tc>
                <a:tc>
                  <a:txBody>
                    <a:bodyPr/>
                    <a:lstStyle/>
                    <a:p>
                      <a:r>
                        <a:rPr lang="en-US" dirty="0"/>
                        <a:t>[1,1]</a:t>
                      </a:r>
                    </a:p>
                  </a:txBody>
                  <a:tcPr/>
                </a:tc>
                <a:extLst>
                  <a:ext uri="{0D108BD9-81ED-4DB2-BD59-A6C34878D82A}">
                    <a16:rowId xmlns:a16="http://schemas.microsoft.com/office/drawing/2014/main" val="2158054801"/>
                  </a:ext>
                </a:extLst>
              </a:tr>
              <a:tr h="370840">
                <a:tc>
                  <a:txBody>
                    <a:bodyPr/>
                    <a:lstStyle/>
                    <a:p>
                      <a:r>
                        <a:rPr lang="en-US" dirty="0"/>
                        <a:t>IOU threshold</a:t>
                      </a:r>
                    </a:p>
                  </a:txBody>
                  <a:tcPr/>
                </a:tc>
                <a:tc>
                  <a:txBody>
                    <a:bodyPr/>
                    <a:lstStyle/>
                    <a:p>
                      <a:r>
                        <a:rPr lang="en-US" dirty="0"/>
                        <a:t>0.4</a:t>
                      </a:r>
                    </a:p>
                  </a:txBody>
                  <a:tcPr/>
                </a:tc>
                <a:extLst>
                  <a:ext uri="{0D108BD9-81ED-4DB2-BD59-A6C34878D82A}">
                    <a16:rowId xmlns:a16="http://schemas.microsoft.com/office/drawing/2014/main" val="1179751219"/>
                  </a:ext>
                </a:extLst>
              </a:tr>
              <a:tr h="370840">
                <a:tc>
                  <a:txBody>
                    <a:bodyPr/>
                    <a:lstStyle/>
                    <a:p>
                      <a:r>
                        <a:rPr lang="en-US" dirty="0"/>
                        <a:t>Skip box threshold</a:t>
                      </a:r>
                    </a:p>
                  </a:txBody>
                  <a:tcPr/>
                </a:tc>
                <a:tc>
                  <a:txBody>
                    <a:bodyPr/>
                    <a:lstStyle/>
                    <a:p>
                      <a:r>
                        <a:rPr lang="en-US" dirty="0"/>
                        <a:t>0.001</a:t>
                      </a:r>
                    </a:p>
                  </a:txBody>
                  <a:tcPr/>
                </a:tc>
                <a:extLst>
                  <a:ext uri="{0D108BD9-81ED-4DB2-BD59-A6C34878D82A}">
                    <a16:rowId xmlns:a16="http://schemas.microsoft.com/office/drawing/2014/main" val="3446888045"/>
                  </a:ext>
                </a:extLst>
              </a:tr>
            </a:tbl>
          </a:graphicData>
        </a:graphic>
      </p:graphicFrame>
    </p:spTree>
    <p:extLst>
      <p:ext uri="{BB962C8B-B14F-4D97-AF65-F5344CB8AC3E}">
        <p14:creationId xmlns:p14="http://schemas.microsoft.com/office/powerpoint/2010/main" val="173632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A614-7D3D-4331-B165-8856EA99D22E}"/>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775BCA71-B6CB-415B-8895-48A8DD8F6864}"/>
              </a:ext>
            </a:extLst>
          </p:cNvPr>
          <p:cNvSpPr txBox="1"/>
          <p:nvPr/>
        </p:nvSpPr>
        <p:spPr>
          <a:xfrm>
            <a:off x="838200" y="1603793"/>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hlinkClick r:id="rId2"/>
              </a:rPr>
              <a:t>https://docs.ultralytics.com/models/rtdetr</a:t>
            </a:r>
            <a:endParaRPr lang="en-US" dirty="0"/>
          </a:p>
          <a:p>
            <a:pPr marL="285750" indent="-285750">
              <a:buFont typeface="Arial" panose="020B0604020202020204" pitchFamily="34" charset="0"/>
              <a:buChar char="•"/>
            </a:pPr>
            <a:r>
              <a:rPr lang="en-US" dirty="0">
                <a:hlinkClick r:id="rId3"/>
              </a:rPr>
              <a:t>https://github.com/ZFTurbo/Weighted-Boxes-Fusion</a:t>
            </a:r>
            <a:endParaRPr lang="en-US" dirty="0"/>
          </a:p>
        </p:txBody>
      </p:sp>
      <p:pic>
        <p:nvPicPr>
          <p:cNvPr id="6" name="Picture 5">
            <a:extLst>
              <a:ext uri="{FF2B5EF4-FFF2-40B4-BE49-F238E27FC236}">
                <a16:creationId xmlns:a16="http://schemas.microsoft.com/office/drawing/2014/main" id="{0FFDA1A2-F0D2-4680-BABD-77CE4738BC4C}"/>
              </a:ext>
            </a:extLst>
          </p:cNvPr>
          <p:cNvPicPr>
            <a:picLocks noChangeAspect="1"/>
          </p:cNvPicPr>
          <p:nvPr/>
        </p:nvPicPr>
        <p:blipFill>
          <a:blip r:embed="rId4"/>
          <a:stretch>
            <a:fillRect/>
          </a:stretch>
        </p:blipFill>
        <p:spPr>
          <a:xfrm>
            <a:off x="2777275" y="2929356"/>
            <a:ext cx="6096000" cy="2958579"/>
          </a:xfrm>
          <a:prstGeom prst="rect">
            <a:avLst/>
          </a:prstGeom>
        </p:spPr>
      </p:pic>
    </p:spTree>
    <p:extLst>
      <p:ext uri="{BB962C8B-B14F-4D97-AF65-F5344CB8AC3E}">
        <p14:creationId xmlns:p14="http://schemas.microsoft.com/office/powerpoint/2010/main" val="83390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416E-5524-4771-9426-E36A79A7DA8A}"/>
              </a:ext>
            </a:extLst>
          </p:cNvPr>
          <p:cNvSpPr>
            <a:spLocks noGrp="1"/>
          </p:cNvSpPr>
          <p:nvPr>
            <p:ph type="title"/>
          </p:nvPr>
        </p:nvSpPr>
        <p:spPr>
          <a:xfrm>
            <a:off x="376382" y="383597"/>
            <a:ext cx="10515600" cy="1454439"/>
          </a:xfrm>
        </p:spPr>
        <p:txBody>
          <a:bodyPr>
            <a:normAutofit fontScale="90000"/>
          </a:bodyPr>
          <a:lstStyle/>
          <a:p>
            <a:r>
              <a:rPr lang="en-US" dirty="0" err="1"/>
              <a:t>WorkFlow</a:t>
            </a:r>
            <a:r>
              <a:rPr lang="en-US" dirty="0"/>
              <a:t> :</a:t>
            </a:r>
            <a:br>
              <a:rPr lang="en-US" dirty="0"/>
            </a:br>
            <a:br>
              <a:rPr lang="en-US" dirty="0"/>
            </a:br>
            <a:r>
              <a:rPr lang="en-US" dirty="0"/>
              <a:t>		Model -&gt; Dataset -&gt; Model</a:t>
            </a:r>
          </a:p>
        </p:txBody>
      </p:sp>
      <p:sp>
        <p:nvSpPr>
          <p:cNvPr id="5" name="TextBox 4">
            <a:extLst>
              <a:ext uri="{FF2B5EF4-FFF2-40B4-BE49-F238E27FC236}">
                <a16:creationId xmlns:a16="http://schemas.microsoft.com/office/drawing/2014/main" id="{15F2BE57-9422-4566-BF32-1D91C1D1228D}"/>
              </a:ext>
            </a:extLst>
          </p:cNvPr>
          <p:cNvSpPr txBox="1"/>
          <p:nvPr/>
        </p:nvSpPr>
        <p:spPr>
          <a:xfrm>
            <a:off x="376381" y="2606964"/>
            <a:ext cx="11695546" cy="2677656"/>
          </a:xfrm>
          <a:prstGeom prst="rect">
            <a:avLst/>
          </a:prstGeom>
          <a:noFill/>
        </p:spPr>
        <p:txBody>
          <a:bodyPr wrap="square">
            <a:spAutoFit/>
          </a:bodyPr>
          <a:lstStyle/>
          <a:p>
            <a:pPr marL="342900" indent="-342900">
              <a:buFont typeface="Courier New" panose="02070309020205020404" pitchFamily="49" charset="0"/>
              <a:buChar char="o"/>
            </a:pPr>
            <a:r>
              <a:rPr lang="en-US" sz="2400" dirty="0"/>
              <a:t>As a beginner in computer visions we first started exploring different model by implementing them using raw dataset.</a:t>
            </a:r>
          </a:p>
          <a:p>
            <a:pPr marL="342900" indent="-342900">
              <a:buFont typeface="Courier New" panose="02070309020205020404" pitchFamily="49" charset="0"/>
              <a:buChar char="o"/>
            </a:pPr>
            <a:r>
              <a:rPr lang="en-US" sz="2400" dirty="0"/>
              <a:t>Then we started understand and explore dataset.</a:t>
            </a:r>
          </a:p>
          <a:p>
            <a:pPr marL="342900" indent="-342900">
              <a:buFont typeface="Courier New" panose="02070309020205020404" pitchFamily="49" charset="0"/>
              <a:buChar char="o"/>
            </a:pPr>
            <a:r>
              <a:rPr lang="en-US" sz="2400" dirty="0"/>
              <a:t>With the key findings from dataset we tried to improve the models which we already explored beforehand.</a:t>
            </a:r>
          </a:p>
          <a:p>
            <a:pPr marL="342900" indent="-342900">
              <a:buFont typeface="Courier New" panose="02070309020205020404" pitchFamily="49" charset="0"/>
              <a:buChar char="o"/>
            </a:pPr>
            <a:endParaRPr lang="en-US" sz="2400" dirty="0"/>
          </a:p>
          <a:p>
            <a:endParaRPr lang="en-US" sz="2400" dirty="0"/>
          </a:p>
        </p:txBody>
      </p:sp>
    </p:spTree>
    <p:extLst>
      <p:ext uri="{BB962C8B-B14F-4D97-AF65-F5344CB8AC3E}">
        <p14:creationId xmlns:p14="http://schemas.microsoft.com/office/powerpoint/2010/main" val="121957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1CD2152-6DE5-4C47-A939-393A032C8B7F}"/>
              </a:ext>
            </a:extLst>
          </p:cNvPr>
          <p:cNvGraphicFramePr>
            <a:graphicFrameLocks noGrp="1"/>
          </p:cNvGraphicFramePr>
          <p:nvPr>
            <p:extLst>
              <p:ext uri="{D42A27DB-BD31-4B8C-83A1-F6EECF244321}">
                <p14:modId xmlns:p14="http://schemas.microsoft.com/office/powerpoint/2010/main" val="2041902668"/>
              </p:ext>
            </p:extLst>
          </p:nvPr>
        </p:nvGraphicFramePr>
        <p:xfrm>
          <a:off x="1865745" y="1679187"/>
          <a:ext cx="8128000" cy="3107911"/>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109152341"/>
                    </a:ext>
                  </a:extLst>
                </a:gridCol>
                <a:gridCol w="4064000">
                  <a:extLst>
                    <a:ext uri="{9D8B030D-6E8A-4147-A177-3AD203B41FA5}">
                      <a16:colId xmlns:a16="http://schemas.microsoft.com/office/drawing/2014/main" val="4052859705"/>
                    </a:ext>
                  </a:extLst>
                </a:gridCol>
              </a:tblGrid>
              <a:tr h="582661">
                <a:tc>
                  <a:txBody>
                    <a:bodyPr/>
                    <a:lstStyle/>
                    <a:p>
                      <a:r>
                        <a:rPr lang="en-US" dirty="0"/>
                        <a:t>Model </a:t>
                      </a:r>
                    </a:p>
                  </a:txBody>
                  <a:tcPr/>
                </a:tc>
                <a:tc>
                  <a:txBody>
                    <a:bodyPr/>
                    <a:lstStyle/>
                    <a:p>
                      <a:r>
                        <a:rPr lang="en-US" dirty="0"/>
                        <a:t>Score</a:t>
                      </a:r>
                    </a:p>
                  </a:txBody>
                  <a:tcPr/>
                </a:tc>
                <a:extLst>
                  <a:ext uri="{0D108BD9-81ED-4DB2-BD59-A6C34878D82A}">
                    <a16:rowId xmlns:a16="http://schemas.microsoft.com/office/drawing/2014/main" val="3577292953"/>
                  </a:ext>
                </a:extLst>
              </a:tr>
              <a:tr h="505050">
                <a:tc>
                  <a:txBody>
                    <a:bodyPr/>
                    <a:lstStyle/>
                    <a:p>
                      <a:r>
                        <a:rPr lang="en-US" dirty="0"/>
                        <a:t>Yolov8-n</a:t>
                      </a:r>
                    </a:p>
                  </a:txBody>
                  <a:tcPr/>
                </a:tc>
                <a:tc>
                  <a:txBody>
                    <a:bodyPr/>
                    <a:lstStyle/>
                    <a:p>
                      <a:r>
                        <a:rPr lang="en-US" dirty="0"/>
                        <a:t>0.27827</a:t>
                      </a:r>
                    </a:p>
                  </a:txBody>
                  <a:tcPr/>
                </a:tc>
                <a:extLst>
                  <a:ext uri="{0D108BD9-81ED-4DB2-BD59-A6C34878D82A}">
                    <a16:rowId xmlns:a16="http://schemas.microsoft.com/office/drawing/2014/main" val="3689289833"/>
                  </a:ext>
                </a:extLst>
              </a:tr>
              <a:tr h="505050">
                <a:tc>
                  <a:txBody>
                    <a:bodyPr/>
                    <a:lstStyle/>
                    <a:p>
                      <a:r>
                        <a:rPr lang="en-US" dirty="0"/>
                        <a:t>Yolov8-l</a:t>
                      </a:r>
                    </a:p>
                  </a:txBody>
                  <a:tcPr/>
                </a:tc>
                <a:tc>
                  <a:txBody>
                    <a:bodyPr/>
                    <a:lstStyle/>
                    <a:p>
                      <a:r>
                        <a:rPr lang="en-US" dirty="0"/>
                        <a:t>0.35353</a:t>
                      </a:r>
                    </a:p>
                  </a:txBody>
                  <a:tcPr/>
                </a:tc>
                <a:extLst>
                  <a:ext uri="{0D108BD9-81ED-4DB2-BD59-A6C34878D82A}">
                    <a16:rowId xmlns:a16="http://schemas.microsoft.com/office/drawing/2014/main" val="408987272"/>
                  </a:ext>
                </a:extLst>
              </a:tr>
              <a:tr h="505050">
                <a:tc>
                  <a:txBody>
                    <a:bodyPr/>
                    <a:lstStyle/>
                    <a:p>
                      <a:r>
                        <a:rPr lang="en-US" dirty="0"/>
                        <a:t>Yolov8-x</a:t>
                      </a:r>
                    </a:p>
                  </a:txBody>
                  <a:tcPr/>
                </a:tc>
                <a:tc>
                  <a:txBody>
                    <a:bodyPr/>
                    <a:lstStyle/>
                    <a:p>
                      <a:r>
                        <a:rPr lang="en-US" dirty="0"/>
                        <a:t>0.37001</a:t>
                      </a:r>
                    </a:p>
                  </a:txBody>
                  <a:tcPr/>
                </a:tc>
                <a:extLst>
                  <a:ext uri="{0D108BD9-81ED-4DB2-BD59-A6C34878D82A}">
                    <a16:rowId xmlns:a16="http://schemas.microsoft.com/office/drawing/2014/main" val="2160550296"/>
                  </a:ext>
                </a:extLst>
              </a:tr>
              <a:tr h="505050">
                <a:tc>
                  <a:txBody>
                    <a:bodyPr/>
                    <a:lstStyle/>
                    <a:p>
                      <a:r>
                        <a:rPr lang="en-US" dirty="0"/>
                        <a:t>Yolov5-x</a:t>
                      </a:r>
                    </a:p>
                  </a:txBody>
                  <a:tcPr/>
                </a:tc>
                <a:tc>
                  <a:txBody>
                    <a:bodyPr/>
                    <a:lstStyle/>
                    <a:p>
                      <a:r>
                        <a:rPr lang="en-US" dirty="0"/>
                        <a:t>0.38968</a:t>
                      </a:r>
                    </a:p>
                  </a:txBody>
                  <a:tcPr/>
                </a:tc>
                <a:extLst>
                  <a:ext uri="{0D108BD9-81ED-4DB2-BD59-A6C34878D82A}">
                    <a16:rowId xmlns:a16="http://schemas.microsoft.com/office/drawing/2014/main" val="127039014"/>
                  </a:ext>
                </a:extLst>
              </a:tr>
              <a:tr h="505050">
                <a:tc>
                  <a:txBody>
                    <a:bodyPr/>
                    <a:lstStyle/>
                    <a:p>
                      <a:r>
                        <a:rPr lang="en-US" dirty="0"/>
                        <a:t>RTDETR-x</a:t>
                      </a:r>
                    </a:p>
                  </a:txBody>
                  <a:tcPr/>
                </a:tc>
                <a:tc>
                  <a:txBody>
                    <a:bodyPr/>
                    <a:lstStyle/>
                    <a:p>
                      <a:r>
                        <a:rPr lang="en-US" dirty="0"/>
                        <a:t>0.41352</a:t>
                      </a:r>
                    </a:p>
                  </a:txBody>
                  <a:tcPr/>
                </a:tc>
                <a:extLst>
                  <a:ext uri="{0D108BD9-81ED-4DB2-BD59-A6C34878D82A}">
                    <a16:rowId xmlns:a16="http://schemas.microsoft.com/office/drawing/2014/main" val="3053507267"/>
                  </a:ext>
                </a:extLst>
              </a:tr>
            </a:tbl>
          </a:graphicData>
        </a:graphic>
      </p:graphicFrame>
      <p:sp>
        <p:nvSpPr>
          <p:cNvPr id="4" name="Title 3">
            <a:extLst>
              <a:ext uri="{FF2B5EF4-FFF2-40B4-BE49-F238E27FC236}">
                <a16:creationId xmlns:a16="http://schemas.microsoft.com/office/drawing/2014/main" id="{291120E0-98F2-4360-ADB4-4873A290135B}"/>
              </a:ext>
            </a:extLst>
          </p:cNvPr>
          <p:cNvSpPr>
            <a:spLocks noGrp="1"/>
          </p:cNvSpPr>
          <p:nvPr>
            <p:ph type="title"/>
          </p:nvPr>
        </p:nvSpPr>
        <p:spPr>
          <a:xfrm>
            <a:off x="838200" y="365125"/>
            <a:ext cx="10515600" cy="807893"/>
          </a:xfrm>
        </p:spPr>
        <p:txBody>
          <a:bodyPr/>
          <a:lstStyle/>
          <a:p>
            <a:r>
              <a:rPr lang="en-US" dirty="0"/>
              <a:t>Single Models:</a:t>
            </a:r>
          </a:p>
        </p:txBody>
      </p:sp>
    </p:spTree>
    <p:extLst>
      <p:ext uri="{BB962C8B-B14F-4D97-AF65-F5344CB8AC3E}">
        <p14:creationId xmlns:p14="http://schemas.microsoft.com/office/powerpoint/2010/main" val="48904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D24B-1B70-4991-ADE5-DBEBF455BCE4}"/>
              </a:ext>
            </a:extLst>
          </p:cNvPr>
          <p:cNvSpPr>
            <a:spLocks noGrp="1"/>
          </p:cNvSpPr>
          <p:nvPr>
            <p:ph type="title"/>
          </p:nvPr>
        </p:nvSpPr>
        <p:spPr/>
        <p:txBody>
          <a:bodyPr/>
          <a:lstStyle/>
          <a:p>
            <a:r>
              <a:rPr lang="en-US" sz="3200" dirty="0"/>
              <a:t>Ensemble Models:</a:t>
            </a:r>
            <a:br>
              <a:rPr lang="en-US" dirty="0"/>
            </a:br>
            <a:endParaRPr lang="en-US" dirty="0"/>
          </a:p>
        </p:txBody>
      </p:sp>
      <p:pic>
        <p:nvPicPr>
          <p:cNvPr id="4" name="Picture 3">
            <a:extLst>
              <a:ext uri="{FF2B5EF4-FFF2-40B4-BE49-F238E27FC236}">
                <a16:creationId xmlns:a16="http://schemas.microsoft.com/office/drawing/2014/main" id="{1F449FA5-8588-40BE-AB39-C99A29493B95}"/>
              </a:ext>
            </a:extLst>
          </p:cNvPr>
          <p:cNvPicPr>
            <a:picLocks noChangeAspect="1"/>
          </p:cNvPicPr>
          <p:nvPr/>
        </p:nvPicPr>
        <p:blipFill>
          <a:blip r:embed="rId2"/>
          <a:stretch>
            <a:fillRect/>
          </a:stretch>
        </p:blipFill>
        <p:spPr>
          <a:xfrm>
            <a:off x="3890087" y="1269511"/>
            <a:ext cx="3543607" cy="3413326"/>
          </a:xfrm>
          <a:prstGeom prst="rect">
            <a:avLst/>
          </a:prstGeom>
        </p:spPr>
      </p:pic>
      <p:sp>
        <p:nvSpPr>
          <p:cNvPr id="6" name="TextBox 5">
            <a:extLst>
              <a:ext uri="{FF2B5EF4-FFF2-40B4-BE49-F238E27FC236}">
                <a16:creationId xmlns:a16="http://schemas.microsoft.com/office/drawing/2014/main" id="{7155FFF5-BA85-43E5-950A-C679131DE55D}"/>
              </a:ext>
            </a:extLst>
          </p:cNvPr>
          <p:cNvSpPr txBox="1"/>
          <p:nvPr/>
        </p:nvSpPr>
        <p:spPr>
          <a:xfrm>
            <a:off x="701963" y="4987058"/>
            <a:ext cx="11323782" cy="1200329"/>
          </a:xfrm>
          <a:prstGeom prst="rect">
            <a:avLst/>
          </a:prstGeom>
          <a:noFill/>
        </p:spPr>
        <p:txBody>
          <a:bodyPr wrap="square">
            <a:spAutoFit/>
          </a:bodyPr>
          <a:lstStyle/>
          <a:p>
            <a:r>
              <a:rPr lang="en-US" dirty="0"/>
              <a:t>Weighted boxes fusion is used for merging all the predictions from multiple models. Unlike NMS or Soft-NMS methods that simply remove part of the predictions, WBF method uses confidence scores of all proposed bounding boxes to construct the average boxes. This method won’t discard any bounding box, instead, it combines them. This leads to an improvement in the quality of the combined predictions.</a:t>
            </a:r>
          </a:p>
        </p:txBody>
      </p:sp>
    </p:spTree>
    <p:extLst>
      <p:ext uri="{BB962C8B-B14F-4D97-AF65-F5344CB8AC3E}">
        <p14:creationId xmlns:p14="http://schemas.microsoft.com/office/powerpoint/2010/main" val="157756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7A9CB95-826A-4209-8C87-93602A08A06B}"/>
              </a:ext>
            </a:extLst>
          </p:cNvPr>
          <p:cNvGraphicFramePr>
            <a:graphicFrameLocks noGrp="1"/>
          </p:cNvGraphicFramePr>
          <p:nvPr>
            <p:extLst>
              <p:ext uri="{D42A27DB-BD31-4B8C-83A1-F6EECF244321}">
                <p14:modId xmlns:p14="http://schemas.microsoft.com/office/powerpoint/2010/main" val="4152841607"/>
              </p:ext>
            </p:extLst>
          </p:nvPr>
        </p:nvGraphicFramePr>
        <p:xfrm>
          <a:off x="1690256" y="1562349"/>
          <a:ext cx="8128000" cy="2444328"/>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516976723"/>
                    </a:ext>
                  </a:extLst>
                </a:gridCol>
                <a:gridCol w="4064000">
                  <a:extLst>
                    <a:ext uri="{9D8B030D-6E8A-4147-A177-3AD203B41FA5}">
                      <a16:colId xmlns:a16="http://schemas.microsoft.com/office/drawing/2014/main" val="3448733529"/>
                    </a:ext>
                  </a:extLst>
                </a:gridCol>
              </a:tblGrid>
              <a:tr h="582084">
                <a:tc>
                  <a:txBody>
                    <a:bodyPr/>
                    <a:lstStyle/>
                    <a:p>
                      <a:r>
                        <a:rPr lang="en-US" dirty="0"/>
                        <a:t>Model</a:t>
                      </a:r>
                    </a:p>
                  </a:txBody>
                  <a:tcPr/>
                </a:tc>
                <a:tc>
                  <a:txBody>
                    <a:bodyPr/>
                    <a:lstStyle/>
                    <a:p>
                      <a:r>
                        <a:rPr lang="en-US" dirty="0"/>
                        <a:t>Score</a:t>
                      </a:r>
                    </a:p>
                  </a:txBody>
                  <a:tcPr/>
                </a:tc>
                <a:extLst>
                  <a:ext uri="{0D108BD9-81ED-4DB2-BD59-A6C34878D82A}">
                    <a16:rowId xmlns:a16="http://schemas.microsoft.com/office/drawing/2014/main" val="1620426034"/>
                  </a:ext>
                </a:extLst>
              </a:tr>
              <a:tr h="582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Yolov5-x + Yolov8-x</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0.40253</a:t>
                      </a:r>
                    </a:p>
                    <a:p>
                      <a:endParaRPr lang="en-US" dirty="0"/>
                    </a:p>
                  </a:txBody>
                  <a:tcPr/>
                </a:tc>
                <a:extLst>
                  <a:ext uri="{0D108BD9-81ED-4DB2-BD59-A6C34878D82A}">
                    <a16:rowId xmlns:a16="http://schemas.microsoft.com/office/drawing/2014/main" val="3362235389"/>
                  </a:ext>
                </a:extLst>
              </a:tr>
              <a:tr h="582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Yolov8-x + RTDETR-x</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0.41352</a:t>
                      </a:r>
                    </a:p>
                    <a:p>
                      <a:endParaRPr lang="en-US" dirty="0"/>
                    </a:p>
                  </a:txBody>
                  <a:tcPr/>
                </a:tc>
                <a:extLst>
                  <a:ext uri="{0D108BD9-81ED-4DB2-BD59-A6C34878D82A}">
                    <a16:rowId xmlns:a16="http://schemas.microsoft.com/office/drawing/2014/main" val="3606960778"/>
                  </a:ext>
                </a:extLst>
              </a:tr>
              <a:tr h="582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Yolov5-x + RTDETR-x</a:t>
                      </a:r>
                    </a:p>
                  </a:txBody>
                  <a:tcPr/>
                </a:tc>
                <a:tc>
                  <a:txBody>
                    <a:bodyPr/>
                    <a:lstStyle/>
                    <a:p>
                      <a:r>
                        <a:rPr lang="en-US" dirty="0"/>
                        <a:t>0.41141</a:t>
                      </a:r>
                    </a:p>
                  </a:txBody>
                  <a:tcPr/>
                </a:tc>
                <a:extLst>
                  <a:ext uri="{0D108BD9-81ED-4DB2-BD59-A6C34878D82A}">
                    <a16:rowId xmlns:a16="http://schemas.microsoft.com/office/drawing/2014/main" val="3034540765"/>
                  </a:ext>
                </a:extLst>
              </a:tr>
            </a:tbl>
          </a:graphicData>
        </a:graphic>
      </p:graphicFrame>
      <p:sp>
        <p:nvSpPr>
          <p:cNvPr id="5" name="Title 4">
            <a:extLst>
              <a:ext uri="{FF2B5EF4-FFF2-40B4-BE49-F238E27FC236}">
                <a16:creationId xmlns:a16="http://schemas.microsoft.com/office/drawing/2014/main" id="{AAB156B2-383F-4920-898F-0123F7E936F0}"/>
              </a:ext>
            </a:extLst>
          </p:cNvPr>
          <p:cNvSpPr>
            <a:spLocks noGrp="1"/>
          </p:cNvSpPr>
          <p:nvPr>
            <p:ph type="title"/>
          </p:nvPr>
        </p:nvSpPr>
        <p:spPr>
          <a:xfrm>
            <a:off x="496456" y="6208219"/>
            <a:ext cx="10515600" cy="826904"/>
          </a:xfrm>
        </p:spPr>
        <p:txBody>
          <a:bodyPr>
            <a:normAutofit fontScale="90000"/>
          </a:bodyPr>
          <a:lstStyle/>
          <a:p>
            <a:r>
              <a:rPr lang="en-US" sz="3100" dirty="0"/>
              <a:t>We also tried some other models like:</a:t>
            </a:r>
            <a:br>
              <a:rPr lang="en-US" sz="3100" dirty="0"/>
            </a:br>
            <a:r>
              <a:rPr lang="en-US" sz="3100" dirty="0"/>
              <a:t>Yolo-</a:t>
            </a:r>
            <a:r>
              <a:rPr lang="en-US" sz="3100" dirty="0" err="1"/>
              <a:t>Nas</a:t>
            </a:r>
            <a:r>
              <a:rPr lang="en-US" sz="3100" dirty="0"/>
              <a:t>, Grounding DINO, ResNet-50, </a:t>
            </a:r>
            <a:r>
              <a:rPr lang="en-US" sz="3100" dirty="0" err="1"/>
              <a:t>EfficientDet</a:t>
            </a:r>
            <a:br>
              <a:rPr lang="en-US" sz="3100" dirty="0"/>
            </a:br>
            <a:br>
              <a:rPr lang="en-US" dirty="0"/>
            </a:br>
            <a:br>
              <a:rPr lang="en-US" dirty="0"/>
            </a:br>
            <a:br>
              <a:rPr lang="en-US" dirty="0"/>
            </a:br>
            <a:endParaRPr lang="en-US" dirty="0"/>
          </a:p>
        </p:txBody>
      </p:sp>
      <p:sp>
        <p:nvSpPr>
          <p:cNvPr id="8" name="TextBox 7">
            <a:extLst>
              <a:ext uri="{FF2B5EF4-FFF2-40B4-BE49-F238E27FC236}">
                <a16:creationId xmlns:a16="http://schemas.microsoft.com/office/drawing/2014/main" id="{F1478E93-03E4-41DD-9707-1B36AF901217}"/>
              </a:ext>
            </a:extLst>
          </p:cNvPr>
          <p:cNvSpPr txBox="1"/>
          <p:nvPr/>
        </p:nvSpPr>
        <p:spPr>
          <a:xfrm>
            <a:off x="496456" y="108647"/>
            <a:ext cx="11265238" cy="830997"/>
          </a:xfrm>
          <a:prstGeom prst="rect">
            <a:avLst/>
          </a:prstGeom>
          <a:noFill/>
        </p:spPr>
        <p:txBody>
          <a:bodyPr wrap="square">
            <a:spAutoFit/>
          </a:bodyPr>
          <a:lstStyle/>
          <a:p>
            <a:r>
              <a:rPr lang="en-US" sz="2400" dirty="0"/>
              <a:t>Then we started to read some paper related to computer vision. There we found out about model </a:t>
            </a:r>
            <a:r>
              <a:rPr lang="en-US" sz="2400" dirty="0" err="1"/>
              <a:t>ensembling</a:t>
            </a:r>
            <a:r>
              <a:rPr lang="en-US" sz="2400" dirty="0"/>
              <a:t>.</a:t>
            </a:r>
          </a:p>
        </p:txBody>
      </p:sp>
    </p:spTree>
    <p:extLst>
      <p:ext uri="{BB962C8B-B14F-4D97-AF65-F5344CB8AC3E}">
        <p14:creationId xmlns:p14="http://schemas.microsoft.com/office/powerpoint/2010/main" val="343258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7437-B82C-470C-8F8A-87E81EB9C722}"/>
              </a:ext>
            </a:extLst>
          </p:cNvPr>
          <p:cNvSpPr>
            <a:spLocks noGrp="1"/>
          </p:cNvSpPr>
          <p:nvPr>
            <p:ph type="title"/>
          </p:nvPr>
        </p:nvSpPr>
        <p:spPr/>
        <p:txBody>
          <a:bodyPr/>
          <a:lstStyle/>
          <a:p>
            <a:r>
              <a:rPr lang="en-US" dirty="0"/>
              <a:t>Dataset:</a:t>
            </a:r>
          </a:p>
        </p:txBody>
      </p:sp>
      <p:sp>
        <p:nvSpPr>
          <p:cNvPr id="4" name="TextBox 3">
            <a:extLst>
              <a:ext uri="{FF2B5EF4-FFF2-40B4-BE49-F238E27FC236}">
                <a16:creationId xmlns:a16="http://schemas.microsoft.com/office/drawing/2014/main" id="{0431E742-52FB-4C7A-B97D-C201218856A0}"/>
              </a:ext>
            </a:extLst>
          </p:cNvPr>
          <p:cNvSpPr txBox="1"/>
          <p:nvPr/>
        </p:nvSpPr>
        <p:spPr>
          <a:xfrm>
            <a:off x="681318" y="1627566"/>
            <a:ext cx="11331388" cy="923330"/>
          </a:xfrm>
          <a:prstGeom prst="rect">
            <a:avLst/>
          </a:prstGeom>
          <a:noFill/>
        </p:spPr>
        <p:txBody>
          <a:bodyPr wrap="square">
            <a:spAutoFit/>
          </a:bodyPr>
          <a:lstStyle/>
          <a:p>
            <a:pPr marL="285750" indent="-285750">
              <a:buFont typeface="Arial" panose="020B0604020202020204" pitchFamily="34" charset="0"/>
              <a:buChar char="•"/>
            </a:pPr>
            <a:r>
              <a:rPr lang="en-US" dirty="0"/>
              <a:t>The dataset covers the following 9 districts in Bangladesh: Sylhet, Dhaka, </a:t>
            </a:r>
            <a:r>
              <a:rPr lang="en-US" dirty="0" err="1"/>
              <a:t>Rajshahi</a:t>
            </a:r>
            <a:r>
              <a:rPr lang="en-US" dirty="0"/>
              <a:t>, Mymensingh, </a:t>
            </a:r>
            <a:r>
              <a:rPr lang="en-US" dirty="0" err="1"/>
              <a:t>Maowa</a:t>
            </a:r>
            <a:r>
              <a:rPr lang="en-US" dirty="0"/>
              <a:t>, Chittagong, Sirajganj, </a:t>
            </a:r>
            <a:r>
              <a:rPr lang="en-US" dirty="0" err="1"/>
              <a:t>Sherpur</a:t>
            </a:r>
            <a:r>
              <a:rPr lang="en-US" dirty="0"/>
              <a:t>, and Khulna. </a:t>
            </a:r>
          </a:p>
          <a:p>
            <a:pPr marL="285750" indent="-285750">
              <a:buFont typeface="Arial" panose="020B0604020202020204" pitchFamily="34" charset="0"/>
              <a:buChar char="•"/>
            </a:pPr>
            <a:r>
              <a:rPr lang="en-US" dirty="0"/>
              <a:t>This dataset contains 9825 images with 78,943 Objects with 13 different classes. </a:t>
            </a:r>
            <a:endParaRPr lang="en-US" sz="2400" dirty="0"/>
          </a:p>
        </p:txBody>
      </p:sp>
      <p:pic>
        <p:nvPicPr>
          <p:cNvPr id="6" name="Picture 5">
            <a:extLst>
              <a:ext uri="{FF2B5EF4-FFF2-40B4-BE49-F238E27FC236}">
                <a16:creationId xmlns:a16="http://schemas.microsoft.com/office/drawing/2014/main" id="{127B44CE-965D-4CD0-94B5-59BB632420A7}"/>
              </a:ext>
            </a:extLst>
          </p:cNvPr>
          <p:cNvPicPr>
            <a:picLocks noChangeAspect="1"/>
          </p:cNvPicPr>
          <p:nvPr/>
        </p:nvPicPr>
        <p:blipFill>
          <a:blip r:embed="rId2"/>
          <a:stretch>
            <a:fillRect/>
          </a:stretch>
        </p:blipFill>
        <p:spPr>
          <a:xfrm>
            <a:off x="1109678" y="3204883"/>
            <a:ext cx="3535986" cy="2895851"/>
          </a:xfrm>
          <a:prstGeom prst="rect">
            <a:avLst/>
          </a:prstGeom>
        </p:spPr>
      </p:pic>
      <p:pic>
        <p:nvPicPr>
          <p:cNvPr id="8" name="Picture 7">
            <a:extLst>
              <a:ext uri="{FF2B5EF4-FFF2-40B4-BE49-F238E27FC236}">
                <a16:creationId xmlns:a16="http://schemas.microsoft.com/office/drawing/2014/main" id="{B08DC221-4D8D-48DE-8DB0-722B675766CD}"/>
              </a:ext>
            </a:extLst>
          </p:cNvPr>
          <p:cNvPicPr>
            <a:picLocks noChangeAspect="1"/>
          </p:cNvPicPr>
          <p:nvPr/>
        </p:nvPicPr>
        <p:blipFill>
          <a:blip r:embed="rId3"/>
          <a:stretch>
            <a:fillRect/>
          </a:stretch>
        </p:blipFill>
        <p:spPr>
          <a:xfrm>
            <a:off x="5988424" y="2953129"/>
            <a:ext cx="5301616" cy="3892325"/>
          </a:xfrm>
          <a:prstGeom prst="rect">
            <a:avLst/>
          </a:prstGeom>
        </p:spPr>
      </p:pic>
    </p:spTree>
    <p:extLst>
      <p:ext uri="{BB962C8B-B14F-4D97-AF65-F5344CB8AC3E}">
        <p14:creationId xmlns:p14="http://schemas.microsoft.com/office/powerpoint/2010/main" val="187609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7ACBF9-301B-4551-B067-1FC5D1E7C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93"/>
            <a:ext cx="6096000" cy="6666940"/>
          </a:xfrm>
          <a:prstGeom prst="rect">
            <a:avLst/>
          </a:prstGeom>
        </p:spPr>
      </p:pic>
      <p:pic>
        <p:nvPicPr>
          <p:cNvPr id="15" name="Picture 14">
            <a:extLst>
              <a:ext uri="{FF2B5EF4-FFF2-40B4-BE49-F238E27FC236}">
                <a16:creationId xmlns:a16="http://schemas.microsoft.com/office/drawing/2014/main" id="{0E9033D1-5890-4C65-979D-E41130E91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5" y="-26893"/>
            <a:ext cx="6096000" cy="3657600"/>
          </a:xfrm>
          <a:prstGeom prst="rect">
            <a:avLst/>
          </a:prstGeom>
        </p:spPr>
      </p:pic>
      <p:pic>
        <p:nvPicPr>
          <p:cNvPr id="17" name="Picture 16">
            <a:extLst>
              <a:ext uri="{FF2B5EF4-FFF2-40B4-BE49-F238E27FC236}">
                <a16:creationId xmlns:a16="http://schemas.microsoft.com/office/drawing/2014/main" id="{0454E097-63C3-49F7-B2FF-239BF3007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5" y="3644714"/>
            <a:ext cx="6096000" cy="2981325"/>
          </a:xfrm>
          <a:prstGeom prst="rect">
            <a:avLst/>
          </a:prstGeom>
        </p:spPr>
      </p:pic>
    </p:spTree>
    <p:extLst>
      <p:ext uri="{BB962C8B-B14F-4D97-AF65-F5344CB8AC3E}">
        <p14:creationId xmlns:p14="http://schemas.microsoft.com/office/powerpoint/2010/main" val="396474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E020E5-E5D8-4E91-A60D-F69EF6B9B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9865"/>
            <a:ext cx="5916704" cy="2405028"/>
          </a:xfrm>
          <a:prstGeom prst="rect">
            <a:avLst/>
          </a:prstGeom>
        </p:spPr>
      </p:pic>
      <p:pic>
        <p:nvPicPr>
          <p:cNvPr id="5" name="Picture 4">
            <a:extLst>
              <a:ext uri="{FF2B5EF4-FFF2-40B4-BE49-F238E27FC236}">
                <a16:creationId xmlns:a16="http://schemas.microsoft.com/office/drawing/2014/main" id="{947390F3-5B49-4A58-8632-1A4A4E435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916706" cy="2262345"/>
          </a:xfrm>
          <a:prstGeom prst="rect">
            <a:avLst/>
          </a:prstGeom>
        </p:spPr>
      </p:pic>
      <p:pic>
        <p:nvPicPr>
          <p:cNvPr id="7" name="Picture 6">
            <a:extLst>
              <a:ext uri="{FF2B5EF4-FFF2-40B4-BE49-F238E27FC236}">
                <a16:creationId xmlns:a16="http://schemas.microsoft.com/office/drawing/2014/main" id="{058D4CDE-B9BC-4CA9-9475-461816D962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271310"/>
            <a:ext cx="5916705" cy="2181661"/>
          </a:xfrm>
          <a:prstGeom prst="rect">
            <a:avLst/>
          </a:prstGeom>
        </p:spPr>
      </p:pic>
      <p:pic>
        <p:nvPicPr>
          <p:cNvPr id="9" name="Picture 8">
            <a:extLst>
              <a:ext uri="{FF2B5EF4-FFF2-40B4-BE49-F238E27FC236}">
                <a16:creationId xmlns:a16="http://schemas.microsoft.com/office/drawing/2014/main" id="{69C414F4-D264-455B-97F3-486DA3F35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
            <a:ext cx="6096000" cy="2262344"/>
          </a:xfrm>
          <a:prstGeom prst="rect">
            <a:avLst/>
          </a:prstGeom>
        </p:spPr>
      </p:pic>
      <p:pic>
        <p:nvPicPr>
          <p:cNvPr id="11" name="Picture 10">
            <a:extLst>
              <a:ext uri="{FF2B5EF4-FFF2-40B4-BE49-F238E27FC236}">
                <a16:creationId xmlns:a16="http://schemas.microsoft.com/office/drawing/2014/main" id="{35AEC478-FA73-4C8E-A8A4-5694B25B16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9" y="2190627"/>
            <a:ext cx="6096002" cy="2262345"/>
          </a:xfrm>
          <a:prstGeom prst="rect">
            <a:avLst/>
          </a:prstGeom>
        </p:spPr>
      </p:pic>
      <p:pic>
        <p:nvPicPr>
          <p:cNvPr id="13" name="Picture 12">
            <a:extLst>
              <a:ext uri="{FF2B5EF4-FFF2-40B4-BE49-F238E27FC236}">
                <a16:creationId xmlns:a16="http://schemas.microsoft.com/office/drawing/2014/main" id="{9B8285FE-FF90-4D5C-B5E2-B57B194FF4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96" y="4452971"/>
            <a:ext cx="6096004" cy="2405028"/>
          </a:xfrm>
          <a:prstGeom prst="rect">
            <a:avLst/>
          </a:prstGeom>
        </p:spPr>
      </p:pic>
    </p:spTree>
    <p:extLst>
      <p:ext uri="{BB962C8B-B14F-4D97-AF65-F5344CB8AC3E}">
        <p14:creationId xmlns:p14="http://schemas.microsoft.com/office/powerpoint/2010/main" val="58646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A90D9F-5725-4AB8-B59F-E57777FFF578}"/>
              </a:ext>
            </a:extLst>
          </p:cNvPr>
          <p:cNvPicPr>
            <a:picLocks noChangeAspect="1"/>
          </p:cNvPicPr>
          <p:nvPr/>
        </p:nvPicPr>
        <p:blipFill>
          <a:blip r:embed="rId2"/>
          <a:stretch>
            <a:fillRect/>
          </a:stretch>
        </p:blipFill>
        <p:spPr>
          <a:xfrm>
            <a:off x="845459" y="285375"/>
            <a:ext cx="3132091" cy="3490262"/>
          </a:xfrm>
          <a:prstGeom prst="rect">
            <a:avLst/>
          </a:prstGeom>
        </p:spPr>
      </p:pic>
      <p:pic>
        <p:nvPicPr>
          <p:cNvPr id="5" name="Picture 4">
            <a:extLst>
              <a:ext uri="{FF2B5EF4-FFF2-40B4-BE49-F238E27FC236}">
                <a16:creationId xmlns:a16="http://schemas.microsoft.com/office/drawing/2014/main" id="{192F753E-0B14-4EF7-878F-2CC7B8ABC8BE}"/>
              </a:ext>
            </a:extLst>
          </p:cNvPr>
          <p:cNvPicPr>
            <a:picLocks noChangeAspect="1"/>
          </p:cNvPicPr>
          <p:nvPr/>
        </p:nvPicPr>
        <p:blipFill>
          <a:blip r:embed="rId3"/>
          <a:stretch>
            <a:fillRect/>
          </a:stretch>
        </p:blipFill>
        <p:spPr>
          <a:xfrm>
            <a:off x="4182686" y="121074"/>
            <a:ext cx="8009314" cy="4016088"/>
          </a:xfrm>
          <a:prstGeom prst="rect">
            <a:avLst/>
          </a:prstGeom>
        </p:spPr>
      </p:pic>
      <p:sp>
        <p:nvSpPr>
          <p:cNvPr id="6" name="Title 5">
            <a:extLst>
              <a:ext uri="{FF2B5EF4-FFF2-40B4-BE49-F238E27FC236}">
                <a16:creationId xmlns:a16="http://schemas.microsoft.com/office/drawing/2014/main" id="{10627F38-8D4E-40CB-B13A-287F7F66DF78}"/>
              </a:ext>
            </a:extLst>
          </p:cNvPr>
          <p:cNvSpPr>
            <a:spLocks noGrp="1"/>
          </p:cNvSpPr>
          <p:nvPr>
            <p:ph type="title"/>
          </p:nvPr>
        </p:nvSpPr>
        <p:spPr>
          <a:xfrm>
            <a:off x="845459" y="4632325"/>
            <a:ext cx="10515600" cy="1325563"/>
          </a:xfrm>
        </p:spPr>
        <p:txBody>
          <a:bodyPr>
            <a:noAutofit/>
          </a:bodyPr>
          <a:lstStyle/>
          <a:p>
            <a:r>
              <a:rPr lang="en-US" sz="2400" dirty="0"/>
              <a:t>The dataset exhibits additional imbalances beyond the expected variations in content. These include instances of poor image quality. Moreover, disparities in image size are apparent, with some images significantly larger or smaller than the average.</a:t>
            </a:r>
          </a:p>
        </p:txBody>
      </p:sp>
    </p:spTree>
    <p:extLst>
      <p:ext uri="{BB962C8B-B14F-4D97-AF65-F5344CB8AC3E}">
        <p14:creationId xmlns:p14="http://schemas.microsoft.com/office/powerpoint/2010/main" val="215007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628</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DL Enigma 1.0 - SUST CSE Carnival 2024 Bangladesh Road Object Detection for Autonomous Vehicles Challenge </vt:lpstr>
      <vt:lpstr>WorkFlow :    Model -&gt; Dataset -&gt; Model</vt:lpstr>
      <vt:lpstr>Single Models:</vt:lpstr>
      <vt:lpstr>Ensemble Models: </vt:lpstr>
      <vt:lpstr>We also tried some other models like: Yolo-Nas, Grounding DINO, ResNet-50, EfficientDet    </vt:lpstr>
      <vt:lpstr>Dataset:</vt:lpstr>
      <vt:lpstr>PowerPoint Presentation</vt:lpstr>
      <vt:lpstr>PowerPoint Presentation</vt:lpstr>
      <vt:lpstr>The dataset exhibits additional imbalances beyond the expected variations in content. These include instances of poor image quality. Moreover, disparities in image size are apparent, with some images significantly larger or smaller than the average.</vt:lpstr>
      <vt:lpstr>Augmentations: </vt:lpstr>
      <vt:lpstr>Using distinct model for rare classes: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 Enigma 1.0 - SUST CSE Carnival 2024 Bangladesh Road Object Detection for Autonomous Vehicles Challenge</dc:title>
  <dc:creator>Sajid</dc:creator>
  <cp:lastModifiedBy>Sajid</cp:lastModifiedBy>
  <cp:revision>22</cp:revision>
  <dcterms:created xsi:type="dcterms:W3CDTF">2024-02-16T11:36:39Z</dcterms:created>
  <dcterms:modified xsi:type="dcterms:W3CDTF">2024-02-17T08:29:51Z</dcterms:modified>
</cp:coreProperties>
</file>