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74" r:id="rId9"/>
    <p:sldId id="267" r:id="rId10"/>
    <p:sldId id="275" r:id="rId11"/>
    <p:sldId id="268" r:id="rId12"/>
    <p:sldId id="269" r:id="rId13"/>
    <p:sldId id="270" r:id="rId14"/>
    <p:sldId id="271" r:id="rId15"/>
    <p:sldId id="272" r:id="rId16"/>
    <p:sldId id="273" r:id="rId17"/>
    <p:sldId id="276" r:id="rId18"/>
    <p:sldId id="282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43" d="100"/>
          <a:sy n="43" d="100"/>
        </p:scale>
        <p:origin x="-618" y="-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1089484" y="1730403"/>
            <a:ext cx="7531497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616370" y="2470926"/>
            <a:ext cx="8681508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986D-728B-4D07-826F-21C3EADAD720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5227-6F70-46D0-9983-62764B09A3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986D-728B-4D07-826F-21C3EADAD720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5227-6F70-46D0-9983-62764B09A3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986D-728B-4D07-826F-21C3EADAD720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5227-6F70-46D0-9983-62764B09A3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986D-728B-4D07-826F-21C3EADAD720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5227-6F70-46D0-9983-62764B09A3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92532" y="1726738"/>
            <a:ext cx="7534656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621536" y="2468304"/>
            <a:ext cx="8680704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986D-728B-4D07-826F-21C3EADAD720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5227-6F70-46D0-9983-62764B09A3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6688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986D-728B-4D07-826F-21C3EADAD720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5227-6F70-46D0-9983-62764B09A37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2200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6688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6688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986D-728B-4D07-826F-21C3EADAD720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5227-6F70-46D0-9983-62764B09A3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986D-728B-4D07-826F-21C3EADAD720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5227-6F70-46D0-9983-62764B09A3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986D-728B-4D07-826F-21C3EADAD720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5227-6F70-46D0-9983-62764B09A3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1720852" y="-1720850"/>
            <a:ext cx="6858000" cy="10299704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46573" y="1576104"/>
            <a:ext cx="694944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2737" y="2618913"/>
            <a:ext cx="507703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730605" y="2253385"/>
            <a:ext cx="7726347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986D-728B-4D07-826F-21C3EADAD720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C95227-6F70-46D0-9983-62764B09A3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705101" y="0"/>
            <a:ext cx="9486900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" y="5048250"/>
            <a:ext cx="4762500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94929" y="1717501"/>
            <a:ext cx="73152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524639" y="2180529"/>
            <a:ext cx="8128727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986D-728B-4D07-826F-21C3EADAD720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5227-6F70-46D0-9983-62764B09A3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3175" y="5050633"/>
            <a:ext cx="4765676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5051293"/>
            <a:ext cx="12195173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365760"/>
            <a:ext cx="1002792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00629"/>
            <a:ext cx="1002792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68224" y="5870448"/>
            <a:ext cx="2901696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37D986D-728B-4D07-826F-21C3EADAD720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90019" y="6285122"/>
            <a:ext cx="6299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1384" y="6170822"/>
            <a:ext cx="67056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C3C95227-6F70-46D0-9983-62764B09A3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>
            <a:normAutofit/>
          </a:bodyPr>
          <a:lstStyle/>
          <a:p>
            <a:pPr algn="ctr"/>
            <a:r>
              <a:rPr lang="th-TH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หน่วยที่ </a:t>
            </a: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1 </a:t>
            </a:r>
            <a:r>
              <a:rPr lang="th-TH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ความรู้พื้นฐานทางธุรกิจดิจิทัล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1. </a:t>
            </a:r>
            <a:r>
              <a:rPr lang="th-TH" sz="3600" dirty="0"/>
              <a:t>ความหมายของธุรกิจ</a:t>
            </a:r>
            <a:endParaRPr lang="en-US" sz="3600" dirty="0"/>
          </a:p>
          <a:p>
            <a:r>
              <a:rPr lang="en-US" sz="3600" dirty="0"/>
              <a:t>2. </a:t>
            </a:r>
            <a:r>
              <a:rPr lang="th-TH" sz="3600" dirty="0"/>
              <a:t>ความสำคัญของธุรกิจ</a:t>
            </a:r>
            <a:endParaRPr lang="en-US" sz="3600" dirty="0"/>
          </a:p>
          <a:p>
            <a:r>
              <a:rPr lang="en-US" sz="3600" dirty="0"/>
              <a:t>3. </a:t>
            </a:r>
            <a:r>
              <a:rPr lang="th-TH" sz="3600" dirty="0"/>
              <a:t>วัตถุประสงค์ของธุรกิจ</a:t>
            </a:r>
            <a:endParaRPr lang="en-US" sz="3600" dirty="0"/>
          </a:p>
          <a:p>
            <a:r>
              <a:rPr lang="en-US" sz="3600" dirty="0"/>
              <a:t>4. </a:t>
            </a:r>
            <a:r>
              <a:rPr lang="th-TH" sz="3600" dirty="0"/>
              <a:t>องค์ประกอบของธุรกิจ</a:t>
            </a:r>
            <a:endParaRPr lang="en-US" sz="3600" dirty="0"/>
          </a:p>
          <a:p>
            <a:r>
              <a:rPr lang="en-US" sz="3600" dirty="0"/>
              <a:t>5. </a:t>
            </a:r>
            <a:r>
              <a:rPr lang="th-TH" sz="3600" dirty="0"/>
              <a:t>ปัจจัยพื้นฐานในการดำเนินธุรกิจ</a:t>
            </a:r>
            <a:endParaRPr lang="en-US" sz="3600" dirty="0"/>
          </a:p>
          <a:p>
            <a:r>
              <a:rPr lang="en-US" sz="3600" dirty="0"/>
              <a:t>6. </a:t>
            </a:r>
            <a:r>
              <a:rPr lang="th-TH" sz="3600" dirty="0"/>
              <a:t>ความหมายของธุรกิจดิจิทัล</a:t>
            </a:r>
            <a:endParaRPr lang="en-US" sz="3600" dirty="0"/>
          </a:p>
          <a:p>
            <a:endParaRPr lang="th-TH" sz="3600" dirty="0"/>
          </a:p>
        </p:txBody>
      </p:sp>
    </p:spTree>
    <p:extLst>
      <p:ext uri="{BB962C8B-B14F-4D97-AF65-F5344CB8AC3E}">
        <p14:creationId xmlns:p14="http://schemas.microsoft.com/office/powerpoint/2010/main" val="89022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th-TH" dirty="0"/>
              <a:t>ปัจจัยพื้นฐานในการดำเนินธุรกิจ</a:t>
            </a:r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h-TH" sz="3600" dirty="0"/>
              <a:t>	</a:t>
            </a:r>
            <a:r>
              <a:rPr lang="en-US" sz="3600" dirty="0"/>
              <a:t>4. </a:t>
            </a:r>
            <a:r>
              <a:rPr lang="th-TH" sz="3600" dirty="0"/>
              <a:t>วิธีปฏิบัติงาน </a:t>
            </a:r>
            <a:r>
              <a:rPr lang="en-US" sz="3600" dirty="0"/>
              <a:t>(Method) </a:t>
            </a:r>
            <a:r>
              <a:rPr lang="th-TH" sz="3600" dirty="0"/>
              <a:t>การปฏิบัติงานในแต่ละขั้นตอนของการดำเนินธุรกิจ ต้องมีการวางแผนและควบคุมเพื่อให้การปฏิบัติงานมีประสิทธิภาพ</a:t>
            </a:r>
            <a:endParaRPr lang="en-US" sz="3600" dirty="0"/>
          </a:p>
          <a:p>
            <a:pPr marL="0" indent="0">
              <a:buNone/>
            </a:pPr>
            <a:r>
              <a:rPr lang="th-TH" sz="3600" dirty="0"/>
              <a:t>	</a:t>
            </a:r>
            <a:r>
              <a:rPr lang="en-US" sz="3600" dirty="0"/>
              <a:t>5. </a:t>
            </a:r>
            <a:r>
              <a:rPr lang="th-TH" sz="3600" dirty="0"/>
              <a:t>การจัดการ </a:t>
            </a:r>
            <a:r>
              <a:rPr lang="en-US" sz="3600" dirty="0"/>
              <a:t>(Management) </a:t>
            </a:r>
            <a:r>
              <a:rPr lang="th-TH" sz="3600" dirty="0"/>
              <a:t>เป็นกระบวนการที่ทำให้ธุรกิจบรรลุผลตามเป้าหมายที่วางไว้ และเกิดประโยชน์สูงสุดต่อธุรกิจ</a:t>
            </a:r>
            <a:endParaRPr lang="en-US" sz="3600" dirty="0"/>
          </a:p>
          <a:p>
            <a:pPr marL="0" indent="0">
              <a:buNone/>
            </a:pPr>
            <a:r>
              <a:rPr lang="th-TH" sz="3600" dirty="0"/>
              <a:t>	</a:t>
            </a:r>
            <a:r>
              <a:rPr lang="en-US" sz="3600" dirty="0"/>
              <a:t>6. </a:t>
            </a:r>
            <a:r>
              <a:rPr lang="th-TH" sz="3600" dirty="0"/>
              <a:t>ขวัญและกำลังใจ </a:t>
            </a:r>
            <a:r>
              <a:rPr lang="en-US" sz="3600" dirty="0"/>
              <a:t>(Morale) </a:t>
            </a:r>
            <a:r>
              <a:rPr lang="th-TH" sz="3600" dirty="0"/>
              <a:t>นักบริหาร ผู้จัดการ หรือเจ้าของโรงงาน จะต้องรู้จักสังเกต ดูแลเอาใจใส่ คอยให้ขวัญและกำลังใจแก่พนักงาน ความสำเร็จของธุรกิจนั้น องค์ประกอบสำคัญ คือ การที่พนักงานมีขวัญและกำลังใจที่ดีในการปฏิบัติงาน</a:t>
            </a:r>
            <a:endParaRPr lang="en-US" sz="3600" dirty="0"/>
          </a:p>
          <a:p>
            <a:pPr marL="0" indent="0">
              <a:buNone/>
            </a:pPr>
            <a:endParaRPr lang="th-TH" sz="3600" dirty="0"/>
          </a:p>
        </p:txBody>
      </p:sp>
    </p:spTree>
    <p:extLst>
      <p:ext uri="{BB962C8B-B14F-4D97-AF65-F5344CB8AC3E}">
        <p14:creationId xmlns:p14="http://schemas.microsoft.com/office/powerpoint/2010/main" val="389514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>
            <a:normAutofit/>
          </a:bodyPr>
          <a:lstStyle/>
          <a:p>
            <a:pPr algn="ctr"/>
            <a:r>
              <a:rPr lang="th-TH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ความหมายของธุรกิจดิจิทัล</a:t>
            </a: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(Digital Business)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b="1" dirty="0"/>
              <a:t>	</a:t>
            </a:r>
            <a:r>
              <a:rPr lang="th-TH" sz="3600" b="1" dirty="0"/>
              <a:t>ธุรกิจดิจิทัล </a:t>
            </a:r>
            <a:r>
              <a:rPr lang="en-US" sz="3600" b="1" dirty="0"/>
              <a:t>(Digital Business) </a:t>
            </a:r>
            <a:r>
              <a:rPr lang="th-TH" sz="3600" dirty="0"/>
              <a:t>คือการนำเทคโนโลยีต่าง ๆ เข้ามาพัฒนาธุรกิจที่ทำอยู่เพื่อเพิ่มความสะดวกสบายให้ทั้งผู้ประกอบการและผู้บริโภคในการเลือกซื้อสินค้าหรือบริการต่าง ๆ แต่จุดประสงค์หลัก ๆ ก็คือการหาทางเพิ่มยอดขายให้กับธุรกิจนั่นเอง เช่น การนำ </a:t>
            </a:r>
            <a:r>
              <a:rPr lang="en-US" sz="3600" dirty="0"/>
              <a:t>Application </a:t>
            </a:r>
            <a:r>
              <a:rPr lang="th-TH" sz="3600" dirty="0"/>
              <a:t>มาช่วยในการเข้าถึงผู้บริโภคยุคใหม่ที่ชอบใช้</a:t>
            </a:r>
            <a:r>
              <a:rPr lang="en-US" sz="3600" dirty="0"/>
              <a:t> smart phone,</a:t>
            </a:r>
            <a:r>
              <a:rPr lang="th-TH" sz="3600" dirty="0"/>
              <a:t>การสร้างช่องทางขายผ่านสื่อ</a:t>
            </a:r>
            <a:r>
              <a:rPr lang="en-US" sz="3600" dirty="0"/>
              <a:t> Social media </a:t>
            </a:r>
            <a:r>
              <a:rPr lang="th-TH" sz="3600" dirty="0"/>
              <a:t>ต่าง ๆ และ</a:t>
            </a:r>
            <a:r>
              <a:rPr lang="th-TH" sz="3600" dirty="0" err="1"/>
              <a:t>การทำ</a:t>
            </a:r>
            <a:r>
              <a:rPr lang="th-TH" sz="3600" dirty="0"/>
              <a:t>โฆษณารวมไปถึงการสั่งซื้อและจัดส่งสินค้าในแบบ</a:t>
            </a:r>
            <a:r>
              <a:rPr lang="en-US" sz="3600" dirty="0"/>
              <a:t> online </a:t>
            </a:r>
            <a:r>
              <a:rPr lang="th-TH" sz="3600" dirty="0"/>
              <a:t>เป็นต้น </a:t>
            </a:r>
          </a:p>
        </p:txBody>
      </p:sp>
    </p:spTree>
    <p:extLst>
      <p:ext uri="{BB962C8B-B14F-4D97-AF65-F5344CB8AC3E}">
        <p14:creationId xmlns:p14="http://schemas.microsoft.com/office/powerpoint/2010/main" val="317242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372" y="365760"/>
            <a:ext cx="10027920" cy="548640"/>
          </a:xfrm>
          <a:solidFill>
            <a:srgbClr val="00B0F0"/>
          </a:solidFill>
        </p:spPr>
        <p:txBody>
          <a:bodyPr>
            <a:normAutofit/>
          </a:bodyPr>
          <a:lstStyle/>
          <a:p>
            <a:pPr algn="ctr"/>
            <a:r>
              <a:rPr lang="th-TH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ประเภทของธุรกิจดิจิทัล</a:t>
            </a:r>
            <a:endParaRPr lang="en-US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1. </a:t>
            </a:r>
            <a:r>
              <a:rPr lang="th-TH" sz="3600" dirty="0"/>
              <a:t>ธุรกิจแบบพื้นฐาน</a:t>
            </a:r>
            <a:r>
              <a:rPr lang="en-US" sz="3600" dirty="0"/>
              <a:t> </a:t>
            </a:r>
            <a:endParaRPr lang="th-TH" sz="3600" dirty="0"/>
          </a:p>
          <a:p>
            <a:r>
              <a:rPr lang="en-US" sz="3600" dirty="0"/>
              <a:t>2. </a:t>
            </a:r>
            <a:r>
              <a:rPr lang="th-TH" sz="3600" dirty="0"/>
              <a:t>ธุรกิจแบบระดับกลาง</a:t>
            </a:r>
            <a:r>
              <a:rPr lang="en-US" sz="3600" dirty="0"/>
              <a:t> </a:t>
            </a:r>
            <a:endParaRPr lang="th-TH" sz="3600" dirty="0"/>
          </a:p>
          <a:p>
            <a:r>
              <a:rPr lang="en-US" sz="3600" dirty="0"/>
              <a:t>3. </a:t>
            </a:r>
            <a:r>
              <a:rPr lang="th-TH" sz="3600" dirty="0"/>
              <a:t>ธุรกิจระดับสูง</a:t>
            </a:r>
            <a:r>
              <a:rPr lang="en-US" sz="3600" dirty="0"/>
              <a:t> </a:t>
            </a:r>
            <a:endParaRPr lang="th-TH" sz="3600" dirty="0"/>
          </a:p>
          <a:p>
            <a:r>
              <a:rPr lang="en-US" sz="3600" dirty="0"/>
              <a:t>4. </a:t>
            </a:r>
            <a:r>
              <a:rPr lang="th-TH" sz="3600" dirty="0"/>
              <a:t>ธุรกิจระบบขั้นสูงมาก</a:t>
            </a:r>
            <a:r>
              <a:rPr lang="en-US" sz="3600" dirty="0"/>
              <a:t> </a:t>
            </a:r>
            <a:endParaRPr lang="th-TH" sz="3600" dirty="0"/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xmlns="" id="{5B62812D-8E78-4D6E-8F4B-06C278BC117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880" y="2317115"/>
            <a:ext cx="5791200" cy="336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62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>
            <a:normAutofit/>
          </a:bodyPr>
          <a:lstStyle/>
          <a:p>
            <a:pPr algn="ctr"/>
            <a:r>
              <a:rPr lang="th-TH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เปรียบเทียบลักษณะของธุรกิจยุคดั้งเดิมและธุรกิจยุคดิจิทัล</a:t>
            </a:r>
            <a:endParaRPr lang="en-US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ตัวแทนเนื้อหา 4">
            <a:extLst>
              <a:ext uri="{FF2B5EF4-FFF2-40B4-BE49-F238E27FC236}">
                <a16:creationId xmlns:a16="http://schemas.microsoft.com/office/drawing/2014/main" xmlns="" id="{3FEC93D6-79F7-4208-8B65-8E74E2D2DDB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351748" y="1798416"/>
          <a:ext cx="6020852" cy="45566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10426">
                  <a:extLst>
                    <a:ext uri="{9D8B030D-6E8A-4147-A177-3AD203B41FA5}">
                      <a16:colId xmlns:a16="http://schemas.microsoft.com/office/drawing/2014/main" xmlns="" val="3511654637"/>
                    </a:ext>
                  </a:extLst>
                </a:gridCol>
                <a:gridCol w="3010426">
                  <a:extLst>
                    <a:ext uri="{9D8B030D-6E8A-4147-A177-3AD203B41FA5}">
                      <a16:colId xmlns:a16="http://schemas.microsoft.com/office/drawing/2014/main" xmlns="" val="4214005279"/>
                    </a:ext>
                  </a:extLst>
                </a:gridCol>
              </a:tblGrid>
              <a:tr h="5248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500" dirty="0">
                          <a:effectLst/>
                          <a:latin typeface="AngsanaUPC" panose="02020603050405020304" pitchFamily="18" charset="-34"/>
                        </a:rPr>
                        <a:t>ธุรกิจดั้งเดิม</a:t>
                      </a:r>
                      <a:r>
                        <a:rPr lang="en-US" sz="1500" dirty="0">
                          <a:effectLst/>
                        </a:rPr>
                        <a:t> (Traditional Business)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3397" marR="633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500" dirty="0">
                          <a:effectLst/>
                          <a:latin typeface="AngsanaUPC" panose="02020603050405020304" pitchFamily="18" charset="-34"/>
                        </a:rPr>
                        <a:t>ธุรกิจยุคดิจิทัล</a:t>
                      </a:r>
                      <a:r>
                        <a:rPr lang="en-US" sz="1500" dirty="0">
                          <a:effectLst/>
                        </a:rPr>
                        <a:t> (Digital Business)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3397" marR="63397" marT="0" marB="0"/>
                </a:tc>
                <a:extLst>
                  <a:ext uri="{0D108BD9-81ED-4DB2-BD59-A6C34878D82A}">
                    <a16:rowId xmlns:a16="http://schemas.microsoft.com/office/drawing/2014/main" xmlns="" val="1742150723"/>
                  </a:ext>
                </a:extLst>
              </a:tr>
              <a:tr h="8063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AngsanaUPC" panose="02020603050405020304" pitchFamily="18" charset="-34"/>
                        </a:rPr>
                        <a:t>1. </a:t>
                      </a:r>
                      <a:r>
                        <a:rPr lang="th-TH" sz="1500" dirty="0">
                          <a:effectLst/>
                        </a:rPr>
                        <a:t>มีขนาดเล็กจนถึงปานกลาง แต่เดิมมักเป็นธุรกิจในครัวเรือน เช่น </a:t>
                      </a:r>
                      <a:r>
                        <a:rPr lang="en-US" sz="1500" dirty="0">
                          <a:effectLst/>
                        </a:rPr>
                        <a:t>SMEs </a:t>
                      </a:r>
                      <a:r>
                        <a:rPr lang="th-TH" sz="1500" dirty="0">
                          <a:effectLst/>
                        </a:rPr>
                        <a:t>การบริหารจัดการแบบเครือญาติ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3397" marR="633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AngsanaUPC" panose="02020603050405020304" pitchFamily="18" charset="-34"/>
                        </a:rPr>
                        <a:t>1. </a:t>
                      </a:r>
                      <a:r>
                        <a:rPr lang="th-TH" sz="1500" dirty="0">
                          <a:effectLst/>
                        </a:rPr>
                        <a:t>การทำงานเป็นแบบมืออาชีพ กล่าวคือจะปฏิบัติโดยผู้ที่มีความรู้และความชำนาญ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3397" marR="63397" marT="0" marB="0"/>
                </a:tc>
                <a:extLst>
                  <a:ext uri="{0D108BD9-81ED-4DB2-BD59-A6C34878D82A}">
                    <a16:rowId xmlns:a16="http://schemas.microsoft.com/office/drawing/2014/main" xmlns="" val="4015432089"/>
                  </a:ext>
                </a:extLst>
              </a:tr>
              <a:tr h="5375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AngsanaUPC" panose="02020603050405020304" pitchFamily="18" charset="-34"/>
                        </a:rPr>
                        <a:t>2. </a:t>
                      </a:r>
                      <a:r>
                        <a:rPr lang="th-TH" sz="1500" dirty="0">
                          <a:effectLst/>
                        </a:rPr>
                        <a:t>เน้นการใช้แรงงานมากกว่าใช้เทคโนโลยี การประเมินจะพิจารณาจาก พื้นที่ คน และวัตถุดิบ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3397" marR="633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AngsanaUPC" panose="02020603050405020304" pitchFamily="18" charset="-34"/>
                        </a:rPr>
                        <a:t>2. </a:t>
                      </a:r>
                      <a:r>
                        <a:rPr lang="th-TH" sz="1500" dirty="0">
                          <a:effectLst/>
                        </a:rPr>
                        <a:t>ใช้เทคโนโลยีขั้นสูงเข้ามาช่วยในการดำเนินการ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3397" marR="63397" marT="0" marB="0"/>
                </a:tc>
                <a:extLst>
                  <a:ext uri="{0D108BD9-81ED-4DB2-BD59-A6C34878D82A}">
                    <a16:rowId xmlns:a16="http://schemas.microsoft.com/office/drawing/2014/main" xmlns="" val="692027855"/>
                  </a:ext>
                </a:extLst>
              </a:tr>
              <a:tr h="8063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AngsanaUPC" panose="02020603050405020304" pitchFamily="18" charset="-34"/>
                        </a:rPr>
                        <a:t>3. </a:t>
                      </a:r>
                      <a:r>
                        <a:rPr lang="th-TH" sz="1500" dirty="0">
                          <a:effectLst/>
                        </a:rPr>
                        <a:t>ใช้เทคโนโลยีการสื่อสารพื้นฐาน คือ จดหมาย โทรสาร และโทรศัพท์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3397" marR="633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AngsanaUPC" panose="02020603050405020304" pitchFamily="18" charset="-34"/>
                        </a:rPr>
                        <a:t>3. </a:t>
                      </a:r>
                      <a:r>
                        <a:rPr lang="th-TH" sz="1500" dirty="0">
                          <a:effectLst/>
                        </a:rPr>
                        <a:t>ใช้รูปแบบการสื่อสารที่รวดเร็วส่งข้อมูลผ่านเครือข่ายเข้าสู่คอมพิวเตอร์ทันทีโดยไม่มีการหยุดพักจึงสามารถทำงานต่อเนื่องได้ทันที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3397" marR="63397" marT="0" marB="0"/>
                </a:tc>
                <a:extLst>
                  <a:ext uri="{0D108BD9-81ED-4DB2-BD59-A6C34878D82A}">
                    <a16:rowId xmlns:a16="http://schemas.microsoft.com/office/drawing/2014/main" xmlns="" val="3533364922"/>
                  </a:ext>
                </a:extLst>
              </a:tr>
              <a:tr h="5375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AngsanaUPC" panose="02020603050405020304" pitchFamily="18" charset="-34"/>
                        </a:rPr>
                        <a:t>4. </a:t>
                      </a:r>
                      <a:r>
                        <a:rPr lang="th-TH" sz="1500" dirty="0">
                          <a:effectLst/>
                        </a:rPr>
                        <a:t>การบันทึกข้อมูลจะใช้วิธีการจดจำและบันทึกลงสมุด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3397" marR="633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AngsanaUPC" panose="02020603050405020304" pitchFamily="18" charset="-34"/>
                        </a:rPr>
                        <a:t>4. </a:t>
                      </a:r>
                      <a:r>
                        <a:rPr lang="th-TH" sz="1500" dirty="0">
                          <a:effectLst/>
                        </a:rPr>
                        <a:t>ใช้ฐานข้อมูลคอมพิวเตอร์ในการจัดเก็บข้อมูล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3397" marR="63397" marT="0" marB="0"/>
                </a:tc>
                <a:extLst>
                  <a:ext uri="{0D108BD9-81ED-4DB2-BD59-A6C34878D82A}">
                    <a16:rowId xmlns:a16="http://schemas.microsoft.com/office/drawing/2014/main" xmlns="" val="3699523670"/>
                  </a:ext>
                </a:extLst>
              </a:tr>
              <a:tr h="5375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AngsanaUPC" panose="02020603050405020304" pitchFamily="18" charset="-34"/>
                        </a:rPr>
                        <a:t>5. </a:t>
                      </a:r>
                      <a:r>
                        <a:rPr lang="th-TH" sz="1500" dirty="0">
                          <a:effectLst/>
                        </a:rPr>
                        <a:t>ใช้ระบบเส้นสายในการบริหารงาน การตัดสินใจมักพิจารณาจากแรงสังหรณ์มากกว่าข้อมูล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3397" marR="633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AngsanaUPC" panose="02020603050405020304" pitchFamily="18" charset="-34"/>
                        </a:rPr>
                        <a:t>5. </a:t>
                      </a:r>
                      <a:r>
                        <a:rPr lang="th-TH" sz="1500" dirty="0">
                          <a:effectLst/>
                        </a:rPr>
                        <a:t>บริหารงานด้วยข้อมูลข่าวสาร การตัดสินใจจะพิจารณาจากข้อมูลเป็นหลัก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3397" marR="63397" marT="0" marB="0"/>
                </a:tc>
                <a:extLst>
                  <a:ext uri="{0D108BD9-81ED-4DB2-BD59-A6C34878D82A}">
                    <a16:rowId xmlns:a16="http://schemas.microsoft.com/office/drawing/2014/main" xmlns="" val="573053355"/>
                  </a:ext>
                </a:extLst>
              </a:tr>
              <a:tr h="8063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AngsanaUPC" panose="02020603050405020304" pitchFamily="18" charset="-34"/>
                        </a:rPr>
                        <a:t>6. </a:t>
                      </a:r>
                      <a:r>
                        <a:rPr lang="th-TH" sz="1500" dirty="0">
                          <a:effectLst/>
                        </a:rPr>
                        <a:t>ขาดยุทธศาสตร์เชิงรุก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3397" marR="633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AngsanaUPC" panose="02020603050405020304" pitchFamily="18" charset="-34"/>
                        </a:rPr>
                        <a:t>6. </a:t>
                      </a:r>
                      <a:r>
                        <a:rPr lang="th-TH" sz="1500" dirty="0">
                          <a:effectLst/>
                        </a:rPr>
                        <a:t>ใช้ </a:t>
                      </a:r>
                      <a:r>
                        <a:rPr lang="en-US" sz="1500" dirty="0">
                          <a:effectLst/>
                        </a:rPr>
                        <a:t>ICT </a:t>
                      </a:r>
                      <a:r>
                        <a:rPr lang="th-TH" sz="1500" dirty="0">
                          <a:effectLst/>
                        </a:rPr>
                        <a:t>ในการกำหนดยุทธศาสตร์เชิงรุก โดยเน้นนวัตกรรมที่นำหน้าคู่แข่ง และมีการมองสถานการณ์ในอนาคต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3397" marR="63397" marT="0" marB="0"/>
                </a:tc>
                <a:extLst>
                  <a:ext uri="{0D108BD9-81ED-4DB2-BD59-A6C34878D82A}">
                    <a16:rowId xmlns:a16="http://schemas.microsoft.com/office/drawing/2014/main" xmlns="" val="1886213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880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th-TH" dirty="0"/>
              <a:t>แนวคิดในการดำเนินธุรกิจดิจิทัล</a:t>
            </a:r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1. </a:t>
            </a:r>
            <a:r>
              <a:rPr lang="th-TH" sz="3600" dirty="0"/>
              <a:t>การใช้ประโยชน์จากการออกแบบดิจิทัลเพื่อสร้างผลิตภัณฑ์และบริการ</a:t>
            </a:r>
            <a:endParaRPr lang="en-US" sz="3600" dirty="0"/>
          </a:p>
          <a:p>
            <a:pPr marL="0" indent="0">
              <a:buNone/>
            </a:pPr>
            <a:r>
              <a:rPr lang="en-US" sz="3600" dirty="0"/>
              <a:t>2. </a:t>
            </a:r>
            <a:r>
              <a:rPr lang="th-TH" sz="3600" dirty="0"/>
              <a:t>สร้างทีมงาน “สตาร์ท</a:t>
            </a:r>
            <a:r>
              <a:rPr lang="th-TH" sz="3600" dirty="0" err="1"/>
              <a:t>อัพ</a:t>
            </a:r>
            <a:r>
              <a:rPr lang="th-TH" sz="3600" dirty="0"/>
              <a:t>”</a:t>
            </a:r>
            <a:endParaRPr lang="en-US" sz="3600" dirty="0"/>
          </a:p>
          <a:p>
            <a:pPr marL="0" indent="0">
              <a:buNone/>
            </a:pPr>
            <a:r>
              <a:rPr lang="en-US" sz="3600" dirty="0"/>
              <a:t>3. </a:t>
            </a:r>
            <a:r>
              <a:rPr lang="th-TH" sz="3600" dirty="0"/>
              <a:t>ขับเคลื่อนข้อมูลประสบการณ์ของลูกค้า</a:t>
            </a:r>
            <a:endParaRPr lang="en-US" sz="3600" dirty="0"/>
          </a:p>
          <a:p>
            <a:pPr marL="0" indent="0">
              <a:buNone/>
            </a:pPr>
            <a:r>
              <a:rPr lang="en-US" sz="3600" dirty="0"/>
              <a:t>4. </a:t>
            </a:r>
            <a:r>
              <a:rPr lang="th-TH" sz="3600" dirty="0"/>
              <a:t>เข้าใจพันธมิตรและมูลค่าที่เสนอ</a:t>
            </a:r>
            <a:endParaRPr lang="en-US" sz="3600" dirty="0"/>
          </a:p>
          <a:p>
            <a:pPr marL="0" indent="0">
              <a:buNone/>
            </a:pPr>
            <a:endParaRPr lang="th-TH" sz="3600" dirty="0"/>
          </a:p>
        </p:txBody>
      </p:sp>
    </p:spTree>
    <p:extLst>
      <p:ext uri="{BB962C8B-B14F-4D97-AF65-F5344CB8AC3E}">
        <p14:creationId xmlns:p14="http://schemas.microsoft.com/office/powerpoint/2010/main" val="412196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b="1" dirty="0"/>
              <a:t>Digital Transformation </a:t>
            </a:r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600" dirty="0"/>
              <a:t>       	Digital Transformation </a:t>
            </a:r>
            <a:r>
              <a:rPr lang="th-TH" sz="3600" dirty="0"/>
              <a:t>คือ การเปลี่ยนแปลงแนวความคิดและนำเทคโนโลยีมาใช้ในธุรกิจในยุคดิจิทัล ตั้งแต่การวางรากฐาน เป้าหมาย ไปจนถึงการดำเนินธุรกิจและส่งต่อคุณค่าให้แก่ผู้บริโภค ไม่เพียงแต่ภาคการปฏิบัติการที่จะต้องมีการเปลี่ยนแปลงครั้งใหญ่เท่านั้น แต่สิ่งนี้รวมไปถึงการเปลี่ยนแปลงด้านวัฒนธรรมที่องค์กรและบุคลากรทุกภาคส่วน ตั้งแต่ผู้บริหารไปจนถึงพนักงานตำแหน่งล่างสุดจะต้องมีส่วนร่วมในการปรับตัวไปสู่ยุค</a:t>
            </a:r>
            <a:r>
              <a:rPr lang="en-US" sz="3600" dirty="0"/>
              <a:t> 4.0 </a:t>
            </a:r>
            <a:r>
              <a:rPr lang="th-TH" sz="3600" dirty="0"/>
              <a:t>นี้ด้วย ทั้งนี้ก็เพื่อเพิ่มศักยภาพให้องค์กรสามารถแข่งขันในยุคที่มีการแข่งขันกันค่อนข้างสูงได้</a:t>
            </a:r>
            <a:endParaRPr lang="en-US" sz="3600" dirty="0"/>
          </a:p>
          <a:p>
            <a:pPr marL="0" indent="0">
              <a:buNone/>
            </a:pPr>
            <a:endParaRPr lang="th-TH" sz="3600" dirty="0"/>
          </a:p>
        </p:txBody>
      </p:sp>
    </p:spTree>
    <p:extLst>
      <p:ext uri="{BB962C8B-B14F-4D97-AF65-F5344CB8AC3E}">
        <p14:creationId xmlns:p14="http://schemas.microsoft.com/office/powerpoint/2010/main" val="137218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th-TH" dirty="0"/>
              <a:t>วิธีการทำ </a:t>
            </a:r>
            <a:r>
              <a:rPr lang="en-US" dirty="0"/>
              <a:t>Digital Transformation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	1. </a:t>
            </a:r>
            <a:r>
              <a:rPr lang="th-TH" sz="3600" dirty="0"/>
              <a:t>เปลี่ยนแปลง</a:t>
            </a:r>
            <a:r>
              <a:rPr lang="en-US" sz="3600" dirty="0"/>
              <a:t> Customer Experience </a:t>
            </a:r>
            <a:r>
              <a:rPr lang="th-TH" sz="3600" dirty="0"/>
              <a:t>ของผู้บริโภค</a:t>
            </a:r>
            <a:endParaRPr lang="en-US" sz="3600" dirty="0"/>
          </a:p>
          <a:p>
            <a:pPr marL="0" indent="0">
              <a:buNone/>
            </a:pPr>
            <a:r>
              <a:rPr lang="en-US" sz="3600" dirty="0"/>
              <a:t>	2. </a:t>
            </a:r>
            <a:r>
              <a:rPr lang="th-TH" sz="3600" dirty="0"/>
              <a:t>เปลี่ยนแปลงวิธีการดำเนินธุรกิจ</a:t>
            </a:r>
            <a:endParaRPr lang="en-US" sz="3600" dirty="0"/>
          </a:p>
          <a:p>
            <a:pPr marL="0" indent="0">
              <a:buNone/>
            </a:pPr>
            <a:r>
              <a:rPr lang="en-US" sz="3600" dirty="0"/>
              <a:t>	3. </a:t>
            </a:r>
            <a:r>
              <a:rPr lang="th-TH" sz="3600" dirty="0"/>
              <a:t>เปลี่ยนแปลงโมเดลธุรกิจให้สอดคล้องกับยุคดิจิทัล</a:t>
            </a:r>
            <a:endParaRPr lang="en-US" sz="3600" dirty="0"/>
          </a:p>
          <a:p>
            <a:pPr marL="0" indent="0">
              <a:buNone/>
            </a:pPr>
            <a:endParaRPr lang="th-TH" sz="3600" dirty="0"/>
          </a:p>
        </p:txBody>
      </p:sp>
    </p:spTree>
    <p:extLst>
      <p:ext uri="{BB962C8B-B14F-4D97-AF65-F5344CB8AC3E}">
        <p14:creationId xmlns:p14="http://schemas.microsoft.com/office/powerpoint/2010/main" val="182052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040" y="410365"/>
            <a:ext cx="10027920" cy="548640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th-TH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ตัวอย่างธุรกิจที่ทำ</a:t>
            </a: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Digital Transformation </a:t>
            </a:r>
            <a:r>
              <a:rPr lang="th-TH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ประสบความสำเร็จ</a:t>
            </a:r>
            <a:endParaRPr lang="en-US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dirty="0"/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xmlns="" id="{13D6CFA1-72D6-4F8A-8E38-8DFA6AC157E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050" y="2171700"/>
            <a:ext cx="37719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80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th-TH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ตัวอย่างธุรกิจที่ทำ</a:t>
            </a: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Digital Transformation </a:t>
            </a:r>
            <a:r>
              <a:rPr lang="th-TH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ประสบความสำเร็จ</a:t>
            </a:r>
            <a:endParaRPr lang="en-US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dirty="0"/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xmlns="" id="{F34C6FEA-2DB9-4DFA-B9A0-130355E5C9D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787" y="2042795"/>
            <a:ext cx="4162425" cy="277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63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th-TH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ขั้นตอนใน</a:t>
            </a:r>
            <a:r>
              <a:rPr lang="th-TH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การทำ</a:t>
            </a:r>
            <a:r>
              <a:rPr lang="th-TH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Digital Transformation 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4000" b="1" dirty="0"/>
              <a:t>กำหนดกระบวนการทางธุรกิจใหม่</a:t>
            </a:r>
            <a:r>
              <a:rPr lang="th-TH" sz="4000" dirty="0"/>
              <a:t> </a:t>
            </a:r>
            <a:endParaRPr lang="en-US" sz="4000" dirty="0"/>
          </a:p>
          <a:p>
            <a:r>
              <a:rPr lang="th-TH" sz="4000" b="1" dirty="0"/>
              <a:t>ระบุเทคโนโลยีหลักที่สำคัญ</a:t>
            </a:r>
            <a:r>
              <a:rPr lang="en-US" sz="4000" dirty="0"/>
              <a:t> </a:t>
            </a:r>
          </a:p>
          <a:p>
            <a:r>
              <a:rPr lang="th-TH" sz="4000" b="1" dirty="0"/>
              <a:t>สร้างวัฒนธรรมองค์กรที่ดีเพื่อดึงดูดกลุ่มคนที่มีศักยภาพ</a:t>
            </a:r>
            <a:r>
              <a:rPr lang="en-US" sz="4000" dirty="0"/>
              <a:t> </a:t>
            </a:r>
          </a:p>
          <a:p>
            <a:r>
              <a:rPr lang="th-TH" sz="4000" b="1" dirty="0"/>
              <a:t>กำหนด </a:t>
            </a:r>
            <a:r>
              <a:rPr lang="en-US" sz="4000" b="1" dirty="0"/>
              <a:t>Roadmap</a:t>
            </a:r>
            <a:r>
              <a:rPr lang="en-US" sz="4000" dirty="0"/>
              <a:t> </a:t>
            </a:r>
          </a:p>
          <a:p>
            <a:r>
              <a:rPr lang="th-TH" sz="4000" b="1" dirty="0"/>
              <a:t>กำหนด </a:t>
            </a:r>
            <a:r>
              <a:rPr lang="en-US" sz="4000" b="1" dirty="0"/>
              <a:t>KPI</a:t>
            </a:r>
            <a:r>
              <a:rPr lang="en-US" sz="4000" dirty="0"/>
              <a:t> </a:t>
            </a:r>
            <a:endParaRPr lang="th-TH" sz="4000" dirty="0"/>
          </a:p>
        </p:txBody>
      </p:sp>
    </p:spTree>
    <p:extLst>
      <p:ext uri="{BB962C8B-B14F-4D97-AF65-F5344CB8AC3E}">
        <p14:creationId xmlns:p14="http://schemas.microsoft.com/office/powerpoint/2010/main" val="87626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th-TH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หน่วยที่ </a:t>
            </a: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1 </a:t>
            </a:r>
            <a:r>
              <a:rPr lang="th-TH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ความรู้พื้นฐานทางธุรกิจดิจิทัล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7. </a:t>
            </a:r>
            <a:r>
              <a:rPr lang="th-TH" sz="3600" dirty="0"/>
              <a:t>ประเภทของธุรกิจดิจิทัล</a:t>
            </a:r>
            <a:endParaRPr lang="en-US" sz="3600" dirty="0"/>
          </a:p>
          <a:p>
            <a:r>
              <a:rPr lang="en-US" sz="3600" dirty="0"/>
              <a:t>8. </a:t>
            </a:r>
            <a:r>
              <a:rPr lang="th-TH" sz="3600" dirty="0"/>
              <a:t>วิวัฒนาการของธุรกิจดิจิทัล</a:t>
            </a:r>
            <a:endParaRPr lang="en-US" sz="3600" dirty="0"/>
          </a:p>
          <a:p>
            <a:r>
              <a:rPr lang="en-US" sz="3600" dirty="0"/>
              <a:t>9. </a:t>
            </a:r>
            <a:r>
              <a:rPr lang="th-TH" sz="3600" dirty="0"/>
              <a:t>เปรียบเทียบลักษณะของธุรกิจยุคดั้งเดิมและธุรกิจยุคดิจิทัล</a:t>
            </a:r>
            <a:endParaRPr lang="en-US" sz="3600" dirty="0"/>
          </a:p>
          <a:p>
            <a:r>
              <a:rPr lang="en-US" sz="3600" dirty="0"/>
              <a:t>10. </a:t>
            </a:r>
            <a:r>
              <a:rPr lang="th-TH" sz="3600" dirty="0"/>
              <a:t>แนวคิดในการดำเนินธุรกิจดิจิทัล</a:t>
            </a:r>
            <a:endParaRPr lang="en-US" sz="3600" dirty="0"/>
          </a:p>
          <a:p>
            <a:r>
              <a:rPr lang="en-US" sz="3600" dirty="0"/>
              <a:t>11. Digital Transformation</a:t>
            </a:r>
          </a:p>
          <a:p>
            <a:r>
              <a:rPr lang="en-US" sz="3600" dirty="0"/>
              <a:t>12. </a:t>
            </a:r>
            <a:r>
              <a:rPr lang="th-TH" sz="3600" dirty="0"/>
              <a:t>ตัวอย่างธุรกิจที่ทำ </a:t>
            </a:r>
            <a:r>
              <a:rPr lang="en-US" sz="3600" dirty="0"/>
              <a:t>Digital Transformation</a:t>
            </a:r>
          </a:p>
          <a:p>
            <a:endParaRPr lang="th-TH" sz="3600" dirty="0"/>
          </a:p>
        </p:txBody>
      </p:sp>
    </p:spTree>
    <p:extLst>
      <p:ext uri="{BB962C8B-B14F-4D97-AF65-F5344CB8AC3E}">
        <p14:creationId xmlns:p14="http://schemas.microsoft.com/office/powerpoint/2010/main" val="239872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th-TH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สรุปประเด็นสำคัญ</a:t>
            </a:r>
            <a:endParaRPr lang="en-US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th-TH" sz="3200" dirty="0"/>
              <a:t>	ธุรกิจดิจิทัลได้พัฒนามาจากธุรกิจดั้งเดิม หันมาใช้ระบบอินเทอร์เน็ตหรือการขายสินค้าระบบออนไลน์มากขึ้น มีการใช้สื่อต่าง ๆ เช่น แอปพลิ</a:t>
            </a:r>
            <a:r>
              <a:rPr lang="th-TH" sz="3200" dirty="0" err="1"/>
              <a:t>เค</a:t>
            </a:r>
            <a:r>
              <a:rPr lang="th-TH" sz="3200" dirty="0"/>
              <a:t>ชัน เว็บไซต์ ต่าง ๆ เพื่อช่วยให้สินค้าหรือบริการเข้าถึงลูกค้ากลุ่มเป้าหมายมากขึ้น ดังนั้นหากธุรกิจไม่ปรับตัวให้เข้ากับยุคสมัย จะแข่งขันอยู่ในตลาดได้ยาก ถ้าหากไม่เปลี่ยน ก็จะมีคู่แข่ง หรือบริษัทใหม่ที่จะเข้ามามีบทบาททางธุรกิจแทน มากไปกว่านั้นการพัฒนาผลิตภัณฑ์และบุคลากรก็เป็นสิ่งที่ไม่ควรมองข้ามและควรทำอย่างต่อเนื่อง บริษัทจำเป็นจะต้องเรียนรู้ที่จะนำเทคโนโลยีมาใช้เป็นส่วนหนึ่งในการกำหนดกลยุทธ์ต่าง ๆ ด้วย</a:t>
            </a:r>
            <a:endParaRPr lang="en-US" sz="3200" dirty="0"/>
          </a:p>
          <a:p>
            <a:endParaRPr lang="th-TH" sz="3200" dirty="0"/>
          </a:p>
        </p:txBody>
      </p:sp>
    </p:spTree>
    <p:extLst>
      <p:ext uri="{BB962C8B-B14F-4D97-AF65-F5344CB8AC3E}">
        <p14:creationId xmlns:p14="http://schemas.microsoft.com/office/powerpoint/2010/main" val="246150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th-TH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ความนำ</a:t>
            </a:r>
            <a:endParaRPr lang="en-US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th-TH" sz="3600" dirty="0"/>
              <a:t>	ก่อนที่จะเรียนรู้ธุรกิจดิจิทัล ควรจะเข้าใจความหมายของธุรกิจก่อนว่า ธุรกิจคือ</a:t>
            </a:r>
            <a:r>
              <a:rPr lang="th-TH" sz="3600" dirty="0" err="1"/>
              <a:t>การทำ</a:t>
            </a:r>
            <a:r>
              <a:rPr lang="th-TH" sz="3600" dirty="0"/>
              <a:t>กิจกรรมทางเศรษฐกิจในหลาย ๆ เรื่องที่เชื่อมโยงกันโดยมีกิจกรรมหลักคือผลิตสินค้าหรือบริการและแลกเปลี่ยนกันระหว่างผู้ผลิตกับผู้บริโภคทำให้เกิดการหมุนเวียนในระบบเศรษฐกิจขึ้น โดยธุรกิจมีเป้าหมายคือผลตอบแทน กำไรจากการขายสินค้าหรือบริการและผลประโยชน์ต่าง ๆ ส่วนธุรกิจดิจิทัลคือ การนำเทคโนโลยีต่าง ๆ เข้ามาพัฒนาธุรกิจที่ทำอยู่เพื่อเพิ่มความสะดวกสบายให้ทั้งผู้ประกอบการและผู้บริโภคในการเลือกซื้อสินค้าหรือบริการต่าง ๆ แต่จุดประสงค์หลัก ๆ ก็คือการหาทางเพิ่มยอดขายให้กับธุรกิจนั่นเอง </a:t>
            </a:r>
            <a:endParaRPr lang="en-US" sz="3600" dirty="0"/>
          </a:p>
          <a:p>
            <a:pPr marL="0" indent="0">
              <a:buNone/>
            </a:pPr>
            <a:r>
              <a:rPr lang="th-TH" sz="36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5740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th-TH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ความหมายของธุรกิจ</a:t>
            </a:r>
            <a:endParaRPr lang="en-US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sz="3600" dirty="0"/>
              <a:t>	ธุรกิจ </a:t>
            </a:r>
            <a:r>
              <a:rPr lang="en-US" sz="3600" dirty="0"/>
              <a:t>(Business) </a:t>
            </a:r>
            <a:r>
              <a:rPr lang="th-TH" sz="3600" dirty="0" smtClean="0"/>
              <a:t>หมายถึง กิจกรรม</a:t>
            </a:r>
            <a:r>
              <a:rPr lang="th-TH" sz="3600" dirty="0"/>
              <a:t>ต่าง ๆ ที่เกี่ยวข้องกับการผลิต การจัดจำหน่าย และการบริการ โดยภายในหน่วยงานหรือธุรกิจนั้น ๆ มีการนำทรัพยากรที่มีอยู่มาผสมผสานกันอย่างมีระบบ มีระเบียบตามกฏเกณฑ์ เพื่อตอบสนองความต้องการของประชาชนหรือผู้บริโภค ในขณะเดียวกันก็ก่อให้เกิดผลประโยชน์หรือบรรลุตามเป้าหมายของธุรกิจ และไม่ก่อให้เกิดมลภาวะที่ไม่ดีต่อสิ่งแวดล้อม</a:t>
            </a:r>
          </a:p>
        </p:txBody>
      </p:sp>
    </p:spTree>
    <p:extLst>
      <p:ext uri="{BB962C8B-B14F-4D97-AF65-F5344CB8AC3E}">
        <p14:creationId xmlns:p14="http://schemas.microsoft.com/office/powerpoint/2010/main" val="281685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>
            <a:normAutofit/>
          </a:bodyPr>
          <a:lstStyle/>
          <a:p>
            <a:pPr algn="ctr"/>
            <a:r>
              <a:rPr lang="th-TH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ความสำคัญของธุรกิจ</a:t>
            </a:r>
            <a:endParaRPr lang="en-US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372" y="1100629"/>
            <a:ext cx="10455384" cy="3579849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>
                <a:cs typeface="+mj-cs"/>
              </a:rPr>
              <a:t>1. </a:t>
            </a:r>
            <a:r>
              <a:rPr lang="th-TH" sz="3200" dirty="0">
                <a:cs typeface="+mj-cs"/>
              </a:rPr>
              <a:t>การดำเนินงานของธุรกิจก่อให้เกิดการนำทรัพยากรของประเทศมาใช้ให้เกิดประโยชน์สูงสุด</a:t>
            </a:r>
            <a:endParaRPr lang="en-US" sz="3200" dirty="0">
              <a:cs typeface="+mj-cs"/>
            </a:endParaRPr>
          </a:p>
          <a:p>
            <a:r>
              <a:rPr lang="en-US" sz="3200" dirty="0">
                <a:cs typeface="+mj-cs"/>
              </a:rPr>
              <a:t>2. </a:t>
            </a:r>
            <a:r>
              <a:rPr lang="th-TH" sz="3200" dirty="0">
                <a:cs typeface="+mj-cs"/>
              </a:rPr>
              <a:t>ช่วยให้ผู้บริโภคหรือประชาชนได้ใช้สินค้าหรือบริการ เพื่อพัฒนาความเป็นอยู่ของตนเองให้ดีขึ้น</a:t>
            </a:r>
            <a:endParaRPr lang="en-US" sz="3200" dirty="0">
              <a:cs typeface="+mj-cs"/>
            </a:endParaRPr>
          </a:p>
          <a:p>
            <a:r>
              <a:rPr lang="en-US" sz="3200" dirty="0">
                <a:cs typeface="+mj-cs"/>
              </a:rPr>
              <a:t>3. </a:t>
            </a:r>
            <a:r>
              <a:rPr lang="th-TH" sz="3200" dirty="0">
                <a:cs typeface="+mj-cs"/>
              </a:rPr>
              <a:t>ธุรกิจต่าง ๆ ช่วยขจัดปัญหาการว่างงาน และช่วยกระจายรายได้ไปสู่ประชาชน</a:t>
            </a:r>
            <a:endParaRPr lang="en-US" sz="3200" dirty="0">
              <a:cs typeface="+mj-cs"/>
            </a:endParaRPr>
          </a:p>
          <a:p>
            <a:r>
              <a:rPr lang="en-US" sz="3200" dirty="0">
                <a:cs typeface="+mj-cs"/>
              </a:rPr>
              <a:t>4. </a:t>
            </a:r>
            <a:r>
              <a:rPr lang="th-TH" sz="3200" dirty="0">
                <a:cs typeface="+mj-cs"/>
              </a:rPr>
              <a:t>ช่วยเพิ่มพูนรายได้ให้กับประเทศในรูปแบบของภาษีอากร</a:t>
            </a:r>
            <a:endParaRPr lang="en-US" sz="3200" dirty="0">
              <a:cs typeface="+mj-cs"/>
            </a:endParaRPr>
          </a:p>
          <a:p>
            <a:r>
              <a:rPr lang="en-US" sz="3200" dirty="0">
                <a:cs typeface="+mj-cs"/>
              </a:rPr>
              <a:t>5. </a:t>
            </a:r>
            <a:r>
              <a:rPr lang="th-TH" sz="3200" dirty="0">
                <a:cs typeface="+mj-cs"/>
              </a:rPr>
              <a:t>ประชาชนหรือผู้บริโภคมีโอกาสได้เลือกสินค้าหรือบริการที่สนองความพึงพอใจสูงสุด</a:t>
            </a:r>
            <a:r>
              <a:rPr lang="th-TH" sz="3200" dirty="0" smtClean="0">
                <a:cs typeface="+mj-cs"/>
              </a:rPr>
              <a:t>ได้ง่าย</a:t>
            </a:r>
            <a:r>
              <a:rPr lang="en-US" sz="3200" dirty="0">
                <a:cs typeface="+mj-cs"/>
              </a:rPr>
              <a:t>  </a:t>
            </a:r>
            <a:r>
              <a:rPr lang="th-TH" sz="3200" dirty="0">
                <a:cs typeface="+mj-cs"/>
              </a:rPr>
              <a:t>เพราะธุรกิจต่าง ๆ มีการแข่งขันกัน เพื่อพัฒนาสินค้าหรือบริการ</a:t>
            </a:r>
            <a:endParaRPr lang="en-US" sz="3200" dirty="0">
              <a:cs typeface="+mj-cs"/>
            </a:endParaRPr>
          </a:p>
          <a:p>
            <a:r>
              <a:rPr lang="en-US" sz="3200" dirty="0">
                <a:cs typeface="+mj-cs"/>
              </a:rPr>
              <a:t>6. </a:t>
            </a:r>
            <a:r>
              <a:rPr lang="th-TH" sz="3200" dirty="0">
                <a:cs typeface="+mj-cs"/>
              </a:rPr>
              <a:t>ประเทศสามารถนำภาษีอากรที่จัดเก็บไปพัฒนาประเทศได้</a:t>
            </a:r>
            <a:endParaRPr lang="en-US" sz="3200" dirty="0">
              <a:cs typeface="+mj-cs"/>
            </a:endParaRPr>
          </a:p>
          <a:p>
            <a:endParaRPr lang="th-TH" sz="3200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0537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>
            <a:normAutofit/>
          </a:bodyPr>
          <a:lstStyle/>
          <a:p>
            <a:pPr algn="ctr"/>
            <a:r>
              <a:rPr lang="th-TH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วัตถุประสงค์ของธุรกิจ</a:t>
            </a:r>
            <a:endParaRPr lang="en-US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	</a:t>
            </a:r>
            <a:r>
              <a:rPr lang="en-US" sz="3600" dirty="0">
                <a:cs typeface="+mj-cs"/>
              </a:rPr>
              <a:t>1. </a:t>
            </a:r>
            <a:r>
              <a:rPr lang="th-TH" sz="3600" dirty="0">
                <a:cs typeface="+mj-cs"/>
              </a:rPr>
              <a:t>เพื่อความมั่นคงของกิจการ</a:t>
            </a:r>
            <a:r>
              <a:rPr lang="en-US" sz="3600" dirty="0">
                <a:cs typeface="+mj-cs"/>
              </a:rPr>
              <a:t/>
            </a:r>
            <a:br>
              <a:rPr lang="en-US" sz="3600" dirty="0">
                <a:cs typeface="+mj-cs"/>
              </a:rPr>
            </a:br>
            <a:r>
              <a:rPr lang="en-US" sz="3600" dirty="0">
                <a:cs typeface="+mj-cs"/>
              </a:rPr>
              <a:t>	2. </a:t>
            </a:r>
            <a:r>
              <a:rPr lang="th-TH" sz="3600" dirty="0">
                <a:cs typeface="+mj-cs"/>
              </a:rPr>
              <a:t>เพื่อความเจริญเติบโตของธุรกิจ </a:t>
            </a:r>
          </a:p>
          <a:p>
            <a:pPr marL="0" indent="0">
              <a:buNone/>
            </a:pPr>
            <a:r>
              <a:rPr lang="en-US" sz="3600" dirty="0">
                <a:cs typeface="+mj-cs"/>
              </a:rPr>
              <a:t>	3. </a:t>
            </a:r>
            <a:r>
              <a:rPr lang="th-TH" sz="3600" dirty="0">
                <a:cs typeface="+mj-cs"/>
              </a:rPr>
              <a:t>เพื่อผลประโยชน์หรือกำไร</a:t>
            </a:r>
            <a:r>
              <a:rPr lang="en-US" sz="3600" dirty="0">
                <a:cs typeface="+mj-cs"/>
              </a:rPr>
              <a:t/>
            </a:r>
            <a:br>
              <a:rPr lang="en-US" sz="3600" dirty="0">
                <a:cs typeface="+mj-cs"/>
              </a:rPr>
            </a:br>
            <a:r>
              <a:rPr lang="en-US" sz="3600" dirty="0">
                <a:cs typeface="+mj-cs"/>
              </a:rPr>
              <a:t>	4. </a:t>
            </a:r>
            <a:r>
              <a:rPr lang="th-TH" sz="3600" dirty="0">
                <a:cs typeface="+mj-cs"/>
              </a:rPr>
              <a:t>เพื่อความรับผิดชอบต่อสังคม</a:t>
            </a:r>
          </a:p>
        </p:txBody>
      </p:sp>
    </p:spTree>
    <p:extLst>
      <p:ext uri="{BB962C8B-B14F-4D97-AF65-F5344CB8AC3E}">
        <p14:creationId xmlns:p14="http://schemas.microsoft.com/office/powerpoint/2010/main" val="270580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>
            <a:normAutofit/>
          </a:bodyPr>
          <a:lstStyle/>
          <a:p>
            <a:pPr algn="ctr"/>
            <a:r>
              <a:rPr lang="th-TH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องค์ประกอบของธุรกิจ</a:t>
            </a:r>
            <a:endParaRPr lang="en-US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38"/>
            <a:ext cx="10515600" cy="478418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dirty="0" smtClean="0">
                <a:cs typeface="AngsanaUPC" panose="02020603050405020304" pitchFamily="18" charset="-34"/>
              </a:rPr>
              <a:t>1</a:t>
            </a:r>
            <a:r>
              <a:rPr lang="en-US" sz="3600" dirty="0">
                <a:cs typeface="AngsanaUPC" panose="02020603050405020304" pitchFamily="18" charset="-34"/>
              </a:rPr>
              <a:t>. </a:t>
            </a:r>
            <a:r>
              <a:rPr lang="th-TH" sz="3600" dirty="0">
                <a:cs typeface="AngsanaUPC" panose="02020603050405020304" pitchFamily="18" charset="-34"/>
              </a:rPr>
              <a:t>การจัดองค์กร คือกิจกรรมที่ทำให้องค์การสามารถจัดรูปแบบการทำงานของบุคลากรภายในองค์กรได้อย่างมีประสิทธิภาพ</a:t>
            </a:r>
            <a:r>
              <a:rPr lang="en-US" sz="3600" dirty="0">
                <a:cs typeface="AngsanaUPC" panose="02020603050405020304" pitchFamily="18" charset="-34"/>
              </a:rPr>
              <a:t/>
            </a:r>
            <a:br>
              <a:rPr lang="en-US" sz="3600" dirty="0">
                <a:cs typeface="AngsanaUPC" panose="02020603050405020304" pitchFamily="18" charset="-34"/>
              </a:rPr>
            </a:br>
            <a:r>
              <a:rPr lang="en-US" sz="3600" dirty="0" smtClean="0">
                <a:cs typeface="AngsanaUPC" panose="02020603050405020304" pitchFamily="18" charset="-34"/>
              </a:rPr>
              <a:t>2</a:t>
            </a:r>
            <a:r>
              <a:rPr lang="en-US" sz="3600" dirty="0">
                <a:cs typeface="AngsanaUPC" panose="02020603050405020304" pitchFamily="18" charset="-34"/>
              </a:rPr>
              <a:t>. </a:t>
            </a:r>
            <a:r>
              <a:rPr lang="th-TH" sz="3600" dirty="0">
                <a:cs typeface="AngsanaUPC" panose="02020603050405020304" pitchFamily="18" charset="-34"/>
              </a:rPr>
              <a:t>การผลิตและปฏิบัติการ คือกิจกรรมของการนำเอาวัตถุดิบมาผ่านกระบวนการในการผลิตเพื่อทำให้เกิดมีสินค้าหรือบริการ</a:t>
            </a:r>
            <a:r>
              <a:rPr lang="en-US" sz="3600" dirty="0">
                <a:cs typeface="AngsanaUPC" panose="02020603050405020304" pitchFamily="18" charset="-34"/>
              </a:rPr>
              <a:t/>
            </a:r>
            <a:br>
              <a:rPr lang="en-US" sz="3600" dirty="0">
                <a:cs typeface="AngsanaUPC" panose="02020603050405020304" pitchFamily="18" charset="-34"/>
              </a:rPr>
            </a:br>
            <a:r>
              <a:rPr lang="en-US" sz="3600" dirty="0" smtClean="0">
                <a:cs typeface="AngsanaUPC" panose="02020603050405020304" pitchFamily="18" charset="-34"/>
              </a:rPr>
              <a:t>3</a:t>
            </a:r>
            <a:r>
              <a:rPr lang="en-US" sz="3600" dirty="0">
                <a:cs typeface="AngsanaUPC" panose="02020603050405020304" pitchFamily="18" charset="-34"/>
              </a:rPr>
              <a:t>. </a:t>
            </a:r>
            <a:r>
              <a:rPr lang="th-TH" sz="3600" dirty="0">
                <a:cs typeface="AngsanaUPC" panose="02020603050405020304" pitchFamily="18" charset="-34"/>
              </a:rPr>
              <a:t>การตลาด คือการดำเนินการเพื่อจะทำให้สินค้าหรือบริการที่ผลิตแล้วได้รับการเปลี่ยนมือไปถึงมือผู้บริโภค</a:t>
            </a:r>
            <a:r>
              <a:rPr lang="en-US" sz="3600" dirty="0">
                <a:cs typeface="AngsanaUPC" panose="02020603050405020304" pitchFamily="18" charset="-34"/>
              </a:rPr>
              <a:t/>
            </a:r>
            <a:br>
              <a:rPr lang="en-US" sz="3600" dirty="0">
                <a:cs typeface="AngsanaUPC" panose="02020603050405020304" pitchFamily="18" charset="-34"/>
              </a:rPr>
            </a:br>
            <a:r>
              <a:rPr lang="en-US" sz="3600" dirty="0" smtClean="0">
                <a:cs typeface="AngsanaUPC" panose="02020603050405020304" pitchFamily="18" charset="-34"/>
              </a:rPr>
              <a:t>4</a:t>
            </a:r>
            <a:r>
              <a:rPr lang="en-US" sz="3600" dirty="0">
                <a:cs typeface="AngsanaUPC" panose="02020603050405020304" pitchFamily="18" charset="-34"/>
              </a:rPr>
              <a:t>. </a:t>
            </a:r>
            <a:r>
              <a:rPr lang="th-TH" sz="3600" dirty="0">
                <a:cs typeface="AngsanaUPC" panose="02020603050405020304" pitchFamily="18" charset="-34"/>
              </a:rPr>
              <a:t>การบัญชีและการเงิน คือการเก็บบันทึกข้อมูลการดำเนินงานการจัดทำงบการเงิน งบประมาณ การจัดหาเงินทุน การใช้เงินทุนและลงทุนอย่างมีประสิทธิภาพ โดยบริหารให้เงินทุนหมุนเวียนอย่างพอเหมาะ</a:t>
            </a:r>
            <a:r>
              <a:rPr lang="en-US" sz="3600" dirty="0">
                <a:cs typeface="AngsanaUPC" panose="02020603050405020304" pitchFamily="18" charset="-34"/>
              </a:rPr>
              <a:t/>
            </a:r>
            <a:br>
              <a:rPr lang="en-US" sz="3600" dirty="0">
                <a:cs typeface="AngsanaUPC" panose="02020603050405020304" pitchFamily="18" charset="-34"/>
              </a:rPr>
            </a:br>
            <a:endParaRPr lang="th-TH" sz="3600" dirty="0"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6673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>
            <a:normAutofit/>
          </a:bodyPr>
          <a:lstStyle/>
          <a:p>
            <a:pPr algn="ctr"/>
            <a:r>
              <a:rPr lang="th-TH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องค์ประกอบของธุรกิจ</a:t>
            </a:r>
            <a:endParaRPr lang="en-US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600" dirty="0" smtClean="0"/>
              <a:t>5</a:t>
            </a:r>
            <a:r>
              <a:rPr lang="en-US" sz="3600" dirty="0"/>
              <a:t>. </a:t>
            </a:r>
            <a:r>
              <a:rPr lang="th-TH" sz="3600" dirty="0"/>
              <a:t>การจัดหาวัตถุดิบมาป้อนโรงงาน คือกิจกรรมในการจัดซื้อและควบคุมการจัดซื้อวัตถุดิบ รวมทั้งการตรวจนับสินค้าคงคลัง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6</a:t>
            </a:r>
            <a:r>
              <a:rPr lang="en-US" sz="3600" dirty="0"/>
              <a:t>. </a:t>
            </a:r>
            <a:r>
              <a:rPr lang="th-TH" sz="3600" dirty="0"/>
              <a:t>การบริหารงานบุคคล คือการดำเนินการจัดสรรพนักงาน การฝึกอบรม การจัดหารูปแบบของการจูงใจและสวัสดิการต่าง ๆ เพื่อประสิทธิภาพในการบริหารบุคคลซึ่งส่งผลต่อความสำเร็จขององค์กร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7</a:t>
            </a:r>
            <a:r>
              <a:rPr lang="en-US" sz="3600" dirty="0"/>
              <a:t>. </a:t>
            </a:r>
            <a:r>
              <a:rPr lang="th-TH" sz="3600" dirty="0"/>
              <a:t>การจัดการระบบสารสนเทศและคอมพิวเตอร์ คือการนำเอาเทคโนโลยีสมัยใหม่เข้ามาใช้เพื่อความมีประสิทธิภาพในการดำเนินงานด้านต่าง ๆ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8</a:t>
            </a:r>
            <a:r>
              <a:rPr lang="en-US" sz="3600" dirty="0"/>
              <a:t>. </a:t>
            </a:r>
            <a:r>
              <a:rPr lang="th-TH" sz="3600" dirty="0"/>
              <a:t>การวิจัยและพัฒนา คือกิจกรรมเพื่อเน้นความคิดสร้างสรรค์ ค้นคว้านวัตกรรมใหม่ๆในผลิตภัณฑ์ต่าง ๆ เพื่อความพึงพอใจของผู้บริโภคอย่างสูงสุด</a:t>
            </a:r>
          </a:p>
        </p:txBody>
      </p:sp>
    </p:spTree>
    <p:extLst>
      <p:ext uri="{BB962C8B-B14F-4D97-AF65-F5344CB8AC3E}">
        <p14:creationId xmlns:p14="http://schemas.microsoft.com/office/powerpoint/2010/main" val="342690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>
            <a:normAutofit/>
          </a:bodyPr>
          <a:lstStyle/>
          <a:p>
            <a:pPr algn="ctr"/>
            <a:r>
              <a:rPr lang="th-TH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ปัจจัยพื้นฐานในการดำเนินธุรกิจ</a:t>
            </a:r>
            <a:endParaRPr lang="en-US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th-TH" sz="3600" dirty="0"/>
              <a:t>	</a:t>
            </a:r>
            <a:r>
              <a:rPr lang="en-US" sz="3600" dirty="0"/>
              <a:t>1. </a:t>
            </a:r>
            <a:r>
              <a:rPr lang="th-TH" sz="3600" dirty="0"/>
              <a:t>คน </a:t>
            </a:r>
            <a:r>
              <a:rPr lang="en-US" sz="3600" dirty="0"/>
              <a:t>(Man) </a:t>
            </a:r>
            <a:r>
              <a:rPr lang="th-TH" sz="3600" dirty="0"/>
              <a:t>ธุรกิจต่าง ๆ เกิดขึ้นได้ต้องอาศัยความคิดของคน มีคนเป็นผู้ดำเนินการ ทั้งระดับผู้บริหาร ผู้ปฏิบัติงานร่วมกันดำเนินการจึงจะทำให้ประสบความสำเร็จในการประกอบธุรกิจ</a:t>
            </a:r>
            <a:endParaRPr lang="en-US" sz="3600" dirty="0"/>
          </a:p>
          <a:p>
            <a:pPr marL="0" indent="0">
              <a:buNone/>
            </a:pPr>
            <a:r>
              <a:rPr lang="th-TH" sz="3600" dirty="0"/>
              <a:t>	</a:t>
            </a:r>
            <a:r>
              <a:rPr lang="en-US" sz="3600" dirty="0"/>
              <a:t>2. </a:t>
            </a:r>
            <a:r>
              <a:rPr lang="th-TH" sz="3600" dirty="0"/>
              <a:t>เงิน </a:t>
            </a:r>
            <a:r>
              <a:rPr lang="en-US" sz="3600" dirty="0"/>
              <a:t>(Money) </a:t>
            </a:r>
            <a:r>
              <a:rPr lang="th-TH" sz="3600" dirty="0"/>
              <a:t>นำเงินมาลงทุนเพื่อให้เกิดการประกอบธุรกิจ ผู้ประกอบธุรกิจต้องมีการวางแผนในการใช้เงินทุนและการจัดหาเงินทุนอย่างมีประสิทธิภาพ ไม่ประสบปัญหาด้านเงินทุน และให้เกิดผลตอบแทนสูงสุด</a:t>
            </a:r>
            <a:endParaRPr lang="en-US" sz="3600" dirty="0"/>
          </a:p>
          <a:p>
            <a:pPr marL="0" indent="0">
              <a:buNone/>
            </a:pPr>
            <a:r>
              <a:rPr lang="th-TH" sz="3600" dirty="0"/>
              <a:t>	</a:t>
            </a:r>
            <a:r>
              <a:rPr lang="en-US" sz="3600" dirty="0"/>
              <a:t>3. </a:t>
            </a:r>
            <a:r>
              <a:rPr lang="th-TH" sz="3600" dirty="0"/>
              <a:t>วัสดุหรือวัตถุดิบ </a:t>
            </a:r>
            <a:r>
              <a:rPr lang="en-US" sz="3600" dirty="0"/>
              <a:t>(Material) </a:t>
            </a:r>
            <a:r>
              <a:rPr lang="th-TH" sz="3600" dirty="0"/>
              <a:t>ต้องมีการบริหารวัตถุดิบให้มีประสิทธิภาพ เพื่อให้เกิดต้นทุนวัตถุดิบต่ำสุดส่งผลให้ธุรกิจมีผลกำไรสูงสุดตามมา</a:t>
            </a:r>
            <a:endParaRPr lang="en-US" sz="3600" dirty="0"/>
          </a:p>
          <a:p>
            <a:endParaRPr lang="th-TH" sz="3600" dirty="0"/>
          </a:p>
        </p:txBody>
      </p:sp>
    </p:spTree>
    <p:extLst>
      <p:ext uri="{BB962C8B-B14F-4D97-AF65-F5344CB8AC3E}">
        <p14:creationId xmlns:p14="http://schemas.microsoft.com/office/powerpoint/2010/main" val="183289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9</TotalTime>
  <Words>565</Words>
  <Application>Microsoft Office PowerPoint</Application>
  <PresentationFormat>Custom</PresentationFormat>
  <Paragraphs>84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Angles</vt:lpstr>
      <vt:lpstr>หน่วยที่ 1 ความรู้พื้นฐานทางธุรกิจดิจิทัล</vt:lpstr>
      <vt:lpstr>หน่วยที่ 1 ความรู้พื้นฐานทางธุรกิจดิจิทัล</vt:lpstr>
      <vt:lpstr>ความนำ</vt:lpstr>
      <vt:lpstr>ความหมายของธุรกิจ</vt:lpstr>
      <vt:lpstr>ความสำคัญของธุรกิจ</vt:lpstr>
      <vt:lpstr>วัตถุประสงค์ของธุรกิจ</vt:lpstr>
      <vt:lpstr>องค์ประกอบของธุรกิจ</vt:lpstr>
      <vt:lpstr>องค์ประกอบของธุรกิจ</vt:lpstr>
      <vt:lpstr>ปัจจัยพื้นฐานในการดำเนินธุรกิจ</vt:lpstr>
      <vt:lpstr>ปัจจัยพื้นฐานในการดำเนินธุรกิจ</vt:lpstr>
      <vt:lpstr>ความหมายของธุรกิจดิจิทัล (Digital Business)</vt:lpstr>
      <vt:lpstr>ประเภทของธุรกิจดิจิทัล</vt:lpstr>
      <vt:lpstr>เปรียบเทียบลักษณะของธุรกิจยุคดั้งเดิมและธุรกิจยุคดิจิทัล</vt:lpstr>
      <vt:lpstr>แนวคิดในการดำเนินธุรกิจดิจิทัล</vt:lpstr>
      <vt:lpstr>Digital Transformation </vt:lpstr>
      <vt:lpstr>วิธีการทำ Digital Transformation </vt:lpstr>
      <vt:lpstr>ตัวอย่างธุรกิจที่ทำ Digital Transformation ประสบความสำเร็จ</vt:lpstr>
      <vt:lpstr>ตัวอย่างธุรกิจที่ทำ Digital Transformation ประสบความสำเร็จ</vt:lpstr>
      <vt:lpstr>ขั้นตอนในการทำ Digital Transformation </vt:lpstr>
      <vt:lpstr>สรุปประเด็นสำคัญ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หน่วยที่ 1 ความรู้พื้นฐานทางธุรกิจดิจิทัล</dc:title>
  <dc:creator>admin</dc:creator>
  <cp:lastModifiedBy>SSw</cp:lastModifiedBy>
  <cp:revision>2</cp:revision>
  <dcterms:created xsi:type="dcterms:W3CDTF">2020-08-10T03:00:14Z</dcterms:created>
  <dcterms:modified xsi:type="dcterms:W3CDTF">2020-08-11T21:25:24Z</dcterms:modified>
</cp:coreProperties>
</file>