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81" r:id="rId2"/>
    <p:sldId id="284" r:id="rId3"/>
    <p:sldId id="285" r:id="rId4"/>
    <p:sldId id="286" r:id="rId5"/>
    <p:sldId id="287" r:id="rId6"/>
    <p:sldId id="288" r:id="rId7"/>
    <p:sldId id="289" r:id="rId8"/>
    <p:sldId id="297" r:id="rId9"/>
    <p:sldId id="290" r:id="rId10"/>
    <p:sldId id="291" r:id="rId11"/>
    <p:sldId id="292" r:id="rId12"/>
    <p:sldId id="293" r:id="rId13"/>
    <p:sldId id="294" r:id="rId14"/>
    <p:sldId id="296" r:id="rId15"/>
    <p:sldId id="298" r:id="rId16"/>
    <p:sldId id="299" r:id="rId17"/>
    <p:sldId id="300" r:id="rId18"/>
    <p:sldId id="301" r:id="rId19"/>
    <p:sldId id="302" r:id="rId20"/>
    <p:sldId id="30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43" d="100"/>
          <a:sy n="43" d="100"/>
        </p:scale>
        <p:origin x="-61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9B4E-FA95-49B3-AB67-B22A91875633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F372-9927-4F33-AF5A-1BAF29EF9F5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9B4E-FA95-49B3-AB67-B22A91875633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F372-9927-4F33-AF5A-1BAF29EF9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9B4E-FA95-49B3-AB67-B22A91875633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F372-9927-4F33-AF5A-1BAF29EF9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9B4E-FA95-49B3-AB67-B22A91875633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F372-9927-4F33-AF5A-1BAF29EF9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9B4E-FA95-49B3-AB67-B22A91875633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F372-9927-4F33-AF5A-1BAF29EF9F5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9B4E-FA95-49B3-AB67-B22A91875633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F372-9927-4F33-AF5A-1BAF29EF9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9B4E-FA95-49B3-AB67-B22A91875633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F372-9927-4F33-AF5A-1BAF29EF9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9B4E-FA95-49B3-AB67-B22A91875633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F372-9927-4F33-AF5A-1BAF29EF9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9B4E-FA95-49B3-AB67-B22A91875633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F372-9927-4F33-AF5A-1BAF29EF9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9B4E-FA95-49B3-AB67-B22A91875633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F372-9927-4F33-AF5A-1BAF29EF9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9B4E-FA95-49B3-AB67-B22A91875633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8AE0F372-9927-4F33-AF5A-1BAF29EF9F5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B929B4E-FA95-49B3-AB67-B22A91875633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E0F372-9927-4F33-AF5A-1BAF29EF9F5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th-TH" dirty="0">
                <a:latin typeface="AngsanaUPC" panose="02020603050405020304" pitchFamily="18" charset="-34"/>
                <a:cs typeface="AngsanaUPC" panose="02020603050405020304" pitchFamily="18" charset="-34"/>
              </a:rPr>
              <a:t>หน่วยที่ </a:t>
            </a: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2 </a:t>
            </a:r>
            <a:r>
              <a:rPr lang="th-TH" dirty="0">
                <a:latin typeface="AngsanaUPC" panose="02020603050405020304" pitchFamily="18" charset="-34"/>
                <a:cs typeface="AngsanaUPC" panose="02020603050405020304" pitchFamily="18" charset="-34"/>
              </a:rPr>
              <a:t>โครงสร้างพื้นฐานธุรกิจดิจิทัล</a:t>
            </a:r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1. </a:t>
            </a:r>
            <a:r>
              <a:rPr lang="th-TH" sz="3600" dirty="0">
                <a:cs typeface="AngsanaUPC" panose="02020603050405020304" pitchFamily="18" charset="-34"/>
              </a:rPr>
              <a:t>ความหมายของโครงสร้างพื้นฐานธุรกิจดิจิทัล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2. </a:t>
            </a:r>
            <a:r>
              <a:rPr lang="th-TH" sz="3600" dirty="0">
                <a:cs typeface="AngsanaUPC" panose="02020603050405020304" pitchFamily="18" charset="-34"/>
              </a:rPr>
              <a:t>แนวทางขับเคลื่อนกรอบยุทธศาสตร์ดิจิทัล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3. </a:t>
            </a:r>
            <a:r>
              <a:rPr lang="th-TH" sz="3600" dirty="0">
                <a:cs typeface="AngsanaUPC" panose="02020603050405020304" pitchFamily="18" charset="-34"/>
              </a:rPr>
              <a:t>ปฏิรูปประเทศไทยสู่ดิจิทัลไทยแลนด์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4. </a:t>
            </a:r>
            <a:r>
              <a:rPr lang="th-TH" sz="3600" dirty="0">
                <a:cs typeface="AngsanaUPC" panose="02020603050405020304" pitchFamily="18" charset="-34"/>
              </a:rPr>
              <a:t>ยุทธศาสตร์ในการพัฒนาประเทศสู่ดิจิทัลไทยแลนด์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5. </a:t>
            </a:r>
            <a:r>
              <a:rPr lang="th-TH" sz="3600" dirty="0">
                <a:cs typeface="AngsanaUPC" panose="02020603050405020304" pitchFamily="18" charset="-34"/>
              </a:rPr>
              <a:t>ตัวชี้วัดแนวทางการดำเนินงานโครงสร้างพื้นฐานธุรกิจดิจิทัล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7278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th-TH" dirty="0"/>
              <a:t>ทิศทางการพัฒนาและเป้าหมายใน </a:t>
            </a:r>
            <a:r>
              <a:rPr lang="en-US" dirty="0"/>
              <a:t>4 </a:t>
            </a:r>
            <a:r>
              <a:rPr lang="th-TH" dirty="0"/>
              <a:t>ระยะ 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cs typeface="AngsanaUPC" panose="02020603050405020304" pitchFamily="18" charset="-34"/>
              </a:rPr>
              <a:t>1. </a:t>
            </a:r>
            <a:r>
              <a:rPr lang="th-TH" sz="3200" dirty="0">
                <a:cs typeface="AngsanaUPC" panose="02020603050405020304" pitchFamily="18" charset="-34"/>
              </a:rPr>
              <a:t>ระยะที่ </a:t>
            </a:r>
            <a:r>
              <a:rPr lang="en-US" sz="3200" dirty="0">
                <a:cs typeface="AngsanaUPC" panose="02020603050405020304" pitchFamily="18" charset="-34"/>
              </a:rPr>
              <a:t>1 Digital Foundation </a:t>
            </a:r>
            <a:r>
              <a:rPr lang="th-TH" sz="3200" dirty="0">
                <a:cs typeface="AngsanaUPC" panose="02020603050405020304" pitchFamily="18" charset="-34"/>
              </a:rPr>
              <a:t>ประเทศไทยลงทุน และสร้างฐานรากในการพัฒนาเศรษฐกิจและสังคมดิจิทัล มีการขับเคลื่อนที่เป็นรูปธรรมในระยะเร่งด่วนที่สุด </a:t>
            </a:r>
            <a:r>
              <a:rPr lang="en-US" sz="3200" dirty="0">
                <a:cs typeface="AngsanaUPC" panose="02020603050405020304" pitchFamily="18" charset="-34"/>
              </a:rPr>
              <a:t>(1 </a:t>
            </a:r>
            <a:r>
              <a:rPr lang="th-TH" sz="3200" dirty="0">
                <a:cs typeface="AngsanaUPC" panose="02020603050405020304" pitchFamily="18" charset="-34"/>
              </a:rPr>
              <a:t>ปี </a:t>
            </a:r>
            <a:r>
              <a:rPr lang="en-US" sz="3200" dirty="0">
                <a:cs typeface="AngsanaUPC" panose="02020603050405020304" pitchFamily="18" charset="-34"/>
              </a:rPr>
              <a:t>6 </a:t>
            </a:r>
            <a:r>
              <a:rPr lang="th-TH" sz="3200" dirty="0">
                <a:cs typeface="AngsanaUPC" panose="02020603050405020304" pitchFamily="18" charset="-34"/>
              </a:rPr>
              <a:t>เดือน)</a:t>
            </a:r>
          </a:p>
          <a:p>
            <a:pPr marL="0" indent="0">
              <a:buNone/>
            </a:pPr>
            <a:r>
              <a:rPr lang="en-US" sz="3200" dirty="0">
                <a:cs typeface="AngsanaUPC" panose="02020603050405020304" pitchFamily="18" charset="-34"/>
              </a:rPr>
              <a:t>2. </a:t>
            </a:r>
            <a:r>
              <a:rPr lang="th-TH" sz="3200" dirty="0">
                <a:cs typeface="AngsanaUPC" panose="02020603050405020304" pitchFamily="18" charset="-34"/>
              </a:rPr>
              <a:t>ระยะที่ </a:t>
            </a:r>
            <a:r>
              <a:rPr lang="en-US" sz="3200" dirty="0">
                <a:cs typeface="AngsanaUPC" panose="02020603050405020304" pitchFamily="18" charset="-34"/>
              </a:rPr>
              <a:t>2 Digital Thailand I: Inclusion </a:t>
            </a:r>
            <a:r>
              <a:rPr lang="th-TH" sz="3200" dirty="0">
                <a:cs typeface="AngsanaUPC" panose="02020603050405020304" pitchFamily="18" charset="-34"/>
              </a:rPr>
              <a:t>ทุกภาคของประเทศไทยมีส่วนร่วมในเศรษฐกิจและสังคมดิจิทัลตามแนวทางประชารัฐ (</a:t>
            </a:r>
            <a:r>
              <a:rPr lang="en-US" sz="3200" dirty="0">
                <a:cs typeface="AngsanaUPC" panose="02020603050405020304" pitchFamily="18" charset="-34"/>
              </a:rPr>
              <a:t>5 </a:t>
            </a:r>
            <a:r>
              <a:rPr lang="th-TH" sz="3200" dirty="0">
                <a:cs typeface="AngsanaUPC" panose="02020603050405020304" pitchFamily="18" charset="-34"/>
              </a:rPr>
              <a:t>ปี)</a:t>
            </a:r>
            <a:endParaRPr lang="en-US" sz="32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200" dirty="0">
                <a:cs typeface="AngsanaUPC" panose="02020603050405020304" pitchFamily="18" charset="-34"/>
              </a:rPr>
              <a:t>3. </a:t>
            </a:r>
            <a:r>
              <a:rPr lang="th-TH" sz="3200" dirty="0">
                <a:cs typeface="AngsanaUPC" panose="02020603050405020304" pitchFamily="18" charset="-34"/>
              </a:rPr>
              <a:t>ระยะที่ </a:t>
            </a:r>
            <a:r>
              <a:rPr lang="en-US" sz="3200" dirty="0">
                <a:cs typeface="AngsanaUPC" panose="02020603050405020304" pitchFamily="18" charset="-34"/>
              </a:rPr>
              <a:t>3 Digital Thailand II: Full Transformation </a:t>
            </a:r>
            <a:r>
              <a:rPr lang="th-TH" sz="3200" dirty="0">
                <a:cs typeface="AngsanaUPC" panose="02020603050405020304" pitchFamily="18" charset="-34"/>
              </a:rPr>
              <a:t>ประเทศไทยก้าวสู่ดิจิทัลไทยแลนด์ ที่ขับเคลื่อนและใช้ประโยชน์จากนวัตกรรมดิจิทัลได้อย่างเต็มศักยภาพ</a:t>
            </a:r>
            <a:r>
              <a:rPr lang="en-US" sz="3200" dirty="0">
                <a:cs typeface="AngsanaUPC" panose="02020603050405020304" pitchFamily="18" charset="-34"/>
              </a:rPr>
              <a:t> (10 </a:t>
            </a:r>
            <a:r>
              <a:rPr lang="th-TH" sz="3200" dirty="0">
                <a:cs typeface="AngsanaUPC" panose="02020603050405020304" pitchFamily="18" charset="-34"/>
              </a:rPr>
              <a:t>ปี)</a:t>
            </a:r>
            <a:endParaRPr lang="en-US" sz="32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200" dirty="0">
                <a:cs typeface="AngsanaUPC" panose="02020603050405020304" pitchFamily="18" charset="-34"/>
              </a:rPr>
              <a:t>4. </a:t>
            </a:r>
            <a:r>
              <a:rPr lang="th-TH" sz="3200" dirty="0">
                <a:cs typeface="AngsanaUPC" panose="02020603050405020304" pitchFamily="18" charset="-34"/>
              </a:rPr>
              <a:t>ระยะที่ </a:t>
            </a:r>
            <a:r>
              <a:rPr lang="en-US" sz="3200" dirty="0">
                <a:cs typeface="AngsanaUPC" panose="02020603050405020304" pitchFamily="18" charset="-34"/>
              </a:rPr>
              <a:t>4 Global Digital Leadership </a:t>
            </a:r>
            <a:r>
              <a:rPr lang="th-TH" sz="3200" dirty="0">
                <a:cs typeface="AngsanaUPC" panose="02020603050405020304" pitchFamily="18" charset="-34"/>
              </a:rPr>
              <a:t>ประเทศไทยอยู่ในกลุ่มประเทศที่พัฒนาแล้ว สามารถใช้เทคโนโลยีดิจิทัล สร้างมูลค่าทางเศรษฐกิจและคุณค่าทางสังคมอย่างยั่งยืน</a:t>
            </a:r>
            <a:r>
              <a:rPr lang="en-US" sz="3200" dirty="0">
                <a:cs typeface="AngsanaUPC" panose="02020603050405020304" pitchFamily="18" charset="-34"/>
              </a:rPr>
              <a:t> (10-20 </a:t>
            </a:r>
            <a:r>
              <a:rPr lang="th-TH" sz="3200" dirty="0">
                <a:cs typeface="AngsanaUPC" panose="02020603050405020304" pitchFamily="18" charset="-34"/>
              </a:rPr>
              <a:t>ปี)</a:t>
            </a:r>
            <a:endParaRPr lang="en-US" sz="32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th-TH" sz="32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447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xmlns="" id="{87890783-00B4-4BB3-9BA7-3A98D15172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37" y="1197927"/>
            <a:ext cx="9166301" cy="446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8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th-TH" b="1" dirty="0"/>
              <a:t>ยุทธศาสตร์ในการพัฒนาประเทศสู่ดิจิทัลไทยแลนด์</a:t>
            </a:r>
            <a:endParaRPr lang="en-US" dirty="0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xmlns="" id="{7B4A10CE-F524-44CF-9EF2-E6B0BC2DEBF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964" y="1825625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th-TH" dirty="0"/>
              <a:t>ตัวชี้วัดแนวทางการดำเนินงานโครงสร้างพื้นฐานธุรกิจดิจิทัล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cs typeface="AngsanaUPC" panose="02020603050405020304" pitchFamily="18" charset="-34"/>
              </a:rPr>
              <a:t>1. National Broadband </a:t>
            </a:r>
            <a:endParaRPr lang="th-TH" sz="3600" dirty="0">
              <a:cs typeface="AngsanaUPC" panose="02020603050405020304" pitchFamily="18" charset="-34"/>
            </a:endParaRPr>
          </a:p>
          <a:p>
            <a:r>
              <a:rPr lang="en-US" sz="3600" dirty="0">
                <a:cs typeface="AngsanaUPC" panose="02020603050405020304" pitchFamily="18" charset="-34"/>
              </a:rPr>
              <a:t>2. Data Center </a:t>
            </a:r>
            <a:endParaRPr lang="th-TH" sz="3600" dirty="0">
              <a:cs typeface="AngsanaUPC" panose="02020603050405020304" pitchFamily="18" charset="-34"/>
            </a:endParaRPr>
          </a:p>
          <a:p>
            <a:r>
              <a:rPr lang="en-US" sz="3600" dirty="0">
                <a:cs typeface="AngsanaUPC" panose="02020603050405020304" pitchFamily="18" charset="-34"/>
              </a:rPr>
              <a:t>3. International Gateway </a:t>
            </a:r>
            <a:endParaRPr lang="th-TH" sz="3600" dirty="0">
              <a:cs typeface="AngsanaUPC" panose="02020603050405020304" pitchFamily="18" charset="-34"/>
            </a:endParaRPr>
          </a:p>
          <a:p>
            <a:r>
              <a:rPr lang="en-US" sz="3600" dirty="0">
                <a:cs typeface="AngsanaUPC" panose="02020603050405020304" pitchFamily="18" charset="-34"/>
              </a:rPr>
              <a:t>4. National Broadcast </a:t>
            </a:r>
            <a:endParaRPr lang="th-TH" sz="3600" dirty="0">
              <a:cs typeface="AngsanaUPC" panose="02020603050405020304" pitchFamily="18" charset="-34"/>
            </a:endParaRPr>
          </a:p>
          <a:p>
            <a:r>
              <a:rPr lang="en-US" sz="3600" dirty="0">
                <a:cs typeface="AngsanaUPC" panose="02020603050405020304" pitchFamily="18" charset="-34"/>
              </a:rPr>
              <a:t>5. Satellite</a:t>
            </a:r>
          </a:p>
          <a:p>
            <a:r>
              <a:rPr lang="en-US" sz="3600" dirty="0">
                <a:cs typeface="AngsanaUPC" panose="02020603050405020304" pitchFamily="18" charset="-34"/>
              </a:rPr>
              <a:t>6. Radio Frequency Management </a:t>
            </a:r>
          </a:p>
          <a:p>
            <a:pPr marL="0" indent="0">
              <a:buNone/>
            </a:pP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7036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Autofit/>
          </a:bodyPr>
          <a:lstStyle/>
          <a:p>
            <a:pPr algn="ctr"/>
            <a:r>
              <a:rPr lang="th-TH" sz="4000" b="1" dirty="0"/>
              <a:t>โครงสร้างพื้นฐานเพื่อส่งเสริมการ</a:t>
            </a:r>
            <a:r>
              <a:rPr lang="th-TH" sz="4000" b="1" dirty="0" smtClean="0"/>
              <a:t>ให้บริการ</a:t>
            </a:r>
            <a:br>
              <a:rPr lang="th-TH" sz="4000" b="1" dirty="0" smtClean="0"/>
            </a:br>
            <a:r>
              <a:rPr lang="th-TH" sz="4000" b="1" dirty="0" smtClean="0"/>
              <a:t> </a:t>
            </a:r>
            <a:r>
              <a:rPr lang="th-TH" sz="4000" b="1" dirty="0"/>
              <a:t>(</a:t>
            </a:r>
            <a:r>
              <a:rPr lang="en-US" sz="4000" b="1" dirty="0"/>
              <a:t>Service </a:t>
            </a:r>
            <a:r>
              <a:rPr lang="th-TH" sz="4000" b="1" dirty="0" smtClean="0"/>
              <a:t>    </a:t>
            </a:r>
            <a:r>
              <a:rPr lang="en-US" sz="4000" b="1" dirty="0" smtClean="0"/>
              <a:t>Infrastructure</a:t>
            </a:r>
            <a:r>
              <a:rPr lang="en-US" sz="4000" b="1" dirty="0"/>
              <a:t>)</a:t>
            </a:r>
            <a:r>
              <a:rPr lang="en-US" sz="4000" dirty="0"/>
              <a:t> 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1. Digital Government </a:t>
            </a:r>
          </a:p>
          <a:p>
            <a:pPr marL="0" indent="0">
              <a:buNone/>
            </a:pPr>
            <a:r>
              <a:rPr lang="en-US" sz="3600" dirty="0"/>
              <a:t>2. Data Service Innovation 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325007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pPr algn="ctr"/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การกระตุ้นเศรษฐกิจด้วยเทคโนโลยีดิจิทัล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1. Digital Commerce</a:t>
            </a:r>
            <a:r>
              <a:rPr lang="en-US" sz="3600" i="1" dirty="0">
                <a:cs typeface="AngsanaUPC" panose="02020603050405020304" pitchFamily="18" charset="-34"/>
              </a:rPr>
              <a:t> </a:t>
            </a:r>
            <a:endParaRPr lang="th-TH" sz="3600" i="1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2. Digital Entrepreneur </a:t>
            </a:r>
            <a:endParaRPr lang="th-TH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3. Digital Innovation</a:t>
            </a:r>
            <a:r>
              <a:rPr lang="en-US" sz="3600" i="1" dirty="0">
                <a:cs typeface="AngsanaUPC" panose="02020603050405020304" pitchFamily="18" charset="-34"/>
              </a:rPr>
              <a:t> </a:t>
            </a: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4. Digital Content</a:t>
            </a:r>
            <a:r>
              <a:rPr lang="en-US" sz="3600" i="1" dirty="0">
                <a:cs typeface="AngsanaUPC" panose="02020603050405020304" pitchFamily="18" charset="-34"/>
              </a:rPr>
              <a:t> </a:t>
            </a: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6073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pPr algn="ctr"/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การสร้างสังคมดิจิทัลที่มีคุณภาพ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cs typeface="AngsanaUPC" panose="02020603050405020304" pitchFamily="18" charset="-34"/>
              </a:rPr>
              <a:t>Lifelong </a:t>
            </a:r>
            <a:r>
              <a:rPr lang="th-TH" sz="3600" dirty="0" smtClean="0">
                <a:cs typeface="AngsanaUPC" panose="02020603050405020304" pitchFamily="18" charset="-34"/>
              </a:rPr>
              <a:t>    </a:t>
            </a:r>
            <a:r>
              <a:rPr lang="en-US" sz="3600" dirty="0" smtClean="0">
                <a:cs typeface="AngsanaUPC" panose="02020603050405020304" pitchFamily="18" charset="-34"/>
              </a:rPr>
              <a:t>Learning</a:t>
            </a:r>
            <a:r>
              <a:rPr lang="en-US" sz="3600" dirty="0">
                <a:cs typeface="AngsanaUPC" panose="02020603050405020304" pitchFamily="18" charset="-34"/>
              </a:rPr>
              <a:t> </a:t>
            </a:r>
            <a:endParaRPr lang="th-TH" sz="3600" dirty="0">
              <a:cs typeface="AngsanaUPC" panose="02020603050405020304" pitchFamily="18" charset="-34"/>
            </a:endParaRPr>
          </a:p>
          <a:p>
            <a:r>
              <a:rPr lang="en-US" sz="3600" dirty="0">
                <a:cs typeface="AngsanaUPC" panose="02020603050405020304" pitchFamily="18" charset="-34"/>
              </a:rPr>
              <a:t>Digital </a:t>
            </a:r>
            <a:r>
              <a:rPr lang="th-TH" sz="3600" dirty="0" smtClean="0">
                <a:cs typeface="AngsanaUPC" panose="02020603050405020304" pitchFamily="18" charset="-34"/>
              </a:rPr>
              <a:t>   </a:t>
            </a:r>
            <a:r>
              <a:rPr lang="en-US" sz="3600" dirty="0" smtClean="0">
                <a:cs typeface="AngsanaUPC" panose="02020603050405020304" pitchFamily="18" charset="-34"/>
              </a:rPr>
              <a:t>Archive</a:t>
            </a:r>
            <a:r>
              <a:rPr lang="en-US" sz="3600" dirty="0">
                <a:cs typeface="AngsanaUPC" panose="02020603050405020304" pitchFamily="18" charset="-34"/>
              </a:rPr>
              <a:t> </a:t>
            </a:r>
            <a:endParaRPr lang="th-TH" sz="3600" dirty="0">
              <a:cs typeface="AngsanaUPC" panose="02020603050405020304" pitchFamily="18" charset="-34"/>
            </a:endParaRPr>
          </a:p>
          <a:p>
            <a:r>
              <a:rPr lang="en-US" sz="3600" dirty="0" smtClean="0">
                <a:cs typeface="AngsanaUPC" panose="02020603050405020304" pitchFamily="18" charset="-34"/>
              </a:rPr>
              <a:t>Digital</a:t>
            </a:r>
            <a:r>
              <a:rPr lang="th-TH" sz="3600" dirty="0" smtClean="0">
                <a:cs typeface="AngsanaUPC" panose="02020603050405020304" pitchFamily="18" charset="-34"/>
              </a:rPr>
              <a:t>  </a:t>
            </a:r>
            <a:r>
              <a:rPr lang="en-US" sz="3600" dirty="0" smtClean="0">
                <a:cs typeface="AngsanaUPC" panose="02020603050405020304" pitchFamily="18" charset="-34"/>
              </a:rPr>
              <a:t> </a:t>
            </a:r>
            <a:r>
              <a:rPr lang="en-US" sz="3600" dirty="0">
                <a:cs typeface="AngsanaUPC" panose="02020603050405020304" pitchFamily="18" charset="-34"/>
              </a:rPr>
              <a:t>Library </a:t>
            </a:r>
            <a:endParaRPr lang="th-TH" sz="3600" dirty="0">
              <a:cs typeface="AngsanaUPC" panose="02020603050405020304" pitchFamily="18" charset="-34"/>
            </a:endParaRPr>
          </a:p>
          <a:p>
            <a:r>
              <a:rPr lang="en-US" sz="3600" dirty="0" smtClean="0">
                <a:cs typeface="AngsanaUPC" panose="02020603050405020304" pitchFamily="18" charset="-34"/>
              </a:rPr>
              <a:t>Digital</a:t>
            </a:r>
            <a:r>
              <a:rPr lang="th-TH" sz="3600" dirty="0" smtClean="0">
                <a:cs typeface="AngsanaUPC" panose="02020603050405020304" pitchFamily="18" charset="-34"/>
              </a:rPr>
              <a:t>  </a:t>
            </a:r>
            <a:r>
              <a:rPr lang="en-US" sz="3600" dirty="0" smtClean="0">
                <a:cs typeface="AngsanaUPC" panose="02020603050405020304" pitchFamily="18" charset="-34"/>
              </a:rPr>
              <a:t> </a:t>
            </a:r>
            <a:r>
              <a:rPr lang="en-US" sz="3600" dirty="0">
                <a:cs typeface="AngsanaUPC" panose="02020603050405020304" pitchFamily="18" charset="-34"/>
              </a:rPr>
              <a:t>City </a:t>
            </a:r>
            <a:endParaRPr lang="th-TH" sz="3600" dirty="0">
              <a:cs typeface="AngsanaUPC" panose="02020603050405020304" pitchFamily="18" charset="-34"/>
            </a:endParaRPr>
          </a:p>
          <a:p>
            <a:r>
              <a:rPr lang="en-US" sz="3600" dirty="0">
                <a:cs typeface="AngsanaUPC" panose="02020603050405020304" pitchFamily="18" charset="-34"/>
              </a:rPr>
              <a:t>Media </a:t>
            </a:r>
            <a:r>
              <a:rPr lang="th-TH" sz="3600" dirty="0" smtClean="0">
                <a:cs typeface="AngsanaUPC" panose="02020603050405020304" pitchFamily="18" charset="-34"/>
              </a:rPr>
              <a:t> </a:t>
            </a:r>
            <a:r>
              <a:rPr lang="en-US" sz="3600" dirty="0" smtClean="0">
                <a:cs typeface="AngsanaUPC" panose="02020603050405020304" pitchFamily="18" charset="-34"/>
              </a:rPr>
              <a:t>Literacy </a:t>
            </a:r>
            <a:endParaRPr lang="th-TH" sz="3600" dirty="0">
              <a:cs typeface="AngsanaUPC" panose="02020603050405020304" pitchFamily="18" charset="-34"/>
            </a:endParaRPr>
          </a:p>
          <a:p>
            <a:r>
              <a:rPr lang="en-US" sz="3600" dirty="0">
                <a:cs typeface="AngsanaUPC" panose="02020603050405020304" pitchFamily="18" charset="-34"/>
              </a:rPr>
              <a:t>Universal </a:t>
            </a:r>
            <a:r>
              <a:rPr lang="th-TH" sz="3600" dirty="0" smtClean="0">
                <a:cs typeface="AngsanaUPC" panose="02020603050405020304" pitchFamily="18" charset="-34"/>
              </a:rPr>
              <a:t> </a:t>
            </a:r>
            <a:r>
              <a:rPr lang="en-US" sz="3600" dirty="0" smtClean="0">
                <a:cs typeface="AngsanaUPC" panose="02020603050405020304" pitchFamily="18" charset="-34"/>
              </a:rPr>
              <a:t>Design</a:t>
            </a:r>
            <a:r>
              <a:rPr lang="en-US" sz="3600" i="1" dirty="0" smtClean="0">
                <a:cs typeface="AngsanaUPC" panose="02020603050405020304" pitchFamily="18" charset="-34"/>
              </a:rPr>
              <a:t> </a:t>
            </a:r>
            <a:endParaRPr lang="th-TH" sz="3600" i="1" dirty="0">
              <a:cs typeface="AngsanaUPC" panose="02020603050405020304" pitchFamily="18" charset="-34"/>
            </a:endParaRPr>
          </a:p>
          <a:p>
            <a:r>
              <a:rPr lang="en-US" sz="3600" dirty="0" smtClean="0">
                <a:cs typeface="AngsanaUPC" panose="02020603050405020304" pitchFamily="18" charset="-34"/>
              </a:rPr>
              <a:t>Universal</a:t>
            </a:r>
            <a:r>
              <a:rPr lang="th-TH" sz="3600" dirty="0" smtClean="0">
                <a:cs typeface="AngsanaUPC" panose="02020603050405020304" pitchFamily="18" charset="-34"/>
              </a:rPr>
              <a:t> </a:t>
            </a:r>
            <a:r>
              <a:rPr lang="en-US" sz="3600" dirty="0" smtClean="0">
                <a:cs typeface="AngsanaUPC" panose="02020603050405020304" pitchFamily="18" charset="-34"/>
              </a:rPr>
              <a:t> </a:t>
            </a:r>
            <a:r>
              <a:rPr lang="en-US" sz="3600" dirty="0">
                <a:cs typeface="AngsanaUPC" panose="02020603050405020304" pitchFamily="18" charset="-34"/>
              </a:rPr>
              <a:t>Healthcare </a:t>
            </a: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0168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pPr algn="ctr"/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การรู้ดิจิทัล (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literacy) 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Digital literacy </a:t>
            </a:r>
            <a:r>
              <a:rPr lang="th-TH" sz="3600" dirty="0">
                <a:cs typeface="AngsanaUPC" panose="02020603050405020304" pitchFamily="18" charset="-34"/>
              </a:rPr>
              <a:t>หรือทักษะความเข้าใจและใช้เทคโนโลยีดิจิทัล เป็นทักษะด้านดิจิทัลพื้นฐานที่จะเป็นตัวช่วยสำคัญในการปฏิบัติงาน การสื่อสาร และการทำงานร่วมกันกับผู้อื่นในลักษณะ “ทำน้อย ได้มาก” หรือ “</a:t>
            </a:r>
            <a:r>
              <a:rPr lang="en-US" sz="3600" dirty="0">
                <a:cs typeface="AngsanaUPC" panose="02020603050405020304" pitchFamily="18" charset="-34"/>
              </a:rPr>
              <a:t>Work less but get more impact” </a:t>
            </a:r>
            <a:r>
              <a:rPr lang="th-TH" sz="3600" dirty="0">
                <a:cs typeface="AngsanaUPC" panose="02020603050405020304" pitchFamily="18" charset="-34"/>
              </a:rPr>
              <a:t>และช่วยสร้างคุณค่า (</a:t>
            </a:r>
            <a:r>
              <a:rPr lang="en-US" sz="3600" dirty="0">
                <a:cs typeface="AngsanaUPC" panose="02020603050405020304" pitchFamily="18" charset="-34"/>
              </a:rPr>
              <a:t>Value Co-creation) </a:t>
            </a:r>
            <a:r>
              <a:rPr lang="th-TH" sz="3600" dirty="0">
                <a:cs typeface="AngsanaUPC" panose="02020603050405020304" pitchFamily="18" charset="-34"/>
              </a:rPr>
              <a:t>และความคุ้มค่าในการดำเนินงาน (</a:t>
            </a:r>
            <a:r>
              <a:rPr lang="en-US" sz="3600" dirty="0">
                <a:cs typeface="AngsanaUPC" panose="02020603050405020304" pitchFamily="18" charset="-34"/>
              </a:rPr>
              <a:t>Economy of Scale) </a:t>
            </a:r>
            <a:r>
              <a:rPr lang="th-TH" sz="3600" dirty="0">
                <a:cs typeface="AngsanaUPC" panose="02020603050405020304" pitchFamily="18" charset="-34"/>
              </a:rPr>
              <a:t>เพื่อการก้าวไปสู่การเป็นประเทศไทย </a:t>
            </a:r>
            <a:r>
              <a:rPr lang="en-US" sz="3600" dirty="0">
                <a:cs typeface="AngsanaUPC" panose="02020603050405020304" pitchFamily="18" charset="-34"/>
              </a:rPr>
              <a:t>4.0</a:t>
            </a:r>
            <a:r>
              <a:rPr lang="th-TH" sz="3600" dirty="0">
                <a:cs typeface="AngsanaUPC" panose="02020603050405020304" pitchFamily="18" charset="-34"/>
              </a:rPr>
              <a:t> อีกทั้งยังเป็นเครื่องมือช่วยให้บุคลากร สามารถเรียนรู้และพัฒนาตนเองเพื่อให้ได้รับโอกาสการทำงานที่ดีและเติบโตก้าวหน้าใน</a:t>
            </a:r>
            <a:r>
              <a:rPr lang="th-TH" sz="3600" dirty="0" smtClean="0">
                <a:cs typeface="AngsanaUPC" panose="02020603050405020304" pitchFamily="18" charset="-34"/>
              </a:rPr>
              <a:t>อาชีพ   </a:t>
            </a:r>
            <a:r>
              <a:rPr lang="th-TH" sz="3600" dirty="0">
                <a:cs typeface="AngsanaUPC" panose="02020603050405020304" pitchFamily="18" charset="-34"/>
              </a:rPr>
              <a:t>(</a:t>
            </a:r>
            <a:r>
              <a:rPr lang="en-US" sz="3600" dirty="0">
                <a:cs typeface="AngsanaUPC" panose="02020603050405020304" pitchFamily="18" charset="-34"/>
              </a:rPr>
              <a:t>Learn and Growth) </a:t>
            </a:r>
            <a:r>
              <a:rPr lang="th-TH" sz="3600" dirty="0">
                <a:cs typeface="AngsanaUPC" panose="02020603050405020304" pitchFamily="18" charset="-34"/>
              </a:rPr>
              <a:t>ด้วย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5495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pPr algn="ctr"/>
            <a:r>
              <a:rPr lang="th-TH" sz="5400" dirty="0">
                <a:cs typeface="AngsanaUPC" panose="02020603050405020304" pitchFamily="18" charset="-34"/>
              </a:rPr>
              <a:t>ทักษะความสามารถสำหรับการรู้ดิจิทัล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ทักษะความสามารถสำหรับการรู้ดิจิทัลนั้น สามารถแบ่งเป็น </a:t>
            </a:r>
            <a:r>
              <a:rPr lang="en-US" sz="3600" dirty="0">
                <a:cs typeface="AngsanaUPC" panose="02020603050405020304" pitchFamily="18" charset="-34"/>
              </a:rPr>
              <a:t>4</a:t>
            </a:r>
            <a:r>
              <a:rPr lang="th-TH" sz="3600" dirty="0">
                <a:cs typeface="AngsanaUPC" panose="02020603050405020304" pitchFamily="18" charset="-34"/>
              </a:rPr>
              <a:t> ส่วนที่สำคัญ </a:t>
            </a:r>
            <a:r>
              <a:rPr lang="th-TH" sz="3600" dirty="0" smtClean="0">
                <a:cs typeface="AngsanaUPC" panose="02020603050405020304" pitchFamily="18" charset="-34"/>
              </a:rPr>
              <a:t>ได้แก่	 ใช้   </a:t>
            </a:r>
            <a:r>
              <a:rPr lang="th-TH" sz="3600" dirty="0">
                <a:cs typeface="AngsanaUPC" panose="02020603050405020304" pitchFamily="18" charset="-34"/>
              </a:rPr>
              <a:t>(</a:t>
            </a:r>
            <a:r>
              <a:rPr lang="en-US" sz="3600" dirty="0">
                <a:cs typeface="AngsanaUPC" panose="02020603050405020304" pitchFamily="18" charset="-34"/>
              </a:rPr>
              <a:t>Use</a:t>
            </a:r>
            <a:r>
              <a:rPr lang="en-US" sz="3600" dirty="0" smtClean="0">
                <a:cs typeface="AngsanaUPC" panose="02020603050405020304" pitchFamily="18" charset="-34"/>
              </a:rPr>
              <a:t>)</a:t>
            </a:r>
            <a:endParaRPr lang="th-TH" sz="3600" dirty="0" smtClean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 smtClean="0">
                <a:cs typeface="AngsanaUPC" panose="02020603050405020304" pitchFamily="18" charset="-34"/>
              </a:rPr>
              <a:t> </a:t>
            </a:r>
            <a:r>
              <a:rPr lang="th-TH" sz="3600" dirty="0" smtClean="0">
                <a:cs typeface="AngsanaUPC" panose="02020603050405020304" pitchFamily="18" charset="-34"/>
              </a:rPr>
              <a:t>เข้าใจ   </a:t>
            </a:r>
            <a:r>
              <a:rPr lang="th-TH" sz="3600" dirty="0">
                <a:cs typeface="AngsanaUPC" panose="02020603050405020304" pitchFamily="18" charset="-34"/>
              </a:rPr>
              <a:t>(</a:t>
            </a:r>
            <a:r>
              <a:rPr lang="en-US" sz="3600" dirty="0">
                <a:cs typeface="AngsanaUPC" panose="02020603050405020304" pitchFamily="18" charset="-34"/>
              </a:rPr>
              <a:t>Understand</a:t>
            </a:r>
            <a:r>
              <a:rPr lang="en-US" sz="3600" dirty="0" smtClean="0">
                <a:cs typeface="AngsanaUPC" panose="02020603050405020304" pitchFamily="18" charset="-34"/>
              </a:rPr>
              <a:t>)</a:t>
            </a:r>
            <a:endParaRPr lang="th-TH" sz="3600" dirty="0" smtClean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 smtClean="0">
                <a:cs typeface="AngsanaUPC" panose="02020603050405020304" pitchFamily="18" charset="-34"/>
              </a:rPr>
              <a:t> </a:t>
            </a:r>
            <a:r>
              <a:rPr lang="th-TH" sz="3600" dirty="0" smtClean="0">
                <a:cs typeface="AngsanaUPC" panose="02020603050405020304" pitchFamily="18" charset="-34"/>
              </a:rPr>
              <a:t>สร้าง   </a:t>
            </a:r>
            <a:r>
              <a:rPr lang="th-TH" sz="3600" dirty="0">
                <a:cs typeface="AngsanaUPC" panose="02020603050405020304" pitchFamily="18" charset="-34"/>
              </a:rPr>
              <a:t>(</a:t>
            </a:r>
            <a:r>
              <a:rPr lang="en-US" sz="3600" dirty="0">
                <a:cs typeface="AngsanaUPC" panose="02020603050405020304" pitchFamily="18" charset="-34"/>
              </a:rPr>
              <a:t>Create) </a:t>
            </a:r>
            <a:r>
              <a:rPr lang="th-TH" sz="3600" dirty="0" smtClean="0">
                <a:cs typeface="AngsanaUPC" panose="02020603050405020304" pitchFamily="18" charset="-34"/>
              </a:rPr>
              <a:t>และ</a:t>
            </a: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th-TH" sz="3600" dirty="0" smtClean="0">
                <a:cs typeface="AngsanaUPC" panose="02020603050405020304" pitchFamily="18" charset="-34"/>
              </a:rPr>
              <a:t> </a:t>
            </a:r>
            <a:r>
              <a:rPr lang="th-TH" sz="3600" dirty="0">
                <a:cs typeface="AngsanaUPC" panose="02020603050405020304" pitchFamily="18" charset="-34"/>
              </a:rPr>
              <a:t>เข้าถึง </a:t>
            </a:r>
            <a:r>
              <a:rPr lang="th-TH" sz="3600" dirty="0" smtClean="0">
                <a:cs typeface="AngsanaUPC" panose="02020603050405020304" pitchFamily="18" charset="-34"/>
              </a:rPr>
              <a:t>  (</a:t>
            </a:r>
            <a:r>
              <a:rPr lang="en-US" sz="3600" dirty="0">
                <a:cs typeface="AngsanaUPC" panose="02020603050405020304" pitchFamily="18" charset="-34"/>
              </a:rPr>
              <a:t>Access) </a:t>
            </a:r>
            <a:r>
              <a:rPr lang="th-TH" sz="3600" dirty="0">
                <a:cs typeface="AngsanaUPC" panose="02020603050405020304" pitchFamily="18" charset="-34"/>
              </a:rPr>
              <a:t>เทคโนโลยีดิจิทัลได้อย่างมีประสิทธิภาพ </a:t>
            </a:r>
          </a:p>
        </p:txBody>
      </p:sp>
    </p:spTree>
    <p:extLst>
      <p:ext uri="{BB962C8B-B14F-4D97-AF65-F5344CB8AC3E}">
        <p14:creationId xmlns:p14="http://schemas.microsoft.com/office/powerpoint/2010/main" val="11411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pPr algn="ctr"/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สรุปประเด็นสำคัญ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      	</a:t>
            </a:r>
            <a:r>
              <a:rPr lang="th-TH" sz="3600" dirty="0">
                <a:cs typeface="AngsanaUPC" panose="02020603050405020304" pitchFamily="18" charset="-34"/>
              </a:rPr>
              <a:t>การพัฒนาดิจิทัลเพื่อเศรษฐกิจและสังคมของประเทศไทย มุ่งเน้นการพัฒนาระยะยาวอย่างยั่งยืนสอดคล้องกับการจัดทายุทธศาสตร์ชาติ </a:t>
            </a:r>
            <a:r>
              <a:rPr lang="en-US" sz="3600" dirty="0">
                <a:cs typeface="AngsanaUPC" panose="02020603050405020304" pitchFamily="18" charset="-34"/>
              </a:rPr>
              <a:t>20 </a:t>
            </a:r>
            <a:r>
              <a:rPr lang="th-TH" sz="3600" dirty="0">
                <a:cs typeface="AngsanaUPC" panose="02020603050405020304" pitchFamily="18" charset="-34"/>
              </a:rPr>
              <a:t>ปีแต่เนื่องจากเทคโนโลยีดิจิทัลมีการเปลี่ยนแปลงอย่างรวดเร็วดังนั้น นโยบายและแผนระดับชาติว่าด้วยการพัฒนาดิจิทัลเพื่อเศรษฐกิจและสังคมฉบับนี้ จึงกำหนดภูมิทัศน์ดิจิทัล เพื่อกำหนดทิศทางการพัฒนาและเป้าหมายใน </a:t>
            </a:r>
            <a:r>
              <a:rPr lang="en-US" sz="3600" dirty="0">
                <a:cs typeface="AngsanaUPC" panose="02020603050405020304" pitchFamily="18" charset="-34"/>
              </a:rPr>
              <a:t>4 </a:t>
            </a:r>
            <a:r>
              <a:rPr lang="th-TH" sz="3600" dirty="0">
                <a:cs typeface="AngsanaUPC" panose="02020603050405020304" pitchFamily="18" charset="-34"/>
              </a:rPr>
              <a:t>ระยะ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458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6. </a:t>
            </a:r>
            <a:r>
              <a:rPr lang="th-TH" sz="3600" dirty="0">
                <a:cs typeface="AngsanaUPC" panose="02020603050405020304" pitchFamily="18" charset="-34"/>
              </a:rPr>
              <a:t>โครงสร้างพื้นฐานเพื่อส่งเสริมการให้บริการ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7. </a:t>
            </a:r>
            <a:r>
              <a:rPr lang="th-TH" sz="3600" dirty="0">
                <a:cs typeface="AngsanaUPC" panose="02020603050405020304" pitchFamily="18" charset="-34"/>
              </a:rPr>
              <a:t>การกระตุ้นเศรษฐกิจด้วยเทคโนโลยีดิจิทัล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8. </a:t>
            </a:r>
            <a:r>
              <a:rPr lang="th-TH" sz="3600" dirty="0">
                <a:cs typeface="AngsanaUPC" panose="02020603050405020304" pitchFamily="18" charset="-34"/>
              </a:rPr>
              <a:t>การสร้างสังคมดิจิทัลที่มีคุณภาพ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9. </a:t>
            </a:r>
            <a:r>
              <a:rPr lang="th-TH" sz="3600" dirty="0">
                <a:cs typeface="AngsanaUPC" panose="02020603050405020304" pitchFamily="18" charset="-34"/>
              </a:rPr>
              <a:t>การรู้ดิจิทัล </a:t>
            </a:r>
            <a:r>
              <a:rPr lang="en-US" sz="3600" dirty="0">
                <a:cs typeface="AngsanaUPC" panose="02020603050405020304" pitchFamily="18" charset="-34"/>
              </a:rPr>
              <a:t>(Digital Literacy)</a:t>
            </a:r>
          </a:p>
          <a:p>
            <a:pPr marL="0" indent="0">
              <a:buNone/>
            </a:pP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1773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pPr algn="ctr"/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สรุปประเด็นสำคัญ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     </a:t>
            </a:r>
            <a:r>
              <a:rPr lang="th-TH" sz="3600" dirty="0">
                <a:cs typeface="AngsanaUPC" panose="02020603050405020304" pitchFamily="18" charset="-34"/>
              </a:rPr>
              <a:t>	การสร้างสังคมดิจิทัลที่มีคุณภาพและการพัฒนาคลังทรัพยากรสารสนเทศของประเทศ (</a:t>
            </a:r>
            <a:r>
              <a:rPr lang="en-US" sz="3600" dirty="0">
                <a:cs typeface="AngsanaUPC" panose="02020603050405020304" pitchFamily="18" charset="-34"/>
              </a:rPr>
              <a:t>Digital Society &amp; Knowledge Resource) </a:t>
            </a:r>
            <a:r>
              <a:rPr lang="th-TH" sz="3600" dirty="0">
                <a:cs typeface="AngsanaUPC" panose="02020603050405020304" pitchFamily="18" charset="-34"/>
              </a:rPr>
              <a:t>หรือการสร้างสังคมดิจิทัลที่ทั่วถึงเท่าเทียมกัน เพื่อให้ประชาชนสามารถเข้าถึงข้อมูล และบริการของรัฐได้ทุกที่ ทุกเวลา อย่างทั่วถึง เท่าเทียมกันผ่านเทคโนโลยีดิจิทัล รวมทั้ง มีพลเมืองดิจิทัลที่ฉลาด รู้เท่าทันข้อมูลข่าวสารและมีความรับผิดชอบต่อสังคม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9304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th-TH" dirty="0"/>
              <a:t>จุดประสงค์การเรียนรู้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>
                <a:cs typeface="AngsanaUPC" panose="02020603050405020304" pitchFamily="18" charset="-34"/>
              </a:rPr>
              <a:t>บอกความหมายของโครงสร้างพื้นฐานธุรกิจดิจิทัลได้</a:t>
            </a:r>
            <a:endParaRPr lang="en-US" sz="3600" dirty="0">
              <a:cs typeface="AngsanaUPC" panose="02020603050405020304" pitchFamily="18" charset="-34"/>
            </a:endParaRPr>
          </a:p>
          <a:p>
            <a:r>
              <a:rPr lang="th-TH" sz="3600" dirty="0">
                <a:cs typeface="AngsanaUPC" panose="02020603050405020304" pitchFamily="18" charset="-34"/>
              </a:rPr>
              <a:t>อธิบายแนวทางขับเคลื่อนกรอบยุทธศาสตร์ดิจิทัลได้</a:t>
            </a:r>
            <a:endParaRPr lang="en-US" sz="3600" dirty="0">
              <a:cs typeface="AngsanaUPC" panose="02020603050405020304" pitchFamily="18" charset="-34"/>
            </a:endParaRPr>
          </a:p>
          <a:p>
            <a:r>
              <a:rPr lang="th-TH" sz="3600" dirty="0">
                <a:cs typeface="AngsanaUPC" panose="02020603050405020304" pitchFamily="18" charset="-34"/>
              </a:rPr>
              <a:t>อธิบายยุทธศาสตร์ในการพัฒนาประเทศสู่ดิจิทัลไทยแลนด์ได้</a:t>
            </a:r>
            <a:endParaRPr lang="en-US" sz="3600" dirty="0">
              <a:cs typeface="AngsanaUPC" panose="02020603050405020304" pitchFamily="18" charset="-34"/>
            </a:endParaRPr>
          </a:p>
          <a:p>
            <a:r>
              <a:rPr lang="th-TH" sz="3600" dirty="0">
                <a:cs typeface="AngsanaUPC" panose="02020603050405020304" pitchFamily="18" charset="-34"/>
              </a:rPr>
              <a:t>ปฏิบัติการสร้างสังคมดิจิทัลที่มีคุณภาพได้</a:t>
            </a:r>
            <a:endParaRPr lang="en-US" sz="3600" dirty="0">
              <a:cs typeface="AngsanaUPC" panose="02020603050405020304" pitchFamily="18" charset="-34"/>
            </a:endParaRPr>
          </a:p>
          <a:p>
            <a:r>
              <a:rPr lang="th-TH" sz="3600" dirty="0">
                <a:cs typeface="AngsanaUPC" panose="02020603050405020304" pitchFamily="18" charset="-34"/>
              </a:rPr>
              <a:t>มีเจตคติและกิจนิสัยที่ดีในการปฏิบัติงานด้วยความรับผิดชอบ ซื่อสัตย์ ละเอียดรอบคอบ</a:t>
            </a:r>
            <a:endParaRPr lang="en-US" sz="3600" dirty="0">
              <a:cs typeface="AngsanaUPC" panose="02020603050405020304" pitchFamily="18" charset="-34"/>
            </a:endParaRPr>
          </a:p>
          <a:p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9351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th-TH" dirty="0"/>
              <a:t>สมรรถประจำหน่วย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th-TH" sz="3600" dirty="0">
                <a:cs typeface="AngsanaUPC" panose="02020603050405020304" pitchFamily="18" charset="-34"/>
              </a:rPr>
              <a:t>แสดงความรู้เกี่ยวกับโครงสร้างพื้นฐานธุรกิจดิจิทัล</a:t>
            </a:r>
            <a:endParaRPr lang="en-US" sz="3600" dirty="0">
              <a:cs typeface="AngsanaUPC" panose="02020603050405020304" pitchFamily="18" charset="-34"/>
            </a:endParaRPr>
          </a:p>
          <a:p>
            <a:pPr lvl="0"/>
            <a:r>
              <a:rPr lang="th-TH" sz="3600" dirty="0">
                <a:cs typeface="AngsanaUPC" panose="02020603050405020304" pitchFamily="18" charset="-34"/>
              </a:rPr>
              <a:t>แสดงความรู้เกี่ยวกับการรู้ดิจิทัล</a:t>
            </a:r>
            <a:endParaRPr lang="en-US" sz="3600" dirty="0">
              <a:cs typeface="AngsanaUPC" panose="02020603050405020304" pitchFamily="18" charset="-34"/>
            </a:endParaRPr>
          </a:p>
          <a:p>
            <a:pPr lvl="0"/>
            <a:r>
              <a:rPr lang="th-TH" sz="3600" dirty="0">
                <a:cs typeface="AngsanaUPC" panose="02020603050405020304" pitchFamily="18" charset="-34"/>
              </a:rPr>
              <a:t>ประยุกต์ในการสร้างสังคมดิจิทัลที่มีคุณภาพ</a:t>
            </a:r>
            <a:endParaRPr lang="en-US" sz="3600" dirty="0">
              <a:cs typeface="AngsanaUPC" panose="02020603050405020304" pitchFamily="18" charset="-34"/>
            </a:endParaRPr>
          </a:p>
          <a:p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7954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th-TH" dirty="0"/>
              <a:t>ความนำ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การที่จะก้าวเข้าสู่การดำเนินธุรกิจดิจิทัล ต้องมีความพร้อมในหลาย ๆ ด้าน โดยเฉพาะการพัฒนาโครงสร้างพื้นฐานธุรกิจดิจิทัลให้แข็งแกร่ง ทั้งทางด้านโทรคมนาคมและการแพร่ภาพกระจายเสียง โดยที่รัฐบาลจะต้องให้การสนับสนุนงบประมาณ และ</a:t>
            </a:r>
            <a:r>
              <a:rPr lang="th-TH" sz="3600" dirty="0" smtClean="0">
                <a:cs typeface="AngsanaUPC" panose="02020603050405020304" pitchFamily="18" charset="-34"/>
              </a:rPr>
              <a:t>มี</a:t>
            </a:r>
          </a:p>
          <a:p>
            <a:pPr marL="0" indent="0">
              <a:buNone/>
            </a:pPr>
            <a:r>
              <a:rPr lang="th-TH" sz="3600" dirty="0" smtClean="0">
                <a:cs typeface="AngsanaUPC" panose="02020603050405020304" pitchFamily="18" charset="-34"/>
              </a:rPr>
              <a:t>นโย</a:t>
            </a:r>
            <a:r>
              <a:rPr lang="th-TH" sz="3600" dirty="0">
                <a:cs typeface="AngsanaUPC" panose="02020603050405020304" pitchFamily="18" charset="-34"/>
              </a:rPr>
              <a:t>บาลที่จะดำเนินการในเรื่องนี้อย่างจริงจัง ซึ่งจะสังเกตได้ว่า รัฐบาลมียุทธศาสตร์และแผนในการดำเนินการเป็นอย่างดี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9531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th-TH" dirty="0"/>
              <a:t>ความหมายของโครงสร้างพื้นฐานธุรกิจดิจิทัล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b="1" dirty="0">
                <a:cs typeface="AngsanaUPC" panose="02020603050405020304" pitchFamily="18" charset="-34"/>
              </a:rPr>
              <a:t>	การพัฒนาโครงสร้างพื้นฐานดิจิทัล </a:t>
            </a:r>
            <a:r>
              <a:rPr lang="th-TH" sz="3600" b="1" dirty="0" smtClean="0">
                <a:cs typeface="AngsanaUPC" panose="02020603050405020304" pitchFamily="18" charset="-34"/>
              </a:rPr>
              <a:t> (</a:t>
            </a:r>
            <a:r>
              <a:rPr lang="en-US" sz="3600" b="1" dirty="0">
                <a:cs typeface="AngsanaUPC" panose="02020603050405020304" pitchFamily="18" charset="-34"/>
              </a:rPr>
              <a:t>Hard Infrastructure)</a:t>
            </a:r>
            <a:r>
              <a:rPr lang="en-US" sz="3600" dirty="0">
                <a:cs typeface="AngsanaUPC" panose="02020603050405020304" pitchFamily="18" charset="-34"/>
              </a:rPr>
              <a:t> </a:t>
            </a:r>
            <a:r>
              <a:rPr lang="th-TH" sz="3600" dirty="0">
                <a:cs typeface="AngsanaUPC" panose="02020603050405020304" pitchFamily="18" charset="-34"/>
              </a:rPr>
              <a:t>หรือการพัฒนาด้านโครงสร้างพื้นฐานดิจิทัล ทั้งด้านโทรคมนาคมและการแพร่ภาพกระจายเสียง เพื่อให้ประเทศไทยมีโครงสร้างพื้นฐานดิจิทัลที่ครอบคลุมทุกพื้นที่มีขนาดที่พอเพียงกับการใช้งาน มีเสถียรภาพที่มั่นคง ในราคาที่เหมาะสม เพื่อเป็นพื้นฐานไปสู่การต่อยอดกิจกรรมการพัฒนาประเทศทั้งด้านเศรษฐกิจและสังคมที่มีประสิทธิภาพสูงสุด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8767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th-TH" dirty="0"/>
              <a:t>แนวทางขับเคลื่อนกรอบยุทธศาสตร์ดิจิทัล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          </a:t>
            </a:r>
            <a:r>
              <a:rPr lang="th-TH" sz="3600" dirty="0">
                <a:cs typeface="AngsanaUPC" panose="02020603050405020304" pitchFamily="18" charset="-34"/>
              </a:rPr>
              <a:t>พระราชบัญญัติการพัฒนาดิจิทัลเพื่อเศรษฐกิจและสังคม พ.ศ. </a:t>
            </a:r>
            <a:r>
              <a:rPr lang="en-US" sz="3600" dirty="0">
                <a:cs typeface="AngsanaUPC" panose="02020603050405020304" pitchFamily="18" charset="-34"/>
              </a:rPr>
              <a:t>2560 </a:t>
            </a:r>
            <a:r>
              <a:rPr lang="th-TH" sz="3600" dirty="0">
                <a:cs typeface="AngsanaUPC" panose="02020603050405020304" pitchFamily="18" charset="-34"/>
              </a:rPr>
              <a:t>ได้กำหนดว่า “เพื่อให้การพัฒนาดิจิทัลเกิดประโยชน์ต่อเศรษฐกิจและสังคมของประเทศเป็นส่วนรวม ให้คณะรัฐมนตรีจัดให้มีนโยบายและแผนระดับชาติว่าด้วยการพัฒนาดิจิทัลเพื่อเศรษฐกิจและสังคมขึ้นตามข้อเสนอของคณะกรรมการดิจิทัลเพื่อเศรษฐกิจและสังคมแห่งชาติ การประกาศใช้และการแก้ไขปรับปรุงนโยบายและแผนระดับชาติว่าด้วยการพัฒนาดิจิทัลเพื่อเศรษฐกิจและสังคม ให้ทำเป็นประกาศพระบรมราชโองการและประกาศในราชกิจจานุเบกษา”</a:t>
            </a:r>
            <a:r>
              <a:rPr lang="en-US" sz="3600" dirty="0">
                <a:cs typeface="AngsanaUPC" panose="02020603050405020304" pitchFamily="18" charset="-34"/>
              </a:rPr>
              <a:t/>
            </a:r>
            <a:br>
              <a:rPr lang="en-US" sz="3600" dirty="0">
                <a:cs typeface="AngsanaUPC" panose="02020603050405020304" pitchFamily="18" charset="-34"/>
              </a:rPr>
            </a:b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3160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th-TH" dirty="0"/>
              <a:t>แนวทางขับเคลื่อนกรอบยุทธศาสตร์ดิจิทัล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               </a:t>
            </a:r>
            <a:r>
              <a:rPr lang="th-TH" sz="3600" dirty="0">
                <a:cs typeface="AngsanaUPC" panose="02020603050405020304" pitchFamily="18" charset="-34"/>
              </a:rPr>
              <a:t>นโยบายและแผนระดับชาติว่าด้วยการพัฒนาดิจิทัลเพื่อเศรษฐกิจและสังคม จะเป็นแผนแม่บทหลักในการพัฒนาเศรษฐกิจและสังคมดิจิทัลของประเทศ ระยะ </a:t>
            </a:r>
            <a:r>
              <a:rPr lang="en-US" sz="3600" dirty="0">
                <a:cs typeface="AngsanaUPC" panose="02020603050405020304" pitchFamily="18" charset="-34"/>
              </a:rPr>
              <a:t>20</a:t>
            </a:r>
            <a:r>
              <a:rPr lang="th-TH" sz="3600" dirty="0">
                <a:cs typeface="AngsanaUPC" panose="02020603050405020304" pitchFamily="18" charset="-34"/>
              </a:rPr>
              <a:t> ปี (พ.ศ. </a:t>
            </a:r>
            <a:r>
              <a:rPr lang="en-US" sz="3600" dirty="0">
                <a:cs typeface="AngsanaUPC" panose="02020603050405020304" pitchFamily="18" charset="-34"/>
              </a:rPr>
              <a:t>2561</a:t>
            </a:r>
            <a:r>
              <a:rPr lang="th-TH" sz="3600" dirty="0">
                <a:cs typeface="AngsanaUPC" panose="02020603050405020304" pitchFamily="18" charset="-34"/>
              </a:rPr>
              <a:t> – </a:t>
            </a:r>
            <a:r>
              <a:rPr lang="en-US" sz="3600" dirty="0">
                <a:cs typeface="AngsanaUPC" panose="02020603050405020304" pitchFamily="18" charset="-34"/>
              </a:rPr>
              <a:t>2580</a:t>
            </a:r>
            <a:r>
              <a:rPr lang="th-TH" sz="3600" dirty="0">
                <a:cs typeface="AngsanaUPC" panose="02020603050405020304" pitchFamily="18" charset="-34"/>
              </a:rPr>
              <a:t>) ที่กำหนดทิศทาง การขับเคลื่อนการพัฒนาประเทศที่ยั่งยืนโดยใช้เทคโนโลยีดิจิทัล ซึ่งมีความสอดคล้องกับยุทธศาสตร์ชาติ และแผนพัฒนาเศรษฐกิจและสังคมแห่งชาติ</a:t>
            </a:r>
          </a:p>
        </p:txBody>
      </p:sp>
    </p:spTree>
    <p:extLst>
      <p:ext uri="{BB962C8B-B14F-4D97-AF65-F5344CB8AC3E}">
        <p14:creationId xmlns:p14="http://schemas.microsoft.com/office/powerpoint/2010/main" val="40279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th-TH" dirty="0"/>
              <a:t>ปฏิรูปประเทศไทยสู่ดิจิทัลไทยแลนด์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th-TH" sz="3600" dirty="0">
                <a:cs typeface="AngsanaUPC" panose="02020603050405020304" pitchFamily="18" charset="-34"/>
              </a:rPr>
              <a:t>เพิ่มขีดความสามารถในการแข่งขันทางเศรษฐกิจของประเทศด้วยการใช้นวัตกรรมละเทคโนโลยีดิจิทัลเป็นเครื่องมือหลักในการสร้างสรรค์นวัตกรรมการผลิต การบริการ</a:t>
            </a:r>
            <a:endParaRPr lang="en-US" sz="3600" dirty="0">
              <a:cs typeface="AngsanaUPC" panose="02020603050405020304" pitchFamily="18" charset="-34"/>
            </a:endParaRPr>
          </a:p>
          <a:p>
            <a:pPr lvl="0"/>
            <a:r>
              <a:rPr lang="th-TH" sz="3600" dirty="0">
                <a:cs typeface="AngsanaUPC" panose="02020603050405020304" pitchFamily="18" charset="-34"/>
              </a:rPr>
              <a:t>สร้างโอกาสทางสังคมอย่างเท่าเทียมด้วยข้อมูลข่าวสารและบริการต่าง ๆ ผ่านสื่อดิจิทัลเพื่อยกระดับคุณภาพชีวิตของประชาชน</a:t>
            </a:r>
            <a:endParaRPr lang="en-US" sz="3600" dirty="0">
              <a:cs typeface="AngsanaUPC" panose="02020603050405020304" pitchFamily="18" charset="-34"/>
            </a:endParaRPr>
          </a:p>
          <a:p>
            <a:pPr lvl="0"/>
            <a:r>
              <a:rPr lang="th-TH" sz="3600" dirty="0">
                <a:cs typeface="AngsanaUPC" panose="02020603050405020304" pitchFamily="18" charset="-34"/>
              </a:rPr>
              <a:t>เตรียมความพร้อมให้บุคลากรทุกกลุ่มมีความรู้และทักษะที่เหมาะสมต่อการดำเนินชีวิตละการประกอบอาชีพในยุคดิจิทัล</a:t>
            </a:r>
            <a:endParaRPr lang="en-US" sz="3600" dirty="0">
              <a:cs typeface="AngsanaUPC" panose="02020603050405020304" pitchFamily="18" charset="-34"/>
            </a:endParaRPr>
          </a:p>
          <a:p>
            <a:pPr lvl="0"/>
            <a:r>
              <a:rPr lang="th-TH" sz="3600" dirty="0">
                <a:cs typeface="AngsanaUPC" panose="02020603050405020304" pitchFamily="18" charset="-34"/>
              </a:rPr>
              <a:t>ปฏิรูปกระบวนทัศน์การทำงานและการให้บริการของภาครัฐ ด้วยเทคโนโลยีดิจิทัลและการใช้ประโยชน์จากข้อมูล เพื่อให้การปฏิบัติงานเกิดความโปร่งใส มีประสิทธิภาพ และประสิทธิผล</a:t>
            </a:r>
            <a:endParaRPr lang="en-US" sz="3600" dirty="0">
              <a:cs typeface="AngsanaUPC" panose="02020603050405020304" pitchFamily="18" charset="-34"/>
            </a:endParaRPr>
          </a:p>
          <a:p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0728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</TotalTime>
  <Words>506</Words>
  <Application>Microsoft Office PowerPoint</Application>
  <PresentationFormat>Custom</PresentationFormat>
  <Paragraphs>74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หน่วยที่ 2 โครงสร้างพื้นฐานธุรกิจดิจิทัล</vt:lpstr>
      <vt:lpstr>PowerPoint Presentation</vt:lpstr>
      <vt:lpstr>จุดประสงค์การเรียนรู้</vt:lpstr>
      <vt:lpstr>สมรรถประจำหน่วย</vt:lpstr>
      <vt:lpstr>ความนำ</vt:lpstr>
      <vt:lpstr>  ความหมายของโครงสร้างพื้นฐานธุรกิจดิจิทัล</vt:lpstr>
      <vt:lpstr>แนวทางขับเคลื่อนกรอบยุทธศาสตร์ดิจิทัล</vt:lpstr>
      <vt:lpstr>แนวทางขับเคลื่อนกรอบยุทธศาสตร์ดิจิทัล</vt:lpstr>
      <vt:lpstr>ปฏิรูปประเทศไทยสู่ดิจิทัลไทยแลนด์</vt:lpstr>
      <vt:lpstr>ทิศทางการพัฒนาและเป้าหมายใน 4 ระยะ </vt:lpstr>
      <vt:lpstr>PowerPoint Presentation</vt:lpstr>
      <vt:lpstr>ยุทธศาสตร์ในการพัฒนาประเทศสู่ดิจิทัลไทยแลนด์</vt:lpstr>
      <vt:lpstr>ตัวชี้วัดแนวทางการดำเนินงานโครงสร้างพื้นฐานธุรกิจดิจิทัล</vt:lpstr>
      <vt:lpstr>โครงสร้างพื้นฐานเพื่อส่งเสริมการให้บริการ  (Service     Infrastructure) </vt:lpstr>
      <vt:lpstr>การกระตุ้นเศรษฐกิจด้วยเทคโนโลยีดิจิทัล</vt:lpstr>
      <vt:lpstr>การสร้างสังคมดิจิทัลที่มีคุณภาพ</vt:lpstr>
      <vt:lpstr>การรู้ดิจิทัล (Digital literacy) </vt:lpstr>
      <vt:lpstr>ทักษะความสามารถสำหรับการรู้ดิจิทัล</vt:lpstr>
      <vt:lpstr>สรุปประเด็นสำคัญ</vt:lpstr>
      <vt:lpstr>สรุปประเด็นสำคัญ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2 โครงสร้างพื้นฐานธุรกิจดิจิทัล</dc:title>
  <dc:creator>admin</dc:creator>
  <cp:lastModifiedBy>SSw</cp:lastModifiedBy>
  <cp:revision>2</cp:revision>
  <dcterms:created xsi:type="dcterms:W3CDTF">2020-08-10T03:02:47Z</dcterms:created>
  <dcterms:modified xsi:type="dcterms:W3CDTF">2020-08-11T21:34:49Z</dcterms:modified>
</cp:coreProperties>
</file>