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25" r:id="rId16"/>
    <p:sldId id="318" r:id="rId17"/>
    <p:sldId id="319" r:id="rId18"/>
    <p:sldId id="320" r:id="rId19"/>
    <p:sldId id="321" r:id="rId20"/>
    <p:sldId id="322" r:id="rId21"/>
    <p:sldId id="326" r:id="rId22"/>
    <p:sldId id="323" r:id="rId23"/>
    <p:sldId id="324" r:id="rId24"/>
    <p:sldId id="327" r:id="rId25"/>
    <p:sldId id="328" r:id="rId26"/>
    <p:sldId id="329" r:id="rId27"/>
    <p:sldId id="330" r:id="rId28"/>
    <p:sldId id="331" r:id="rId29"/>
    <p:sldId id="332" r:id="rId30"/>
    <p:sldId id="333" r:id="rId31"/>
    <p:sldId id="334" r:id="rId32"/>
    <p:sldId id="335" r:id="rId33"/>
    <p:sldId id="336" r:id="rId34"/>
    <p:sldId id="33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-27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D07B7F-A7B3-43F0-91A9-A9999CBCF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E5B6D26-A094-45F1-A560-8ECB2B840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740924-75AC-47A8-8FED-C3D1CE93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D9B5-7987-4AEF-882C-F2D5DAE7EE9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499419-EF27-4179-A6DB-9C8BAC633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FB7F1C-4A14-44B6-8D18-D15C6471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5AAC-0A77-4FBE-A862-B6797C27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95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D6E6DE-CC2D-4053-9ADA-1B08F2BF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02951D9-1997-48C3-9770-1D98FF573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8DD56D-0714-436E-AC16-53AF7E50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D9B5-7987-4AEF-882C-F2D5DAE7EE9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D596C0-2188-475D-9C5B-B40CB0D5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449E80-4F29-4BF6-9407-8479AE67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5AAC-0A77-4FBE-A862-B6797C27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B090BEC-BBE3-4B15-B3B1-F2766F81D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B9DEFA9-2F9B-4899-B566-D8EBFF4E9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609678-B965-41BB-8032-3F98141A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D9B5-7987-4AEF-882C-F2D5DAE7EE9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052319-71FB-4AE3-A902-849C3CF0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43E8E94-59CB-4A98-82DC-C93042A6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5AAC-0A77-4FBE-A862-B6797C27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7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E90097-1863-406A-B81D-BA31631C5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2E1A64-3FE9-47A7-A852-31BE7DA9E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4B9029D-5EDE-4E6F-8451-EE89DDFC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D9B5-7987-4AEF-882C-F2D5DAE7EE9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6C45FA9-7A69-4D3B-BE59-98629120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AD677D0-3A4A-45B2-961D-BD27768D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5AAC-0A77-4FBE-A862-B6797C27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5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41BAAC-9B28-4817-A6F5-4464F427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A6431C0-E270-48AA-B4A0-6A19C4B1D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8174B1-7AF3-4962-A4F1-9B7979C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D9B5-7987-4AEF-882C-F2D5DAE7EE9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F14D1B5-2B79-4E99-9B80-9092F8AE6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140534C-B69D-452A-9D1F-6EA4D759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5AAC-0A77-4FBE-A862-B6797C27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6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CFCE79-5785-49CC-BE25-0CF1ED5B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8B49D1-A723-44C4-80CC-DD3501AE4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FA6360E-8AAC-4B66-9E86-C300B644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0CACFCE-BF10-48EF-91D6-6538C409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D9B5-7987-4AEF-882C-F2D5DAE7EE9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59C632F-545F-4A11-B834-083EA261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CF8918-7E2E-4EAE-91F4-BB57FF16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5AAC-0A77-4FBE-A862-B6797C27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70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FA490F-F0B7-480A-9386-7F9406A48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042B21A-8D76-4387-85ED-1FE4B378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502C2D1-4227-45DF-8021-BE8F10B7A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2DE5DE5-F7F1-4B96-8C9B-4F4ACAD20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6B43E7F-3510-4473-9F9F-9316C80A0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9BA22C5-05E7-467E-8455-A0DE173C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D9B5-7987-4AEF-882C-F2D5DAE7EE9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3B66AFE-7E7E-4B33-990F-26D74638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71553F7-AAF1-4E11-BC6A-45DB8E41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5AAC-0A77-4FBE-A862-B6797C27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2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565A65-1B55-4DBA-BB97-5762E000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482F70D-BAB3-4CE0-BF77-C504F4A6D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D9B5-7987-4AEF-882C-F2D5DAE7EE9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FA41E6A-47EC-4E8D-A2A7-1AEBE400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60DA2F7-C712-43B0-9F20-A286AE5D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5AAC-0A77-4FBE-A862-B6797C27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1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8B0C800-C85A-4F19-8DF9-4F139AC4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D9B5-7987-4AEF-882C-F2D5DAE7EE9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0B2BC97-3EEC-49BE-862A-570CF1A8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40A98D8-172B-4F81-AB4D-7662072F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5AAC-0A77-4FBE-A862-B6797C27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7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93C3C0-AE5A-4C44-8C49-336A2579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377D70-F453-4EBC-86BE-35C7CB2F6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DFDDA2E-3004-4124-9211-98CB3AEAD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67681D-C3B9-4E84-B25B-DEA56B19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D9B5-7987-4AEF-882C-F2D5DAE7EE9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318D5A1-8DA1-4797-AEB6-9F6BF369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D6594A6-29CD-4387-888C-F52383CF5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5AAC-0A77-4FBE-A862-B6797C27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0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918A2E-FBB7-4D4F-8BC5-69C5C469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EBC992D-4762-4BFF-B62E-25ACBF5F3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4F80457-425A-406F-838E-C2D8195EC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C9E7167-6194-42FE-B746-CFE109A5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7D9B5-7987-4AEF-882C-F2D5DAE7EE9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01FEF29-00D4-4E7C-BCC7-7AB8FA19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2E0861-2F6B-470B-84D7-FA54E4A2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B5AAC-0A77-4FBE-A862-B6797C27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1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3B41C46-3CFB-4825-A987-A036CAC69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C82E9EF-E173-470F-90E1-E0B10737A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EEAE154-D332-4067-9A72-2E36B2065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7D9B5-7987-4AEF-882C-F2D5DAE7EE97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E97B5C-AF2C-478F-A64B-9D5E434F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B1A85E-FF0A-45C6-B99A-B6E303719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B5AAC-0A77-4FBE-A862-B6797C27E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8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th-TH" dirty="0"/>
              <a:t>หน่วยที่ </a:t>
            </a:r>
            <a:r>
              <a:rPr lang="en-US" dirty="0"/>
              <a:t>3  </a:t>
            </a:r>
            <a:r>
              <a:rPr lang="th-TH" dirty="0"/>
              <a:t>นวัตกรรมสำหรับธุรกิจดิจิทัล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sz="3600" dirty="0">
                <a:cs typeface="AngsanaUPC" panose="02020603050405020304" pitchFamily="18" charset="-34"/>
              </a:rPr>
              <a:t>		</a:t>
            </a:r>
            <a:r>
              <a:rPr lang="en-US" sz="3600" dirty="0">
                <a:cs typeface="AngsanaUPC" panose="02020603050405020304" pitchFamily="18" charset="-34"/>
              </a:rPr>
              <a:t>1. </a:t>
            </a:r>
            <a:r>
              <a:rPr lang="th-TH" sz="3600" dirty="0">
                <a:cs typeface="AngsanaUPC" panose="02020603050405020304" pitchFamily="18" charset="-34"/>
              </a:rPr>
              <a:t>ความหมายของนวัตกรรม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	</a:t>
            </a:r>
            <a:r>
              <a:rPr lang="en-US" sz="3600" dirty="0">
                <a:cs typeface="AngsanaUPC" panose="02020603050405020304" pitchFamily="18" charset="-34"/>
              </a:rPr>
              <a:t>2. </a:t>
            </a:r>
            <a:r>
              <a:rPr lang="th-TH" sz="3600" dirty="0">
                <a:cs typeface="AngsanaUPC" panose="02020603050405020304" pitchFamily="18" charset="-34"/>
              </a:rPr>
              <a:t>ลักษณะของนวัตกรรม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	</a:t>
            </a:r>
            <a:r>
              <a:rPr lang="en-US" sz="3600" dirty="0">
                <a:cs typeface="AngsanaUPC" panose="02020603050405020304" pitchFamily="18" charset="-34"/>
              </a:rPr>
              <a:t>3. </a:t>
            </a:r>
            <a:r>
              <a:rPr lang="th-TH" sz="3600" dirty="0">
                <a:cs typeface="AngsanaUPC" panose="02020603050405020304" pitchFamily="18" charset="-34"/>
              </a:rPr>
              <a:t>ประเภทของนวัตกรรม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	</a:t>
            </a:r>
            <a:r>
              <a:rPr lang="en-US" sz="3600" dirty="0">
                <a:cs typeface="AngsanaUPC" panose="02020603050405020304" pitchFamily="18" charset="-34"/>
              </a:rPr>
              <a:t>4. </a:t>
            </a:r>
            <a:r>
              <a:rPr lang="th-TH" sz="3600" dirty="0">
                <a:cs typeface="AngsanaUPC" panose="02020603050405020304" pitchFamily="18" charset="-34"/>
              </a:rPr>
              <a:t>ความหมายของนวัตกรรมธุรกิจดิจิทัล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	</a:t>
            </a:r>
            <a:r>
              <a:rPr lang="en-US" sz="3600" dirty="0">
                <a:cs typeface="AngsanaUPC" panose="02020603050405020304" pitchFamily="18" charset="-34"/>
              </a:rPr>
              <a:t>5. </a:t>
            </a:r>
            <a:r>
              <a:rPr lang="th-TH" sz="3600" dirty="0">
                <a:cs typeface="AngsanaUPC" panose="02020603050405020304" pitchFamily="18" charset="-34"/>
              </a:rPr>
              <a:t>แหล่งที่มาของนวัตกรรมทางธุรกิจดิจิทัล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	</a:t>
            </a:r>
            <a:r>
              <a:rPr lang="en-US" sz="3600" dirty="0">
                <a:cs typeface="AngsanaUPC" panose="02020603050405020304" pitchFamily="18" charset="-34"/>
              </a:rPr>
              <a:t>6. </a:t>
            </a:r>
            <a:r>
              <a:rPr lang="th-TH" sz="3600" dirty="0">
                <a:cs typeface="AngsanaUPC" panose="02020603050405020304" pitchFamily="18" charset="-34"/>
              </a:rPr>
              <a:t>องค์ประกอบของนวัตกรรมธุรกิจดิจิทัล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	</a:t>
            </a:r>
            <a:r>
              <a:rPr lang="en-US" sz="3600" dirty="0">
                <a:cs typeface="AngsanaUPC" panose="02020603050405020304" pitchFamily="18" charset="-34"/>
              </a:rPr>
              <a:t>7. </a:t>
            </a:r>
            <a:r>
              <a:rPr lang="th-TH" sz="3600" dirty="0">
                <a:cs typeface="AngsanaUPC" panose="02020603050405020304" pitchFamily="18" charset="-34"/>
              </a:rPr>
              <a:t>ข้อดีและข้อควรคำนึงถึงของนวัตกรรมธุรกิจดิจิทัล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34237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dirty="0"/>
              <a:t>แหล่งที่มาของนวัตกรรมทางธุรกิจดิจิทัล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1. </a:t>
            </a:r>
            <a:r>
              <a:rPr lang="th-TH" sz="3600" dirty="0">
                <a:cs typeface="AngsanaUPC" panose="02020603050405020304" pitchFamily="18" charset="-34"/>
              </a:rPr>
              <a:t>นวัตกรรมที่เกิดจากลูกค้า ผู้ใช้สินค้าหรือบริการ หรือผู้บริโภค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2. </a:t>
            </a:r>
            <a:r>
              <a:rPr lang="th-TH" sz="3600" dirty="0">
                <a:cs typeface="AngsanaUPC" panose="02020603050405020304" pitchFamily="18" charset="-34"/>
              </a:rPr>
              <a:t>นวัตกรรมที่เกิดจากผู้ผลิตสินค้าหรือบริการ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3. </a:t>
            </a:r>
            <a:r>
              <a:rPr lang="th-TH" sz="3600" dirty="0">
                <a:cs typeface="AngsanaUPC" panose="02020603050405020304" pitchFamily="18" charset="-34"/>
              </a:rPr>
              <a:t>นวัตกรรมที่เกิดจากผู้ผลิตหรือเจ้าของวัตถุดิบ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22448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องค์ประกอบของนวัตกรรมธุรกิจดิจิทัล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  </a:t>
            </a:r>
            <a:r>
              <a:rPr lang="th-TH" sz="3200" dirty="0">
                <a:cs typeface="AngsanaUPC" panose="02020603050405020304" pitchFamily="18" charset="-34"/>
              </a:rPr>
              <a:t>	</a:t>
            </a:r>
            <a:r>
              <a:rPr lang="en-US" sz="3200" dirty="0">
                <a:cs typeface="AngsanaUPC" panose="02020603050405020304" pitchFamily="18" charset="-34"/>
              </a:rPr>
              <a:t>1. </a:t>
            </a:r>
            <a:r>
              <a:rPr lang="th-TH" sz="3200" dirty="0">
                <a:cs typeface="AngsanaUPC" panose="02020603050405020304" pitchFamily="18" charset="-34"/>
              </a:rPr>
              <a:t>มีความใหม่ นวัตกรรมตามความหมายก็คือสิ่งที่สร้างจากแนวคิดใหม่ ซึ่งอาจจะต้องแปลกไปกว่าผลิตภัณฑ์อื่น หรือมีความสามารถมากกว่า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200" dirty="0">
                <a:cs typeface="AngsanaUPC" panose="02020603050405020304" pitchFamily="18" charset="-34"/>
              </a:rPr>
              <a:t>	</a:t>
            </a:r>
            <a:r>
              <a:rPr lang="en-US" sz="3200" dirty="0">
                <a:cs typeface="AngsanaUPC" panose="02020603050405020304" pitchFamily="18" charset="-34"/>
              </a:rPr>
              <a:t>2. </a:t>
            </a:r>
            <a:r>
              <a:rPr lang="th-TH" sz="3200" dirty="0">
                <a:cs typeface="AngsanaUPC" panose="02020603050405020304" pitchFamily="18" charset="-34"/>
              </a:rPr>
              <a:t>มีองค์ความรู้หรือความคิดเปลี่ยนแปลง นวัตกรรมจะต้องมีองค์ความรู้ที่เกิดจากความคิดที่ต้องการเปลี่ยนแปลงให้ดีขึ้น ใช้งานสะดวกมากยิ่งขึ้น ประหยัดมากขึ้น เป็นต้น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200" dirty="0">
                <a:cs typeface="AngsanaUPC" panose="02020603050405020304" pitchFamily="18" charset="-34"/>
              </a:rPr>
              <a:t>	</a:t>
            </a:r>
            <a:r>
              <a:rPr lang="en-US" sz="3200" dirty="0">
                <a:cs typeface="AngsanaUPC" panose="02020603050405020304" pitchFamily="18" charset="-34"/>
              </a:rPr>
              <a:t>3. </a:t>
            </a:r>
            <a:r>
              <a:rPr lang="th-TH" sz="3200" dirty="0">
                <a:cs typeface="AngsanaUPC" panose="02020603050405020304" pitchFamily="18" charset="-34"/>
              </a:rPr>
              <a:t>มีประโยชน์ นวัตกรรมนั้น ๆ จะต้องมีประโยชน์ที่สามารถใช้งานได้เป็นอย่างดี เป็นประโยชน์ในชีวิตประจำวัน มีประโยชน์ต่อชุมชนหรือสังคมโดยทั่วไป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200" dirty="0">
                <a:cs typeface="AngsanaUPC" panose="02020603050405020304" pitchFamily="18" charset="-34"/>
              </a:rPr>
              <a:t>	</a:t>
            </a:r>
            <a:r>
              <a:rPr lang="en-US" sz="3200" dirty="0">
                <a:cs typeface="AngsanaUPC" panose="02020603050405020304" pitchFamily="18" charset="-34"/>
              </a:rPr>
              <a:t>4. </a:t>
            </a:r>
            <a:r>
              <a:rPr lang="th-TH" sz="3200" dirty="0">
                <a:cs typeface="AngsanaUPC" panose="02020603050405020304" pitchFamily="18" charset="-34"/>
              </a:rPr>
              <a:t>มีโอกาสในการพัฒนาต่อได้ ผู้ค้นคิดนวัตกรรม สามารถที่จะนำไปพัฒนาต่อยอดได้ทั้งในเชิงของการนำไปใช้งานหรือต่อยอดทางธุรกิจในเชิงพาณิชย์ได้</a:t>
            </a:r>
            <a:endParaRPr lang="en-US" sz="32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2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57335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dirty="0"/>
              <a:t>ข้อดีของนวัตกรรมธุรกิจดิจิทัล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1. </a:t>
            </a:r>
            <a:r>
              <a:rPr lang="th-TH" sz="3600" dirty="0">
                <a:cs typeface="AngsanaUPC" panose="02020603050405020304" pitchFamily="18" charset="-34"/>
              </a:rPr>
              <a:t>ส่วนแบ่งการตลาดเพิ่มมากขึ้น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2. </a:t>
            </a:r>
            <a:r>
              <a:rPr lang="th-TH" sz="3600" dirty="0">
                <a:cs typeface="AngsanaUPC" panose="02020603050405020304" pitchFamily="18" charset="-34"/>
              </a:rPr>
              <a:t>กำไรที่เพิ่มขึ้น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3. </a:t>
            </a:r>
            <a:r>
              <a:rPr lang="th-TH" sz="3600" dirty="0">
                <a:cs typeface="AngsanaUPC" panose="02020603050405020304" pitchFamily="18" charset="-34"/>
              </a:rPr>
              <a:t>ประสบการณ์ของความสำเร็จจากการล้มเหลว </a:t>
            </a: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4. </a:t>
            </a:r>
            <a:r>
              <a:rPr lang="th-TH" sz="3600" dirty="0">
                <a:cs typeface="AngsanaUPC" panose="02020603050405020304" pitchFamily="18" charset="-34"/>
              </a:rPr>
              <a:t>สร้างคุณค่าต่อชีวิตและสังคม 	</a:t>
            </a:r>
          </a:p>
        </p:txBody>
      </p:sp>
    </p:spTree>
    <p:extLst>
      <p:ext uri="{BB962C8B-B14F-4D97-AF65-F5344CB8AC3E}">
        <p14:creationId xmlns:p14="http://schemas.microsoft.com/office/powerpoint/2010/main" val="288659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dirty="0"/>
              <a:t>ข้อควรคำนึงถึงของนวัตกรรมธุรกิจดิจิทัล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	1. </a:t>
            </a:r>
            <a:r>
              <a:rPr lang="th-TH" sz="3600" dirty="0">
                <a:cs typeface="AngsanaUPC" panose="02020603050405020304" pitchFamily="18" charset="-34"/>
              </a:rPr>
              <a:t>นวัตกรรมธุรกิจดิจิทัลเป็นค่าใช้จ่าย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2. </a:t>
            </a:r>
            <a:r>
              <a:rPr lang="th-TH" sz="3600" dirty="0">
                <a:cs typeface="AngsanaUPC" panose="02020603050405020304" pitchFamily="18" charset="-34"/>
              </a:rPr>
              <a:t>ตลาดผู้บริโภคไม่พึงประสงค์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3. </a:t>
            </a:r>
            <a:r>
              <a:rPr lang="th-TH" sz="3600" dirty="0">
                <a:cs typeface="AngsanaUPC" panose="02020603050405020304" pitchFamily="18" charset="-34"/>
              </a:rPr>
              <a:t>พนักงาน</a:t>
            </a:r>
            <a:r>
              <a:rPr lang="th-TH" sz="3600" dirty="0" smtClean="0">
                <a:cs typeface="AngsanaUPC" panose="02020603050405020304" pitchFamily="18" charset="-34"/>
              </a:rPr>
              <a:t>วิกฤต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93474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dirty="0"/>
              <a:t>การนำเทคโนโลยีมาใช้ในกระบวนการธุรกิจดิจิทัล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1. Product</a:t>
            </a:r>
            <a:r>
              <a:rPr lang="en-US" sz="3600" b="1" dirty="0">
                <a:cs typeface="AngsanaUPC" panose="02020603050405020304" pitchFamily="18" charset="-34"/>
              </a:rPr>
              <a:t> </a:t>
            </a:r>
            <a:endParaRPr lang="th-TH" sz="3600" b="1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2. Price </a:t>
            </a:r>
            <a:endParaRPr lang="th-TH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3. Place </a:t>
            </a:r>
            <a:endParaRPr lang="th-TH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4. Promotion</a:t>
            </a:r>
            <a:r>
              <a:rPr lang="en-US" sz="3600" b="1" dirty="0">
                <a:cs typeface="AngsanaUPC" panose="02020603050405020304" pitchFamily="18" charset="-34"/>
              </a:rPr>
              <a:t> </a:t>
            </a:r>
            <a:endParaRPr lang="th-TH" sz="3600" b="1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5. People 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68584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dirty="0"/>
              <a:t>การนำเทคโนโลยีมาใช้ในกระบวนการธุรกิจดิจิทัล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	</a:t>
            </a:r>
            <a:r>
              <a:rPr lang="en-US" sz="3600" dirty="0"/>
              <a:t>6. Process</a:t>
            </a:r>
            <a:r>
              <a:rPr lang="en-US" sz="3600" b="1" dirty="0"/>
              <a:t> </a:t>
            </a:r>
          </a:p>
          <a:p>
            <a:pPr marL="0" indent="0">
              <a:buNone/>
            </a:pPr>
            <a:r>
              <a:rPr lang="en-US" sz="3600" dirty="0"/>
              <a:t>	7. Physical Evidence</a:t>
            </a:r>
            <a:r>
              <a:rPr lang="en-US" sz="3600" b="1" dirty="0"/>
              <a:t> </a:t>
            </a:r>
          </a:p>
          <a:p>
            <a:pPr marL="0" indent="0">
              <a:buNone/>
            </a:pPr>
            <a:r>
              <a:rPr lang="en-US" sz="3600" dirty="0"/>
              <a:t>	8. Packaging </a:t>
            </a:r>
          </a:p>
          <a:p>
            <a:pPr marL="0" indent="0">
              <a:buNone/>
            </a:pPr>
            <a:r>
              <a:rPr lang="en-US" sz="3600" dirty="0"/>
              <a:t>	9. Power Network</a:t>
            </a:r>
            <a:r>
              <a:rPr lang="en-US" sz="3600" b="1" dirty="0"/>
              <a:t> </a:t>
            </a:r>
          </a:p>
          <a:p>
            <a:pPr marL="0" indent="0">
              <a:buNone/>
            </a:pPr>
            <a:r>
              <a:rPr lang="en-US" sz="3600" dirty="0"/>
              <a:t>	10. Payment</a:t>
            </a:r>
            <a:r>
              <a:rPr lang="en-US" sz="3600" b="1" dirty="0"/>
              <a:t> 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11064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dirty="0"/>
              <a:t>นวัตกรรมโมเดลธุรกิจดิจิทัล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="" xmlns:a16="http://schemas.microsoft.com/office/drawing/2014/main" id="{636D9E54-527F-4990-8863-CACBA66599F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46" y="2169780"/>
            <a:ext cx="5605326" cy="36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1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dirty="0"/>
              <a:t>องค์ประกอบของนวัตกรรมโมเดลธุรกิจดิจิทัล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1</a:t>
            </a:r>
            <a:r>
              <a:rPr lang="en-US" sz="3600" dirty="0">
                <a:solidFill>
                  <a:srgbClr val="FF0000"/>
                </a:solidFill>
                <a:cs typeface="AngsanaUPC" panose="02020603050405020304" pitchFamily="18" charset="-34"/>
              </a:rPr>
              <a:t>. </a:t>
            </a:r>
            <a:r>
              <a:rPr lang="th-TH" sz="3600" dirty="0">
                <a:solidFill>
                  <a:srgbClr val="FF0000"/>
                </a:solidFill>
                <a:cs typeface="AngsanaUPC" panose="02020603050405020304" pitchFamily="18" charset="-34"/>
              </a:rPr>
              <a:t>การเชื่อมต่อ </a:t>
            </a:r>
            <a:r>
              <a:rPr lang="th-TH" sz="3600" dirty="0">
                <a:cs typeface="AngsanaUPC" panose="02020603050405020304" pitchFamily="18" charset="-34"/>
              </a:rPr>
              <a:t>เป็นการเชื่อมต่อของเครือข่ายอินเทอร์เน็ตหรือเครือข่ายดิจิทัล ที่สามารถช่วยให้การใช้งานสะดวก รวดเร็ว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2. </a:t>
            </a:r>
            <a:r>
              <a:rPr lang="th-TH" sz="3600" dirty="0">
                <a:solidFill>
                  <a:srgbClr val="FF0000"/>
                </a:solidFill>
                <a:cs typeface="AngsanaUPC" panose="02020603050405020304" pitchFamily="18" charset="-34"/>
              </a:rPr>
              <a:t>นวัตกรรม</a:t>
            </a:r>
            <a:r>
              <a:rPr lang="th-TH" sz="3600" dirty="0">
                <a:cs typeface="AngsanaUPC" panose="02020603050405020304" pitchFamily="18" charset="-34"/>
              </a:rPr>
              <a:t> เป็นแนวคิดใหม่ ๆ ที่เกิดขึ้น และสร้างสรรค์ผลงานขึ้นมา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3. </a:t>
            </a:r>
            <a:r>
              <a:rPr lang="th-TH" sz="3600" dirty="0">
                <a:solidFill>
                  <a:srgbClr val="FF0000"/>
                </a:solidFill>
                <a:cs typeface="AngsanaUPC" panose="02020603050405020304" pitchFamily="18" charset="-34"/>
              </a:rPr>
              <a:t>การตัดสินใจ </a:t>
            </a:r>
            <a:r>
              <a:rPr lang="th-TH" sz="3600" dirty="0">
                <a:cs typeface="AngsanaUPC" panose="02020603050405020304" pitchFamily="18" charset="-34"/>
              </a:rPr>
              <a:t>เป็นการตัดสินใจในการใช้เป็นแนวทางดำเนินธุรกิจดิจิทัล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4. </a:t>
            </a:r>
            <a:r>
              <a:rPr lang="th-TH" sz="3600" dirty="0">
                <a:solidFill>
                  <a:srgbClr val="FF0000"/>
                </a:solidFill>
                <a:cs typeface="AngsanaUPC" panose="02020603050405020304" pitchFamily="18" charset="-34"/>
              </a:rPr>
              <a:t>ระบบอัตโนมัติ </a:t>
            </a:r>
            <a:r>
              <a:rPr lang="th-TH" sz="3600" dirty="0">
                <a:cs typeface="AngsanaUPC" panose="02020603050405020304" pitchFamily="18" charset="-34"/>
              </a:rPr>
              <a:t>เป็นการใช้ระบบอัตโนมัติมาช่วยในการดำเนินธุรกิจ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68412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dirty="0"/>
              <a:t>ข้อเสนอแนะสำหรับการสร้างนวัตกรรมโมเดลธุรกิจดิจิทัล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1. </a:t>
            </a:r>
            <a:r>
              <a:rPr lang="th-TH" sz="3600" dirty="0">
                <a:solidFill>
                  <a:srgbClr val="FF0000"/>
                </a:solidFill>
                <a:cs typeface="AngsanaUPC" panose="02020603050405020304" pitchFamily="18" charset="-34"/>
              </a:rPr>
              <a:t>การออกแบบโมเดลธุรกิจใหม่หมด </a:t>
            </a:r>
            <a:r>
              <a:rPr lang="th-TH" sz="3600" dirty="0">
                <a:cs typeface="AngsanaUPC" panose="02020603050405020304" pitchFamily="18" charset="-34"/>
              </a:rPr>
              <a:t>โดยการพิจารณาองค์ประกอบต่าง ๆ ว่าในปัจจุบันจะสามารถเปลี่ยนแปลงแนวคิดหรือนำเทคโนโลยีใหม่ ๆ มาใช้แทนได้อย่างไร หรือมีโอกาสทางธุรกิจใหม่และธุรกิจสามารถแสวงหาผลตอบแทนที่เพิ่มขึ้นได้จากการนำเสนอโมเดลธุรกิจใหม่ที่พลิกโฉมหน้าไปอย่างสิ้นเชิง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2. </a:t>
            </a:r>
            <a:r>
              <a:rPr lang="th-TH" sz="3600" dirty="0">
                <a:solidFill>
                  <a:srgbClr val="FF0000"/>
                </a:solidFill>
                <a:cs typeface="AngsanaUPC" panose="02020603050405020304" pitchFamily="18" charset="-34"/>
              </a:rPr>
              <a:t>การปรับเปลี่ยนรูปแบบโมเดลธุรกิจเดิมให้มีประสิทธิภาพและตอบโจทย์ทางธุรกิจได้ดีขึ้น</a:t>
            </a:r>
            <a:r>
              <a:rPr lang="th-TH" sz="3600" dirty="0">
                <a:cs typeface="AngsanaUPC" panose="02020603050405020304" pitchFamily="18" charset="-34"/>
              </a:rPr>
              <a:t> ซึ่งเป็นการเปลี่ยนแปลงในระดับน้อยกว่าวิธีแรก อาจทำได้โดยการทบทวน ปรับเปลี่ยน เพิ่มความคล่องตัวหรือสร้างความยืดหยุ่นเพิ่มขึ้น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9694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th-TH" b="1" dirty="0"/>
              <a:t>นวัตกรรมบริการ</a:t>
            </a:r>
            <a:r>
              <a:rPr lang="th-TH" b="1" dirty="0" smtClean="0"/>
              <a:t>ดิจิทัล</a:t>
            </a:r>
            <a:br>
              <a:rPr lang="th-TH" b="1" dirty="0" smtClean="0"/>
            </a:br>
            <a:r>
              <a:rPr lang="th-TH" b="1" dirty="0" smtClean="0"/>
              <a:t> </a:t>
            </a:r>
            <a:r>
              <a:rPr lang="th-TH" b="1" dirty="0"/>
              <a:t>(</a:t>
            </a:r>
            <a:r>
              <a:rPr lang="en-US" b="1" dirty="0"/>
              <a:t>Digital Service Innovation)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sz="3600" dirty="0">
                <a:cs typeface="AngsanaUPC" panose="02020603050405020304" pitchFamily="18" charset="-34"/>
              </a:rPr>
              <a:t>	นวัตกรรมบริการดิจิทัล</a:t>
            </a:r>
            <a:r>
              <a:rPr lang="en-US" sz="3600" dirty="0">
                <a:cs typeface="AngsanaUPC" panose="02020603050405020304" pitchFamily="18" charset="-34"/>
              </a:rPr>
              <a:t> (Digital Service </a:t>
            </a:r>
            <a:r>
              <a:rPr lang="th-TH" sz="3600" dirty="0" smtClean="0">
                <a:cs typeface="AngsanaUPC" panose="02020603050405020304" pitchFamily="18" charset="-34"/>
              </a:rPr>
              <a:t> </a:t>
            </a:r>
            <a:r>
              <a:rPr lang="en-US" sz="3600" dirty="0" smtClean="0">
                <a:cs typeface="AngsanaUPC" panose="02020603050405020304" pitchFamily="18" charset="-34"/>
              </a:rPr>
              <a:t>Innovation</a:t>
            </a:r>
            <a:r>
              <a:rPr lang="en-US" sz="3600" dirty="0">
                <a:cs typeface="AngsanaUPC" panose="02020603050405020304" pitchFamily="18" charset="-34"/>
              </a:rPr>
              <a:t>) </a:t>
            </a:r>
            <a:r>
              <a:rPr lang="th-TH" sz="3600" dirty="0">
                <a:cs typeface="AngsanaUPC" panose="02020603050405020304" pitchFamily="18" charset="-34"/>
              </a:rPr>
              <a:t>เป็นส่วนสำคัญของกระบวนการปฏิรูปหรือปรับเปลี่ยนธุรกิจ การสร้างนวัตกรรมบริการดิจิทัลเป็นการทำให้แนวคิดการปฏิรูปธุรกิจถูกนำไปปฏิบัติให้เกิดผลตามแผนยุทธศาสตร์ใหม่ เพราะนวัตกรรมบริการดิจิทัลเป็นการกำหนดวิธีการทำงานใหม่ ๆ ผ่านกระบวนการแลกเปลี่ยนบริการระหว่างคนสองคน หรือระหว่างกลุ่มบุคคลกับระบบงานในลักษณะร่วมกันสร้างคุณค่าให้แก่กันและกัน</a:t>
            </a:r>
            <a:r>
              <a:rPr lang="en-US" sz="3600" dirty="0">
                <a:cs typeface="AngsanaUPC" panose="02020603050405020304" pitchFamily="18" charset="-34"/>
              </a:rPr>
              <a:t> </a:t>
            </a:r>
            <a:r>
              <a:rPr lang="en-US" dirty="0">
                <a:cs typeface="AngsanaUPC" panose="02020603050405020304" pitchFamily="18" charset="-34"/>
              </a:rPr>
              <a:t>(Value </a:t>
            </a:r>
            <a:r>
              <a:rPr lang="th-TH" dirty="0" smtClean="0">
                <a:cs typeface="AngsanaUPC" panose="02020603050405020304" pitchFamily="18" charset="-34"/>
              </a:rPr>
              <a:t> </a:t>
            </a:r>
            <a:r>
              <a:rPr lang="en-US" dirty="0" smtClean="0">
                <a:cs typeface="AngsanaUPC" panose="02020603050405020304" pitchFamily="18" charset="-34"/>
              </a:rPr>
              <a:t>Co-creation</a:t>
            </a:r>
            <a:r>
              <a:rPr lang="en-US" sz="3200" dirty="0">
                <a:cs typeface="AngsanaUPC" panose="02020603050405020304" pitchFamily="18" charset="-34"/>
              </a:rPr>
              <a:t>) </a:t>
            </a:r>
            <a:r>
              <a:rPr lang="th-TH" sz="3600" dirty="0">
                <a:cs typeface="AngsanaUPC" panose="02020603050405020304" pitchFamily="18" charset="-34"/>
              </a:rPr>
              <a:t>ที่อาศัยทรัพยากรดิจิทัล ถ้ากระบวนการสร้างคุณค่ามีทรัพยากรกายภาพเข้ามาเกี่ยวข้อง </a:t>
            </a:r>
            <a:r>
              <a:rPr lang="th-TH" sz="3600" dirty="0" smtClean="0">
                <a:cs typeface="AngsanaUPC" panose="02020603050405020304" pitchFamily="18" charset="-34"/>
              </a:rPr>
              <a:t>ทรัพยากร</a:t>
            </a:r>
            <a:r>
              <a:rPr lang="en-US" sz="3600" dirty="0" smtClean="0">
                <a:cs typeface="AngsanaUPC" panose="02020603050405020304" pitchFamily="18" charset="-34"/>
              </a:rPr>
              <a:t> </a:t>
            </a:r>
            <a:r>
              <a:rPr lang="th-TH" sz="3600" dirty="0" smtClean="0">
                <a:cs typeface="AngsanaUPC" panose="02020603050405020304" pitchFamily="18" charset="-34"/>
              </a:rPr>
              <a:t>ทำ</a:t>
            </a:r>
            <a:r>
              <a:rPr lang="th-TH" sz="3600" dirty="0">
                <a:cs typeface="AngsanaUPC" panose="02020603050405020304" pitchFamily="18" charset="-34"/>
              </a:rPr>
              <a:t>หน้าที่เป็นเพียงกลไกที่สนับสนุนการบริการที่ช่วยสร้างคุณค่าเท่านั้น 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2290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th-TH" dirty="0"/>
              <a:t>หน่วยที่ </a:t>
            </a:r>
            <a:r>
              <a:rPr lang="en-US" dirty="0"/>
              <a:t>3  </a:t>
            </a:r>
            <a:r>
              <a:rPr lang="th-TH" dirty="0"/>
              <a:t>นวัตกรรมสำหรับธุรกิจดิจิทัล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sz="3600" dirty="0">
                <a:cs typeface="AngsanaUPC" panose="02020603050405020304" pitchFamily="18" charset="-34"/>
              </a:rPr>
              <a:t>		</a:t>
            </a:r>
            <a:r>
              <a:rPr lang="en-US" sz="3600" dirty="0">
                <a:cs typeface="AngsanaUPC" panose="02020603050405020304" pitchFamily="18" charset="-34"/>
              </a:rPr>
              <a:t>8. </a:t>
            </a:r>
            <a:r>
              <a:rPr lang="th-TH" sz="3600" dirty="0">
                <a:cs typeface="AngsanaUPC" panose="02020603050405020304" pitchFamily="18" charset="-34"/>
              </a:rPr>
              <a:t>การนำเทคโนโลยีมาใช้ในกระบวนการธุรกิจดิจิทัล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	</a:t>
            </a:r>
            <a:r>
              <a:rPr lang="en-US" sz="3600" dirty="0">
                <a:cs typeface="AngsanaUPC" panose="02020603050405020304" pitchFamily="18" charset="-34"/>
              </a:rPr>
              <a:t>9. </a:t>
            </a:r>
            <a:r>
              <a:rPr lang="th-TH" sz="3600" dirty="0">
                <a:cs typeface="AngsanaUPC" panose="02020603050405020304" pitchFamily="18" charset="-34"/>
              </a:rPr>
              <a:t>นวัตกรรมโมเดลธุรกิจดิจิทัล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	</a:t>
            </a:r>
            <a:r>
              <a:rPr lang="en-US" sz="3600" dirty="0">
                <a:cs typeface="AngsanaUPC" panose="02020603050405020304" pitchFamily="18" charset="-34"/>
              </a:rPr>
              <a:t>10. </a:t>
            </a:r>
            <a:r>
              <a:rPr lang="th-TH" sz="3600" dirty="0">
                <a:cs typeface="AngsanaUPC" panose="02020603050405020304" pitchFamily="18" charset="-34"/>
              </a:rPr>
              <a:t>นวัตกรรมบริการดิจิทัล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	</a:t>
            </a:r>
            <a:r>
              <a:rPr lang="en-US" sz="3600" dirty="0">
                <a:cs typeface="AngsanaUPC" panose="02020603050405020304" pitchFamily="18" charset="-34"/>
              </a:rPr>
              <a:t>11. </a:t>
            </a:r>
            <a:r>
              <a:rPr lang="th-TH" sz="3600" dirty="0">
                <a:cs typeface="AngsanaUPC" panose="02020603050405020304" pitchFamily="18" charset="-34"/>
              </a:rPr>
              <a:t>ประเภทของนวัตกรรมสำหรับธุรกิจดิจิทัล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	</a:t>
            </a:r>
            <a:r>
              <a:rPr lang="en-US" sz="3600" dirty="0">
                <a:cs typeface="AngsanaUPC" panose="02020603050405020304" pitchFamily="18" charset="-34"/>
              </a:rPr>
              <a:t>12. </a:t>
            </a:r>
            <a:r>
              <a:rPr lang="th-TH" sz="3600" dirty="0">
                <a:cs typeface="AngsanaUPC" panose="02020603050405020304" pitchFamily="18" charset="-34"/>
              </a:rPr>
              <a:t>นวัตกรรมที่ส่งเสริม</a:t>
            </a:r>
            <a:r>
              <a:rPr lang="th-TH" sz="3600" dirty="0" err="1">
                <a:cs typeface="AngsanaUPC" panose="02020603050405020304" pitchFamily="18" charset="-34"/>
              </a:rPr>
              <a:t>การทำ</a:t>
            </a:r>
            <a:r>
              <a:rPr lang="th-TH" sz="3600" dirty="0">
                <a:cs typeface="AngsanaUPC" panose="02020603050405020304" pitchFamily="18" charset="-34"/>
              </a:rPr>
              <a:t>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	</a:t>
            </a:r>
            <a:r>
              <a:rPr lang="en-US" sz="3600" dirty="0">
                <a:cs typeface="AngsanaUPC" panose="02020603050405020304" pitchFamily="18" charset="-34"/>
              </a:rPr>
              <a:t>13. </a:t>
            </a:r>
            <a:r>
              <a:rPr lang="th-TH" sz="3600" dirty="0">
                <a:cs typeface="AngsanaUPC" panose="02020603050405020304" pitchFamily="18" charset="-34"/>
              </a:rPr>
              <a:t>ตัวอย่างของนวัตกรรมสำหรับธุรกิจดิจิทัล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169883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b="1" dirty="0"/>
              <a:t>แนวคิดพื้นฐานของนวัตกรรมบริการดิจิทัล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1. </a:t>
            </a:r>
            <a:r>
              <a:rPr lang="th-TH" sz="3600" dirty="0">
                <a:cs typeface="AngsanaUPC" panose="02020603050405020304" pitchFamily="18" charset="-34"/>
              </a:rPr>
              <a:t>บริการดิจิทัลอาศัยเครือข่ายกลุ่มนักปฏิบัติ</a:t>
            </a:r>
            <a:r>
              <a:rPr lang="en-US" sz="3600" dirty="0">
                <a:cs typeface="AngsanaUPC" panose="02020603050405020304" pitchFamily="18" charset="-34"/>
              </a:rPr>
              <a:t> (Actor-to-Actor Network)</a:t>
            </a: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2.  </a:t>
            </a:r>
            <a:r>
              <a:rPr lang="th-TH" sz="3600" dirty="0">
                <a:cs typeface="AngsanaUPC" panose="02020603050405020304" pitchFamily="18" charset="-34"/>
              </a:rPr>
              <a:t>บริการดิจิทัลต้องอาศัยทรัพยากรดิจิทัล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3.  </a:t>
            </a:r>
            <a:r>
              <a:rPr lang="th-TH" sz="3600" dirty="0">
                <a:cs typeface="AngsanaUPC" panose="02020603050405020304" pitchFamily="18" charset="-34"/>
              </a:rPr>
              <a:t>บริการดิจิทัลเกิดคุณค่าหลากหลาย</a:t>
            </a:r>
            <a:r>
              <a:rPr lang="en-US" sz="3600" dirty="0">
                <a:cs typeface="AngsanaUPC" panose="02020603050405020304" pitchFamily="18" charset="-34"/>
              </a:rPr>
              <a:t> (Density) </a:t>
            </a:r>
            <a:r>
              <a:rPr lang="th-TH" sz="3600" dirty="0">
                <a:cs typeface="AngsanaUPC" panose="02020603050405020304" pitchFamily="18" charset="-34"/>
              </a:rPr>
              <a:t>ด้วยการปรับเปลี่ยนรูปแบบหรือโครงสร้าง</a:t>
            </a:r>
            <a:r>
              <a:rPr lang="en-US" sz="3600" dirty="0">
                <a:cs typeface="AngsanaUPC" panose="02020603050405020304" pitchFamily="18" charset="-34"/>
              </a:rPr>
              <a:t> (Re-configuration) </a:t>
            </a:r>
            <a:r>
              <a:rPr lang="th-TH" sz="3600" dirty="0">
                <a:cs typeface="AngsanaUPC" panose="02020603050405020304" pitchFamily="18" charset="-34"/>
              </a:rPr>
              <a:t>ของทรัพยากรดิจิทัล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4.  </a:t>
            </a:r>
            <a:r>
              <a:rPr lang="th-TH" sz="3600" dirty="0">
                <a:cs typeface="AngsanaUPC" panose="02020603050405020304" pitchFamily="18" charset="-34"/>
              </a:rPr>
              <a:t>การบริการที่มีคุณค่ามากเกิดจากบูรณาการทรัพยากรของนักปฏิบัติ</a:t>
            </a:r>
            <a:r>
              <a:rPr lang="en-US" sz="3600" dirty="0">
                <a:cs typeface="AngsanaUPC" panose="02020603050405020304" pitchFamily="18" charset="-34"/>
              </a:rPr>
              <a:t> (</a:t>
            </a:r>
            <a:r>
              <a:rPr lang="en-US" sz="3600" dirty="0" smtClean="0">
                <a:cs typeface="AngsanaUPC" panose="02020603050405020304" pitchFamily="18" charset="-34"/>
              </a:rPr>
              <a:t>Resource  </a:t>
            </a:r>
            <a:r>
              <a:rPr lang="en-US" sz="3600" dirty="0">
                <a:cs typeface="AngsanaUPC" panose="02020603050405020304" pitchFamily="18" charset="-34"/>
              </a:rPr>
              <a:t>Integrator)</a:t>
            </a:r>
          </a:p>
          <a:p>
            <a:pPr marL="0" indent="0">
              <a:buNone/>
            </a:pP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16023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dirty="0"/>
              <a:t>ประเภทของนวัตกรรมสำหรับธุรกิจดิจิทัล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1. </a:t>
            </a:r>
            <a:r>
              <a:rPr lang="th-TH" sz="3600" dirty="0">
                <a:cs typeface="AngsanaUPC" panose="02020603050405020304" pitchFamily="18" charset="-34"/>
              </a:rPr>
              <a:t>นวัตกรรมการสื่อสารที่มีความเร็วและคุณภาพสูง</a:t>
            </a:r>
            <a:r>
              <a:rPr lang="th-TH" sz="3600" dirty="0" smtClean="0">
                <a:cs typeface="AngsanaUPC" panose="02020603050405020304" pitchFamily="18" charset="-34"/>
              </a:rPr>
              <a:t>มาก</a:t>
            </a:r>
            <a:endParaRPr lang="en-US" sz="3600" dirty="0" smtClean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 smtClean="0">
                <a:cs typeface="AngsanaUPC" panose="02020603050405020304" pitchFamily="18" charset="-34"/>
              </a:rPr>
              <a:t> </a:t>
            </a:r>
            <a:r>
              <a:rPr lang="en-US" sz="3600" dirty="0">
                <a:cs typeface="AngsanaUPC" panose="02020603050405020304" pitchFamily="18" charset="-34"/>
              </a:rPr>
              <a:t>(New communications technology) </a:t>
            </a:r>
            <a:endParaRPr lang="th-TH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2. </a:t>
            </a:r>
            <a:r>
              <a:rPr lang="th-TH" sz="3600" dirty="0">
                <a:cs typeface="AngsanaUPC" panose="02020603050405020304" pitchFamily="18" charset="-34"/>
              </a:rPr>
              <a:t>นวัตกรรมเกี่ยวกับอุปกรณ์เคลื่อนที่เพื่อการเชื่อมต่ออินเทอร์เน็ตแบบทุกที่ ทุกเวลา </a:t>
            </a:r>
            <a:r>
              <a:rPr lang="en-US" sz="3600" dirty="0">
                <a:cs typeface="AngsanaUPC" panose="02020603050405020304" pitchFamily="18" charset="-34"/>
              </a:rPr>
              <a:t>(Mobile/wearable computing) </a:t>
            </a:r>
            <a:endParaRPr lang="th-TH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3. </a:t>
            </a:r>
            <a:r>
              <a:rPr lang="th-TH" sz="3600" dirty="0">
                <a:cs typeface="AngsanaUPC" panose="02020603050405020304" pitchFamily="18" charset="-34"/>
              </a:rPr>
              <a:t>นวัตกรรมการประมวลผลแบบ</a:t>
            </a:r>
            <a:r>
              <a:rPr lang="th-TH" sz="3600" dirty="0" smtClean="0">
                <a:cs typeface="AngsanaUPC" panose="02020603050405020304" pitchFamily="18" charset="-34"/>
              </a:rPr>
              <a:t>คลาวด์</a:t>
            </a:r>
            <a:r>
              <a:rPr lang="en-US" sz="3600" dirty="0" smtClean="0">
                <a:cs typeface="AngsanaUPC" panose="02020603050405020304" pitchFamily="18" charset="-34"/>
              </a:rPr>
              <a:t> </a:t>
            </a:r>
            <a:r>
              <a:rPr lang="th-TH" sz="3600" dirty="0" smtClean="0">
                <a:cs typeface="AngsanaUPC" panose="02020603050405020304" pitchFamily="18" charset="-34"/>
              </a:rPr>
              <a:t> </a:t>
            </a:r>
            <a:r>
              <a:rPr lang="en-US" sz="3600" dirty="0">
                <a:cs typeface="AngsanaUPC" panose="02020603050405020304" pitchFamily="18" charset="-34"/>
              </a:rPr>
              <a:t>(Cloud Computing) </a:t>
            </a:r>
            <a:endParaRPr lang="th-TH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4. </a:t>
            </a:r>
            <a:r>
              <a:rPr lang="th-TH" sz="3600" dirty="0">
                <a:cs typeface="AngsanaUPC" panose="02020603050405020304" pitchFamily="18" charset="-34"/>
              </a:rPr>
              <a:t>นวัตกรรมการวิเคราะห์ข้อมูลขนาด</a:t>
            </a:r>
            <a:r>
              <a:rPr lang="th-TH" sz="3600" dirty="0" smtClean="0">
                <a:cs typeface="AngsanaUPC" panose="02020603050405020304" pitchFamily="18" charset="-34"/>
              </a:rPr>
              <a:t>ใหญ่</a:t>
            </a:r>
            <a:r>
              <a:rPr lang="en-US" sz="3600" dirty="0" smtClean="0">
                <a:cs typeface="AngsanaUPC" panose="02020603050405020304" pitchFamily="18" charset="-34"/>
              </a:rPr>
              <a:t> </a:t>
            </a:r>
            <a:r>
              <a:rPr lang="th-TH" sz="3600" dirty="0" smtClean="0">
                <a:cs typeface="AngsanaUPC" panose="02020603050405020304" pitchFamily="18" charset="-34"/>
              </a:rPr>
              <a:t> </a:t>
            </a:r>
            <a:r>
              <a:rPr lang="en-US" sz="3600" dirty="0">
                <a:cs typeface="AngsanaUPC" panose="02020603050405020304" pitchFamily="18" charset="-34"/>
              </a:rPr>
              <a:t>(Big data analytics) </a:t>
            </a:r>
          </a:p>
        </p:txBody>
      </p:sp>
    </p:spTree>
    <p:extLst>
      <p:ext uri="{BB962C8B-B14F-4D97-AF65-F5344CB8AC3E}">
        <p14:creationId xmlns:p14="http://schemas.microsoft.com/office/powerpoint/2010/main" val="3255518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dirty="0"/>
              <a:t>ประเภทของนวัตกรรมสำหรับธุรกิจดิจิทัล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	5. </a:t>
            </a:r>
            <a:r>
              <a:rPr lang="th-TH" sz="3600" dirty="0">
                <a:cs typeface="AngsanaUPC" panose="02020603050405020304" pitchFamily="18" charset="-34"/>
              </a:rPr>
              <a:t>นวัตกรรมการเชื่อมต่อของสรรพสิ่ง </a:t>
            </a:r>
            <a:r>
              <a:rPr lang="en-US" sz="3600" dirty="0">
                <a:cs typeface="AngsanaUPC" panose="02020603050405020304" pitchFamily="18" charset="-34"/>
              </a:rPr>
              <a:t>(Internet of things) </a:t>
            </a: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6. </a:t>
            </a:r>
            <a:r>
              <a:rPr lang="th-TH" sz="3600" dirty="0">
                <a:cs typeface="AngsanaUPC" panose="02020603050405020304" pitchFamily="18" charset="-34"/>
              </a:rPr>
              <a:t>นวัตกรรมการพิมพ์สามมิติ </a:t>
            </a:r>
            <a:r>
              <a:rPr lang="en-US" sz="3600" dirty="0">
                <a:cs typeface="AngsanaUPC" panose="02020603050405020304" pitchFamily="18" charset="-34"/>
              </a:rPr>
              <a:t>(3D Printing) </a:t>
            </a: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7. </a:t>
            </a:r>
            <a:r>
              <a:rPr lang="th-TH" sz="3600" dirty="0">
                <a:cs typeface="AngsanaUPC" panose="02020603050405020304" pitchFamily="18" charset="-34"/>
              </a:rPr>
              <a:t>นวัตกรรมด้านความมั่นคงปลอดภัยไซเบอร์ </a:t>
            </a:r>
            <a:r>
              <a:rPr lang="en-US" sz="3600" dirty="0">
                <a:cs typeface="AngsanaUPC" panose="02020603050405020304" pitchFamily="18" charset="-34"/>
              </a:rPr>
              <a:t>(Cyber Security) </a:t>
            </a: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8. </a:t>
            </a:r>
            <a:r>
              <a:rPr lang="th-TH" sz="3600" dirty="0">
                <a:cs typeface="AngsanaUPC" panose="02020603050405020304" pitchFamily="18" charset="-34"/>
              </a:rPr>
              <a:t>หุ่นยนต์ (</a:t>
            </a:r>
            <a:r>
              <a:rPr lang="en-US" sz="3600" dirty="0">
                <a:cs typeface="AngsanaUPC" panose="02020603050405020304" pitchFamily="18" charset="-34"/>
              </a:rPr>
              <a:t>Robotics)</a:t>
            </a:r>
            <a:r>
              <a:rPr lang="th-TH" sz="3600" dirty="0">
                <a:cs typeface="AngsanaUPC" panose="02020603050405020304" pitchFamily="18" charset="-34"/>
              </a:rPr>
              <a:t> 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9. </a:t>
            </a:r>
            <a:r>
              <a:rPr lang="th-TH" sz="3600" dirty="0">
                <a:cs typeface="AngsanaUPC" panose="02020603050405020304" pitchFamily="18" charset="-34"/>
              </a:rPr>
              <a:t>ปัญญาประดิษฐ์ </a:t>
            </a:r>
            <a:r>
              <a:rPr lang="en-US" sz="3600" dirty="0">
                <a:cs typeface="AngsanaUPC" panose="02020603050405020304" pitchFamily="18" charset="-34"/>
              </a:rPr>
              <a:t>(Artificial Intelligence) 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98035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dirty="0"/>
              <a:t>นวัตกรรรมที่ส่งเสริม</a:t>
            </a:r>
            <a:r>
              <a:rPr lang="th-TH" dirty="0" err="1"/>
              <a:t>การทำ</a:t>
            </a:r>
            <a:r>
              <a:rPr lang="th-TH" dirty="0"/>
              <a:t>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1. </a:t>
            </a:r>
            <a:r>
              <a:rPr lang="th-TH" sz="3600" dirty="0">
                <a:cs typeface="AngsanaUPC" panose="02020603050405020304" pitchFamily="18" charset="-34"/>
              </a:rPr>
              <a:t>ใช้ </a:t>
            </a:r>
            <a:r>
              <a:rPr lang="en-US" sz="3600" dirty="0">
                <a:cs typeface="AngsanaUPC" panose="02020603050405020304" pitchFamily="18" charset="-34"/>
              </a:rPr>
              <a:t>Chatbots </a:t>
            </a:r>
            <a:endParaRPr lang="th-TH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2. </a:t>
            </a:r>
            <a:r>
              <a:rPr lang="th-TH" sz="3600" dirty="0">
                <a:cs typeface="AngsanaUPC" panose="02020603050405020304" pitchFamily="18" charset="-34"/>
              </a:rPr>
              <a:t>ใช้ </a:t>
            </a:r>
            <a:r>
              <a:rPr lang="en-US" sz="3600" dirty="0">
                <a:cs typeface="AngsanaUPC" panose="02020603050405020304" pitchFamily="18" charset="-34"/>
              </a:rPr>
              <a:t>Smartphone Private Messaging Apps </a:t>
            </a:r>
            <a:endParaRPr lang="th-TH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3. </a:t>
            </a:r>
            <a:r>
              <a:rPr lang="th-TH" sz="3600" dirty="0">
                <a:cs typeface="AngsanaUPC" panose="02020603050405020304" pitchFamily="18" charset="-34"/>
              </a:rPr>
              <a:t>ใช้ </a:t>
            </a:r>
            <a:r>
              <a:rPr lang="en-US" sz="3600" dirty="0">
                <a:cs typeface="AngsanaUPC" panose="02020603050405020304" pitchFamily="18" charset="-34"/>
              </a:rPr>
              <a:t>Increased Use of Artificial Intelligence 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40641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</a:t>
            </a:r>
            <a:r>
              <a:rPr lang="th-TH" dirty="0"/>
              <a:t>ของนวัตกรรมสำหรับธุรกิจดิจิทัล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="" xmlns:a16="http://schemas.microsoft.com/office/drawing/2014/main" id="{CEE115CD-0552-455C-A9D6-96E9683C93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646" y="2175298"/>
            <a:ext cx="5678442" cy="371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17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</a:t>
            </a:r>
            <a:r>
              <a:rPr lang="th-TH" dirty="0"/>
              <a:t>ของนวัตกรรมสำหรับธุรกิจดิจิทัล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="" xmlns:a16="http://schemas.microsoft.com/office/drawing/2014/main" id="{FDF79C1E-BB97-4E7E-985F-3F88354EBF4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207" y="2105977"/>
            <a:ext cx="6479585" cy="38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5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</a:t>
            </a:r>
            <a:r>
              <a:rPr lang="th-TH" dirty="0"/>
              <a:t>ของนวัตกรรมสำหรับธุรกิจดิจิทัล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="" xmlns:a16="http://schemas.microsoft.com/office/drawing/2014/main" id="{F33AF6BA-D9BC-4473-84B3-ADB3015743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196" y="2332355"/>
            <a:ext cx="6557962" cy="34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116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</a:t>
            </a:r>
            <a:r>
              <a:rPr lang="th-TH" dirty="0"/>
              <a:t>ของนวัตกรรมสำหรับธุรกิจดิจิทัล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="" xmlns:a16="http://schemas.microsoft.com/office/drawing/2014/main" id="{D80FB8E8-14CA-4908-B19A-6C5C690BE8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28" y="2136109"/>
            <a:ext cx="5987143" cy="39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64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</a:t>
            </a:r>
            <a:r>
              <a:rPr lang="th-TH" dirty="0"/>
              <a:t>ของนวัตกรรมสำหรับธุรกิจดิจิทัล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="" xmlns:a16="http://schemas.microsoft.com/office/drawing/2014/main" id="{709ABE83-E92E-4133-9BB5-30ECCEB694B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017" y="1933937"/>
            <a:ext cx="5672818" cy="444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60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</a:t>
            </a:r>
            <a:r>
              <a:rPr lang="th-TH" dirty="0"/>
              <a:t>ของนวัตกรรมสำหรับธุรกิจดิจิทัล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="" xmlns:a16="http://schemas.microsoft.com/office/drawing/2014/main" id="{EC76FE39-DF2D-4C98-8907-741BD1EE256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79" y="2067151"/>
            <a:ext cx="6131242" cy="430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0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dirty="0"/>
              <a:t>ความนำ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sz="3600" dirty="0">
                <a:cs typeface="AngsanaUPC" panose="02020603050405020304" pitchFamily="18" charset="-34"/>
              </a:rPr>
              <a:t>	ในการดำเนินธุรกิจสมัยใหม่ ที่เป็นยุคของธุรกิจดิจิทัล มีความจำเป็นที่จะต้องใช้นวัตกรรมในการดำเนินธุรกิจ เพื่อความรวดเร็วและมีประสิทธิภาพ ซึ่งผลิตภัณฑ์และบริการ</a:t>
            </a:r>
            <a:r>
              <a:rPr lang="th-TH" sz="3600" dirty="0" smtClean="0">
                <a:cs typeface="AngsanaUPC" panose="02020603050405020304" pitchFamily="18" charset="-34"/>
              </a:rPr>
              <a:t>ใหม่ ๆ </a:t>
            </a:r>
            <a:r>
              <a:rPr lang="th-TH" sz="3600" dirty="0">
                <a:cs typeface="AngsanaUPC" panose="02020603050405020304" pitchFamily="18" charset="-34"/>
              </a:rPr>
              <a:t>ที่เกิดจากการประยุกต์ใช้เทคโนโลยีดิจิทัล ที่ตอบสนองความต้องการและพฤติกรรมของผู้บริโภค ที่ปรับเปลี่ยนไปตามบริบทของเทคโนโลยีที่มีการเปลี่ยนแปลงอย่างรวดเร็ว ก่อให้เกิดการสร้างสรรค์ธุรกิจใหม่ที่ไม่เคยมีมาก่อนบนพื้นฐานของการหลอมรวมเทคโนโลยี </a:t>
            </a:r>
            <a:r>
              <a:rPr lang="en-US" sz="3600" dirty="0" smtClean="0">
                <a:cs typeface="AngsanaUPC" panose="02020603050405020304" pitchFamily="18" charset="-34"/>
              </a:rPr>
              <a:t>  Digital  Supply  Chain </a:t>
            </a:r>
          </a:p>
          <a:p>
            <a:pPr marL="0" indent="0">
              <a:buNone/>
            </a:pPr>
            <a:r>
              <a:rPr lang="en-US" sz="3600" dirty="0" smtClean="0">
                <a:cs typeface="AngsanaUPC" panose="02020603050405020304" pitchFamily="18" charset="-34"/>
              </a:rPr>
              <a:t>(</a:t>
            </a:r>
            <a:r>
              <a:rPr lang="th-TH" sz="3600" dirty="0">
                <a:cs typeface="AngsanaUPC" panose="02020603050405020304" pitchFamily="18" charset="-34"/>
              </a:rPr>
              <a:t>ห่วงโซ่อุปทานดิจิทัล)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90472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</a:t>
            </a:r>
            <a:r>
              <a:rPr lang="th-TH" dirty="0"/>
              <a:t>ของนวัตกรรมสำหรับธุรกิจดิจิทัล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="" xmlns:a16="http://schemas.microsoft.com/office/drawing/2014/main" id="{1B539229-AF49-43AD-B9EE-C6DEA1CD800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264" y="1897380"/>
            <a:ext cx="6241732" cy="45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93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</a:t>
            </a:r>
            <a:r>
              <a:rPr lang="th-TH" dirty="0"/>
              <a:t>ของนวัตกรรมสำหรับธุรกิจดิจิทัล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="" xmlns:a16="http://schemas.microsoft.com/office/drawing/2014/main" id="{C481E0BF-FD41-465A-9025-6031F6A4B65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1" y="1902914"/>
            <a:ext cx="5694589" cy="458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0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</a:t>
            </a:r>
            <a:r>
              <a:rPr lang="th-TH" dirty="0"/>
              <a:t>ของนวัตกรรมสำหรับธุรกิจดิจิทัล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="" xmlns:a16="http://schemas.microsoft.com/office/drawing/2014/main" id="{57CD663A-1AAE-47C2-A832-D59EA9E8A4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095" y="2058171"/>
            <a:ext cx="5549809" cy="414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73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ตัวอย่าง</a:t>
            </a:r>
            <a:r>
              <a:rPr lang="th-TH" dirty="0"/>
              <a:t>ของนวัตกรรมสำหรับธุรกิจดิจิทัล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="" xmlns:a16="http://schemas.microsoft.com/office/drawing/2014/main" id="{2DCF48CD-E586-4938-8627-A41FE2A1AC2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388" y="2033496"/>
            <a:ext cx="5751875" cy="402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31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dirty="0"/>
              <a:t>สรุปประเด็นสำคัญ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cs typeface="AngsanaUPC" panose="02020603050405020304" pitchFamily="18" charset="-34"/>
              </a:rPr>
              <a:t>  </a:t>
            </a:r>
            <a:r>
              <a:rPr lang="th-TH" sz="3200" dirty="0">
                <a:cs typeface="AngsanaUPC" panose="02020603050405020304" pitchFamily="18" charset="-34"/>
              </a:rPr>
              <a:t>	องค์ประกอบของนวัตกรรมธุรกิจดิจิทัล </a:t>
            </a:r>
            <a:r>
              <a:rPr lang="th-TH" sz="3200" dirty="0" smtClean="0">
                <a:cs typeface="AngsanaUPC" panose="02020603050405020304" pitchFamily="18" charset="-34"/>
              </a:rPr>
              <a:t>จะต้อง</a:t>
            </a:r>
            <a:endParaRPr lang="en-US" sz="3200" dirty="0" smtClean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200" dirty="0" smtClean="0">
                <a:cs typeface="AngsanaUPC" panose="02020603050405020304" pitchFamily="18" charset="-34"/>
              </a:rPr>
              <a:t>มี</a:t>
            </a:r>
            <a:r>
              <a:rPr lang="th-TH" sz="3200" dirty="0">
                <a:cs typeface="AngsanaUPC" panose="02020603050405020304" pitchFamily="18" charset="-34"/>
              </a:rPr>
              <a:t>องค์ประกอบอย่างน้อย </a:t>
            </a:r>
            <a:r>
              <a:rPr lang="en-US" sz="3200" dirty="0">
                <a:cs typeface="AngsanaUPC" panose="02020603050405020304" pitchFamily="18" charset="-34"/>
              </a:rPr>
              <a:t>4 </a:t>
            </a:r>
            <a:r>
              <a:rPr lang="th-TH" sz="3200" dirty="0">
                <a:cs typeface="AngsanaUPC" panose="02020603050405020304" pitchFamily="18" charset="-34"/>
              </a:rPr>
              <a:t>ประการ คือ </a:t>
            </a:r>
            <a:endParaRPr lang="en-US" sz="3200" dirty="0" smtClean="0">
              <a:cs typeface="AngsanaUPC" panose="02020603050405020304" pitchFamily="18" charset="-34"/>
            </a:endParaRPr>
          </a:p>
          <a:p>
            <a:pPr>
              <a:buFont typeface="Wingdings" pitchFamily="2" charset="2"/>
              <a:buChar char="Ø"/>
            </a:pPr>
            <a:r>
              <a:rPr lang="th-TH" sz="3200" dirty="0" smtClean="0">
                <a:solidFill>
                  <a:srgbClr val="FF0000"/>
                </a:solidFill>
                <a:cs typeface="AngsanaUPC" panose="02020603050405020304" pitchFamily="18" charset="-34"/>
              </a:rPr>
              <a:t>มี</a:t>
            </a:r>
            <a:r>
              <a:rPr lang="th-TH" sz="3200" dirty="0">
                <a:solidFill>
                  <a:srgbClr val="FF0000"/>
                </a:solidFill>
                <a:cs typeface="AngsanaUPC" panose="02020603050405020304" pitchFamily="18" charset="-34"/>
              </a:rPr>
              <a:t>ความใหม่ </a:t>
            </a:r>
            <a:endParaRPr lang="en-US" sz="3200" dirty="0" smtClean="0">
              <a:solidFill>
                <a:srgbClr val="FF0000"/>
              </a:solidFill>
              <a:cs typeface="AngsanaUPC" panose="02020603050405020304" pitchFamily="18" charset="-34"/>
            </a:endParaRPr>
          </a:p>
          <a:p>
            <a:pPr>
              <a:buFont typeface="Wingdings" pitchFamily="2" charset="2"/>
              <a:buChar char="Ø"/>
            </a:pPr>
            <a:r>
              <a:rPr lang="th-TH" sz="3200" b="1" dirty="0" smtClean="0">
                <a:solidFill>
                  <a:srgbClr val="7030A0"/>
                </a:solidFill>
                <a:cs typeface="AngsanaUPC" panose="02020603050405020304" pitchFamily="18" charset="-34"/>
              </a:rPr>
              <a:t>มี</a:t>
            </a:r>
            <a:r>
              <a:rPr lang="th-TH" sz="3200" b="1" dirty="0">
                <a:solidFill>
                  <a:srgbClr val="7030A0"/>
                </a:solidFill>
                <a:cs typeface="AngsanaUPC" panose="02020603050405020304" pitchFamily="18" charset="-34"/>
              </a:rPr>
              <a:t>องค์ความรู้หรือความคิดเปลี่ยนแปลง </a:t>
            </a:r>
            <a:r>
              <a:rPr lang="th-TH" sz="3200" b="1" dirty="0" smtClean="0">
                <a:solidFill>
                  <a:srgbClr val="7030A0"/>
                </a:solidFill>
                <a:cs typeface="AngsanaUPC" panose="02020603050405020304" pitchFamily="18" charset="-34"/>
              </a:rPr>
              <a:t>นวัตกรรม</a:t>
            </a:r>
            <a:endParaRPr lang="en-US" sz="3200" b="1" dirty="0" smtClean="0">
              <a:solidFill>
                <a:srgbClr val="7030A0"/>
              </a:solidFill>
              <a:cs typeface="AngsanaUPC" panose="02020603050405020304" pitchFamily="18" charset="-34"/>
            </a:endParaRPr>
          </a:p>
          <a:p>
            <a:pPr>
              <a:buFont typeface="Wingdings" pitchFamily="2" charset="2"/>
              <a:buChar char="Ø"/>
            </a:pPr>
            <a:r>
              <a:rPr lang="th-TH" sz="3200" b="1" dirty="0" smtClean="0">
                <a:solidFill>
                  <a:srgbClr val="00B050"/>
                </a:solidFill>
                <a:cs typeface="AngsanaUPC" panose="02020603050405020304" pitchFamily="18" charset="-34"/>
              </a:rPr>
              <a:t>มี</a:t>
            </a:r>
            <a:r>
              <a:rPr lang="th-TH" sz="3200" b="1" dirty="0">
                <a:solidFill>
                  <a:srgbClr val="00B050"/>
                </a:solidFill>
                <a:cs typeface="AngsanaUPC" panose="02020603050405020304" pitchFamily="18" charset="-34"/>
              </a:rPr>
              <a:t>ประโยชน์ต่อชุมชนหรือสังคมโดยทั่วไป </a:t>
            </a:r>
            <a:r>
              <a:rPr lang="th-TH" sz="3200" b="1" dirty="0" smtClean="0">
                <a:solidFill>
                  <a:srgbClr val="00B050"/>
                </a:solidFill>
                <a:cs typeface="AngsanaUPC" panose="02020603050405020304" pitchFamily="18" charset="-34"/>
              </a:rPr>
              <a:t>และ</a:t>
            </a:r>
            <a:endParaRPr lang="en-US" sz="3200" b="1" dirty="0" smtClean="0">
              <a:solidFill>
                <a:srgbClr val="00B050"/>
              </a:solidFill>
              <a:cs typeface="AngsanaUPC" panose="02020603050405020304" pitchFamily="18" charset="-34"/>
            </a:endParaRPr>
          </a:p>
          <a:p>
            <a:pPr>
              <a:buFont typeface="Wingdings" pitchFamily="2" charset="2"/>
              <a:buChar char="Ø"/>
            </a:pPr>
            <a:r>
              <a:rPr lang="th-TH" sz="3200" b="1" dirty="0" smtClean="0">
                <a:solidFill>
                  <a:srgbClr val="002060"/>
                </a:solidFill>
                <a:cs typeface="AngsanaUPC" panose="02020603050405020304" pitchFamily="18" charset="-34"/>
              </a:rPr>
              <a:t>มี</a:t>
            </a:r>
            <a:r>
              <a:rPr lang="th-TH" sz="3200" b="1" dirty="0">
                <a:solidFill>
                  <a:srgbClr val="002060"/>
                </a:solidFill>
                <a:cs typeface="AngsanaUPC" panose="02020603050405020304" pitchFamily="18" charset="-34"/>
              </a:rPr>
              <a:t>โอกาสในการพัฒนาต่อได้ ผู้ค้นคิด</a:t>
            </a:r>
            <a:r>
              <a:rPr lang="th-TH" sz="3200" b="1" dirty="0" smtClean="0">
                <a:solidFill>
                  <a:srgbClr val="002060"/>
                </a:solidFill>
                <a:cs typeface="AngsanaUPC" panose="02020603050405020304" pitchFamily="18" charset="-34"/>
              </a:rPr>
              <a:t>นวัตกรรม</a:t>
            </a:r>
            <a:endParaRPr lang="th-TH" sz="3200" b="1" dirty="0">
              <a:solidFill>
                <a:srgbClr val="002060"/>
              </a:solidFill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6861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dirty="0"/>
              <a:t>ความหมายของนวัตกรรม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sz="3600" b="1" dirty="0">
                <a:cs typeface="AngsanaUPC" panose="02020603050405020304" pitchFamily="18" charset="-34"/>
              </a:rPr>
              <a:t>	นวัตกรรม</a:t>
            </a:r>
            <a:r>
              <a:rPr lang="en-US" sz="3600" i="1" dirty="0">
                <a:cs typeface="AngsanaUPC" panose="02020603050405020304" pitchFamily="18" charset="-34"/>
              </a:rPr>
              <a:t> </a:t>
            </a:r>
            <a:r>
              <a:rPr lang="en-US" sz="3600" dirty="0">
                <a:cs typeface="AngsanaUPC" panose="02020603050405020304" pitchFamily="18" charset="-34"/>
              </a:rPr>
              <a:t> </a:t>
            </a:r>
            <a:r>
              <a:rPr lang="th-TH" sz="3600" dirty="0" smtClean="0">
                <a:cs typeface="AngsanaUPC" panose="02020603050405020304" pitchFamily="18" charset="-34"/>
              </a:rPr>
              <a:t>หมายถึง</a:t>
            </a:r>
            <a:r>
              <a:rPr lang="en-US" sz="3600" dirty="0" smtClean="0">
                <a:cs typeface="AngsanaUPC" panose="02020603050405020304" pitchFamily="18" charset="-34"/>
              </a:rPr>
              <a:t>  </a:t>
            </a:r>
            <a:r>
              <a:rPr lang="th-TH" sz="3600" dirty="0" smtClean="0">
                <a:cs typeface="AngsanaUPC" panose="02020603050405020304" pitchFamily="18" charset="-34"/>
              </a:rPr>
              <a:t> </a:t>
            </a:r>
            <a:r>
              <a:rPr lang="th-TH" sz="3600" dirty="0" smtClean="0">
                <a:cs typeface="AngsanaUPC" panose="02020603050405020304" pitchFamily="18" charset="-34"/>
              </a:rPr>
              <a:t>ความคิด </a:t>
            </a:r>
            <a:r>
              <a:rPr lang="th-TH" sz="3600" dirty="0">
                <a:cs typeface="AngsanaUPC" panose="02020603050405020304" pitchFamily="18" charset="-34"/>
              </a:rPr>
              <a:t>การปฏิบัติ หรือสิ่งประดิษฐ์ใหม่ ๆ ที่ยังไม่เคยมีใช้มาก่อน หรือเป็นการพัฒนาดัดแปลงมาจากของเดิมที่มีอยู่แล้ว ให้ทันสมัยและใช้ได้ผลดียิ่งขึ้น  เมื่อ</a:t>
            </a:r>
            <a:r>
              <a:rPr lang="th-TH" sz="3600" dirty="0" smtClean="0">
                <a:cs typeface="AngsanaUPC" panose="02020603050405020304" pitchFamily="18" charset="-34"/>
              </a:rPr>
              <a:t>นำนวัตกรรม</a:t>
            </a:r>
            <a:r>
              <a:rPr lang="th-TH" sz="3600" dirty="0">
                <a:cs typeface="AngsanaUPC" panose="02020603050405020304" pitchFamily="18" charset="-34"/>
              </a:rPr>
              <a:t>มาใช้จะช่วยให้การทำงานนั้น</a:t>
            </a:r>
            <a:r>
              <a:rPr lang="th-TH" sz="3600" dirty="0" smtClean="0">
                <a:cs typeface="AngsanaUPC" panose="02020603050405020304" pitchFamily="18" charset="-34"/>
              </a:rPr>
              <a:t>ได้ผลดี มี</a:t>
            </a:r>
            <a:r>
              <a:rPr lang="th-TH" sz="3600" dirty="0">
                <a:cs typeface="AngsanaUPC" panose="02020603050405020304" pitchFamily="18" charset="-34"/>
              </a:rPr>
              <a:t>ประสิทธิภาพและประสิทธิผลสูงกว่าเดิม ทั้งยัง</a:t>
            </a:r>
            <a:r>
              <a:rPr lang="th-TH" sz="3600" dirty="0" smtClean="0">
                <a:cs typeface="AngsanaUPC" panose="02020603050405020304" pitchFamily="18" charset="-34"/>
              </a:rPr>
              <a:t>ช่วยประหยัดเวลา</a:t>
            </a:r>
            <a:r>
              <a:rPr lang="th-TH" sz="3600" dirty="0">
                <a:cs typeface="AngsanaUPC" panose="02020603050405020304" pitchFamily="18" charset="-34"/>
              </a:rPr>
              <a:t>และแรงงานได้ด้วย	</a:t>
            </a:r>
          </a:p>
        </p:txBody>
      </p:sp>
    </p:spTree>
    <p:extLst>
      <p:ext uri="{BB962C8B-B14F-4D97-AF65-F5344CB8AC3E}">
        <p14:creationId xmlns:p14="http://schemas.microsoft.com/office/powerpoint/2010/main" val="280125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sz="3600" dirty="0">
                <a:cs typeface="AngsanaUPC" panose="02020603050405020304" pitchFamily="18" charset="-34"/>
              </a:rPr>
              <a:t>ดังนั้น นวัตกรรมอาจหมายถึงสิ่งใหม่ๆ ดังต่อไปนี้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                   1. </a:t>
            </a:r>
            <a:r>
              <a:rPr lang="th-TH" sz="3600" dirty="0">
                <a:cs typeface="AngsanaUPC" panose="02020603050405020304" pitchFamily="18" charset="-34"/>
              </a:rPr>
              <a:t>สิ่งใหม่ที่ไม่เคยมีผู้ใดเคยทำมาก่อนเลย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                   2. </a:t>
            </a:r>
            <a:r>
              <a:rPr lang="th-TH" sz="3600" dirty="0">
                <a:cs typeface="AngsanaUPC" panose="02020603050405020304" pitchFamily="18" charset="-34"/>
              </a:rPr>
              <a:t>สิ่งใหม่ที่เคยทำมาแล้วในอดีตแต่ได้มีการรื้อฟื้นขึ้นมาใหม่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                   3. </a:t>
            </a:r>
            <a:r>
              <a:rPr lang="th-TH" sz="3600" dirty="0">
                <a:cs typeface="AngsanaUPC" panose="02020603050405020304" pitchFamily="18" charset="-34"/>
              </a:rPr>
              <a:t>สิ่งใหม่ที่มีการพัฒนามาจากของเก่าที่มีอยู่เดิม</a:t>
            </a:r>
            <a:endParaRPr lang="en-US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  <p:sp>
        <p:nvSpPr>
          <p:cNvPr id="4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dirty="0"/>
              <a:t>ความหมายของนวัตกรรม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050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dirty="0"/>
              <a:t>ลักษณะของนวัตกรรม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1. </a:t>
            </a:r>
            <a:r>
              <a:rPr lang="th-TH" sz="3600" dirty="0">
                <a:cs typeface="AngsanaUPC" panose="02020603050405020304" pitchFamily="18" charset="-34"/>
              </a:rPr>
              <a:t>นวัตกรรมใหม่อย่าง</a:t>
            </a:r>
            <a:r>
              <a:rPr lang="th-TH" sz="3600" dirty="0" smtClean="0">
                <a:cs typeface="AngsanaUPC" panose="02020603050405020304" pitchFamily="18" charset="-34"/>
              </a:rPr>
              <a:t>สิ้นเชิง</a:t>
            </a:r>
            <a:r>
              <a:rPr lang="en-US" sz="3600" dirty="0" smtClean="0">
                <a:cs typeface="AngsanaUPC" panose="02020603050405020304" pitchFamily="18" charset="-34"/>
              </a:rPr>
              <a:t>   </a:t>
            </a:r>
            <a:r>
              <a:rPr lang="th-TH" sz="3600" dirty="0" smtClean="0">
                <a:cs typeface="AngsanaUPC" panose="02020603050405020304" pitchFamily="18" charset="-34"/>
              </a:rPr>
              <a:t>(</a:t>
            </a:r>
            <a:r>
              <a:rPr lang="en-US" sz="3600" dirty="0" smtClean="0">
                <a:cs typeface="AngsanaUPC" panose="02020603050405020304" pitchFamily="18" charset="-34"/>
              </a:rPr>
              <a:t>Radical  </a:t>
            </a:r>
            <a:r>
              <a:rPr lang="en-US" sz="3600" dirty="0">
                <a:cs typeface="AngsanaUPC" panose="02020603050405020304" pitchFamily="18" charset="-34"/>
              </a:rPr>
              <a:t>Innovation)  </a:t>
            </a:r>
            <a:endParaRPr lang="th-TH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2. </a:t>
            </a:r>
            <a:r>
              <a:rPr lang="th-TH" sz="3600" dirty="0" smtClean="0">
                <a:cs typeface="AngsanaUPC" panose="02020603050405020304" pitchFamily="18" charset="-34"/>
              </a:rPr>
              <a:t>นวัตกรรมที่</a:t>
            </a:r>
            <a:r>
              <a:rPr lang="th-TH" sz="3600" dirty="0">
                <a:cs typeface="AngsanaUPC" panose="02020603050405020304" pitchFamily="18" charset="-34"/>
              </a:rPr>
              <a:t>มีลักษณะค่อยเป็นค่อยไป </a:t>
            </a:r>
            <a:r>
              <a:rPr lang="en-US" sz="3600" dirty="0">
                <a:cs typeface="AngsanaUPC" panose="02020603050405020304" pitchFamily="18" charset="-34"/>
              </a:rPr>
              <a:t> 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454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b="1" dirty="0"/>
              <a:t>ประเภทของนวัตกรรม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sz="3600" dirty="0">
                <a:cs typeface="AngsanaUPC" panose="02020603050405020304" pitchFamily="18" charset="-34"/>
              </a:rPr>
              <a:t>	</a:t>
            </a:r>
            <a:r>
              <a:rPr lang="en-US" sz="3600" dirty="0">
                <a:cs typeface="AngsanaUPC" panose="02020603050405020304" pitchFamily="18" charset="-34"/>
              </a:rPr>
              <a:t>1. </a:t>
            </a:r>
            <a:r>
              <a:rPr lang="th-TH" sz="3600" dirty="0">
                <a:cs typeface="AngsanaUPC" panose="02020603050405020304" pitchFamily="18" charset="-34"/>
              </a:rPr>
              <a:t>นวัตกรรมผลิตภัณฑ์  (</a:t>
            </a:r>
            <a:r>
              <a:rPr lang="en-US" sz="3600" dirty="0" smtClean="0">
                <a:cs typeface="AngsanaUPC" panose="02020603050405020304" pitchFamily="18" charset="-34"/>
              </a:rPr>
              <a:t>Product</a:t>
            </a:r>
            <a:r>
              <a:rPr lang="th-TH" sz="3600" dirty="0" smtClean="0">
                <a:cs typeface="AngsanaUPC" panose="02020603050405020304" pitchFamily="18" charset="-34"/>
              </a:rPr>
              <a:t>  </a:t>
            </a:r>
            <a:r>
              <a:rPr lang="en-US" sz="3600" dirty="0" smtClean="0">
                <a:cs typeface="AngsanaUPC" panose="02020603050405020304" pitchFamily="18" charset="-34"/>
              </a:rPr>
              <a:t> </a:t>
            </a:r>
            <a:r>
              <a:rPr lang="en-US" sz="3600" dirty="0">
                <a:cs typeface="AngsanaUPC" panose="02020603050405020304" pitchFamily="18" charset="-34"/>
              </a:rPr>
              <a:t>Innovation)  </a:t>
            </a:r>
            <a:endParaRPr lang="th-TH" sz="3600" dirty="0">
              <a:cs typeface="AngsanaUPC" panose="02020603050405020304" pitchFamily="18" charset="-34"/>
            </a:endParaRPr>
          </a:p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	2. </a:t>
            </a:r>
            <a:r>
              <a:rPr lang="th-TH" sz="3600" dirty="0">
                <a:cs typeface="AngsanaUPC" panose="02020603050405020304" pitchFamily="18" charset="-34"/>
              </a:rPr>
              <a:t>นวัตกรรม</a:t>
            </a:r>
            <a:r>
              <a:rPr lang="th-TH" sz="3600" dirty="0" smtClean="0">
                <a:cs typeface="AngsanaUPC" panose="02020603050405020304" pitchFamily="18" charset="-34"/>
              </a:rPr>
              <a:t>กระบวนการ</a:t>
            </a:r>
            <a:r>
              <a:rPr lang="en-US" sz="3600" dirty="0" smtClean="0">
                <a:cs typeface="AngsanaUPC" panose="02020603050405020304" pitchFamily="18" charset="-34"/>
              </a:rPr>
              <a:t>  </a:t>
            </a:r>
            <a:r>
              <a:rPr lang="th-TH" sz="3600" dirty="0" smtClean="0">
                <a:cs typeface="AngsanaUPC" panose="02020603050405020304" pitchFamily="18" charset="-34"/>
              </a:rPr>
              <a:t> </a:t>
            </a:r>
            <a:r>
              <a:rPr lang="th-TH" sz="3600" dirty="0">
                <a:cs typeface="AngsanaUPC" panose="02020603050405020304" pitchFamily="18" charset="-34"/>
              </a:rPr>
              <a:t>(</a:t>
            </a:r>
            <a:r>
              <a:rPr lang="en-US" sz="3600" dirty="0">
                <a:cs typeface="AngsanaUPC" panose="02020603050405020304" pitchFamily="18" charset="-34"/>
              </a:rPr>
              <a:t>Process </a:t>
            </a:r>
            <a:r>
              <a:rPr lang="th-TH" sz="3600" dirty="0" smtClean="0">
                <a:cs typeface="AngsanaUPC" panose="02020603050405020304" pitchFamily="18" charset="-34"/>
              </a:rPr>
              <a:t>  </a:t>
            </a:r>
            <a:r>
              <a:rPr lang="en-US" sz="3600" dirty="0" smtClean="0">
                <a:cs typeface="AngsanaUPC" panose="02020603050405020304" pitchFamily="18" charset="-34"/>
              </a:rPr>
              <a:t>Innovation</a:t>
            </a:r>
            <a:r>
              <a:rPr lang="en-US" sz="3600" dirty="0">
                <a:cs typeface="AngsanaUPC" panose="02020603050405020304" pitchFamily="18" charset="-34"/>
              </a:rPr>
              <a:t>)  </a:t>
            </a:r>
            <a:endParaRPr lang="th-TH" sz="3600" dirty="0"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2969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th-TH" dirty="0"/>
              <a:t>ความหมายของนวัตกรรมธุรกิจดิจิทัล</a:t>
            </a:r>
            <a:endParaRPr lang="en-US" dirty="0"/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sz="3600" dirty="0">
                <a:cs typeface="AngsanaUPC" panose="02020603050405020304" pitchFamily="18" charset="-34"/>
              </a:rPr>
              <a:t>	นวัตกรรมธุรกิจดิจิทัล (</a:t>
            </a:r>
            <a:r>
              <a:rPr lang="en-US" sz="3600" dirty="0">
                <a:cs typeface="AngsanaUPC" panose="02020603050405020304" pitchFamily="18" charset="-34"/>
              </a:rPr>
              <a:t>Digital Business Innovation) </a:t>
            </a:r>
            <a:r>
              <a:rPr lang="th-TH" sz="3600" dirty="0">
                <a:cs typeface="AngsanaUPC" panose="02020603050405020304" pitchFamily="18" charset="-34"/>
              </a:rPr>
              <a:t>หมายถึง ผลิตภัณฑ์และบริการ</a:t>
            </a:r>
            <a:r>
              <a:rPr lang="th-TH" sz="3600" dirty="0" smtClean="0">
                <a:cs typeface="AngsanaUPC" panose="02020603050405020304" pitchFamily="18" charset="-34"/>
              </a:rPr>
              <a:t>ใหม่ ๆ </a:t>
            </a:r>
            <a:r>
              <a:rPr lang="th-TH" sz="3600" dirty="0">
                <a:cs typeface="AngsanaUPC" panose="02020603050405020304" pitchFamily="18" charset="-34"/>
              </a:rPr>
              <a:t>ที่เกิดจากการประยุกต์ใช้เทคโนโลยีดิจิทัล ที่ตอบสนองความต้องการและพฤติกรรมของผู้บริโภค ที่ปรับเปลี่ยนไปตามบริบทของเทคโนโลยีที่มีการเปลี่ยนแปลงอย่างรวดเร็ว ก่อให้เกิดการสร้างสรรค์ธุรกิจใหม่ที่ไม่เคยมีมาก่อนบนพื้นฐานของการหลอมรวมเทคโนโลยี </a:t>
            </a:r>
            <a:r>
              <a:rPr lang="en-US" sz="3600" dirty="0">
                <a:cs typeface="AngsanaUPC" panose="02020603050405020304" pitchFamily="18" charset="-34"/>
              </a:rPr>
              <a:t>Digital Supply Chain (</a:t>
            </a:r>
            <a:r>
              <a:rPr lang="th-TH" sz="3600" dirty="0">
                <a:cs typeface="AngsanaUPC" panose="02020603050405020304" pitchFamily="18" charset="-34"/>
              </a:rPr>
              <a:t>ห่วงโซ่อุปทานดิจิทัล) ซึ่งหมายถึง ขั้นตอนการดำเนินธุรกิจดิจิทัลซึ่งครอบคลุมตั้งแต่ผลิตภัณฑ์และบริการต้นน้ำไปจนกระทั่งผลิตภัณฑ์และบริการปลายน้ำ </a:t>
            </a:r>
          </a:p>
        </p:txBody>
      </p:sp>
    </p:spTree>
    <p:extLst>
      <p:ext uri="{BB962C8B-B14F-4D97-AF65-F5344CB8AC3E}">
        <p14:creationId xmlns:p14="http://schemas.microsoft.com/office/powerpoint/2010/main" val="193924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="" xmlns:a16="http://schemas.microsoft.com/office/drawing/2014/main" id="{A24C8CAA-44E0-4D13-B04E-F5C7803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n-US" dirty="0"/>
              <a:t>SMACI </a:t>
            </a:r>
            <a:r>
              <a:rPr lang="th-TH" dirty="0"/>
              <a:t>หัวใจสำคัญของ </a:t>
            </a:r>
            <a:r>
              <a:rPr lang="en-US" dirty="0"/>
              <a:t>Digital Business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="" xmlns:a16="http://schemas.microsoft.com/office/drawing/2014/main" id="{1B1EDAEB-E1DF-4F55-962B-8804FC952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cs typeface="AngsanaUPC" panose="02020603050405020304" pitchFamily="18" charset="-34"/>
              </a:rPr>
              <a:t>  </a:t>
            </a:r>
            <a:r>
              <a:rPr lang="th-TH" dirty="0"/>
              <a:t>	</a:t>
            </a:r>
            <a:endParaRPr lang="th-TH" sz="3600" dirty="0">
              <a:cs typeface="AngsanaUPC" panose="02020603050405020304" pitchFamily="18" charset="-34"/>
            </a:endParaRPr>
          </a:p>
        </p:txBody>
      </p:sp>
      <p:pic>
        <p:nvPicPr>
          <p:cNvPr id="4" name="รูปภาพ 3" descr="oracle_digital_business_1">
            <a:extLst>
              <a:ext uri="{FF2B5EF4-FFF2-40B4-BE49-F238E27FC236}">
                <a16:creationId xmlns="" xmlns:a16="http://schemas.microsoft.com/office/drawing/2014/main" id="{2431B0C0-92E9-442F-AAC4-2E1C8088DF4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729" y="2028764"/>
            <a:ext cx="6838541" cy="3972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978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200</Words>
  <Application>Microsoft Office PowerPoint</Application>
  <PresentationFormat>Custom</PresentationFormat>
  <Paragraphs>130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หน่วยที่ 3  นวัตกรรมสำหรับธุรกิจดิจิทัล</vt:lpstr>
      <vt:lpstr>หน่วยที่ 3  นวัตกรรมสำหรับธุรกิจดิจิทัล</vt:lpstr>
      <vt:lpstr>ความนำ</vt:lpstr>
      <vt:lpstr>ความหมายของนวัตกรรม</vt:lpstr>
      <vt:lpstr>ความหมายของนวัตกรรม</vt:lpstr>
      <vt:lpstr>ลักษณะของนวัตกรรม</vt:lpstr>
      <vt:lpstr>ประเภทของนวัตกรรม</vt:lpstr>
      <vt:lpstr>ความหมายของนวัตกรรมธุรกิจดิจิทัล</vt:lpstr>
      <vt:lpstr>SMACI หัวใจสำคัญของ Digital Business</vt:lpstr>
      <vt:lpstr>แหล่งที่มาของนวัตกรรมทางธุรกิจดิจิทัล</vt:lpstr>
      <vt:lpstr>องค์ประกอบของนวัตกรรมธุรกิจดิจิทัล</vt:lpstr>
      <vt:lpstr>ข้อดีของนวัตกรรมธุรกิจดิจิทัล</vt:lpstr>
      <vt:lpstr>ข้อควรคำนึงถึงของนวัตกรรมธุรกิจดิจิทัล</vt:lpstr>
      <vt:lpstr>การนำเทคโนโลยีมาใช้ในกระบวนการธุรกิจดิจิทัล</vt:lpstr>
      <vt:lpstr>การนำเทคโนโลยีมาใช้ในกระบวนการธุรกิจดิจิทัล</vt:lpstr>
      <vt:lpstr>นวัตกรรมโมเดลธุรกิจดิจิทัล</vt:lpstr>
      <vt:lpstr>องค์ประกอบของนวัตกรรมโมเดลธุรกิจดิจิทัล</vt:lpstr>
      <vt:lpstr>ข้อเสนอแนะสำหรับการสร้างนวัตกรรมโมเดลธุรกิจดิจิทัล</vt:lpstr>
      <vt:lpstr>นวัตกรรมบริการดิจิทัล  (Digital Service Innovation)</vt:lpstr>
      <vt:lpstr>แนวคิดพื้นฐานของนวัตกรรมบริการดิจิทัล</vt:lpstr>
      <vt:lpstr>ประเภทของนวัตกรรมสำหรับธุรกิจดิจิทัล</vt:lpstr>
      <vt:lpstr>ประเภทของนวัตกรรมสำหรับธุรกิจดิจิทัล</vt:lpstr>
      <vt:lpstr>นวัตกรรรมที่ส่งเสริมการทำธุรกิจดิจิทัล</vt:lpstr>
      <vt:lpstr>ตัวอย่างของนวัตกรรมสำหรับธุรกิจดิจิทัล</vt:lpstr>
      <vt:lpstr>ตัวอย่างของนวัตกรรมสำหรับธุรกิจดิจิทัล</vt:lpstr>
      <vt:lpstr>ตัวอย่างของนวัตกรรมสำหรับธุรกิจดิจิทัล</vt:lpstr>
      <vt:lpstr>ตัวอย่างของนวัตกรรมสำหรับธุรกิจดิจิทัล</vt:lpstr>
      <vt:lpstr>ตัวอย่างของนวัตกรรมสำหรับธุรกิจดิจิทัล</vt:lpstr>
      <vt:lpstr>ตัวอย่างของนวัตกรรมสำหรับธุรกิจดิจิทัล</vt:lpstr>
      <vt:lpstr>ตัวอย่างของนวัตกรรมสำหรับธุรกิจดิจิทัล</vt:lpstr>
      <vt:lpstr>ตัวอย่างของนวัตกรรมสำหรับธุรกิจดิจิทัล</vt:lpstr>
      <vt:lpstr>ตัวอย่างของนวัตกรรมสำหรับธุรกิจดิจิทัล</vt:lpstr>
      <vt:lpstr>ตัวอย่างของนวัตกรรมสำหรับธุรกิจดิจิทัล</vt:lpstr>
      <vt:lpstr>สรุปประเด็นสำคัญ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หน่วยที่ 3  นวัตกรรมสำหรับธุรกิจดิจิทัล</dc:title>
  <dc:creator>admin</dc:creator>
  <cp:lastModifiedBy>SSw</cp:lastModifiedBy>
  <cp:revision>4</cp:revision>
  <dcterms:created xsi:type="dcterms:W3CDTF">2020-08-10T03:03:41Z</dcterms:created>
  <dcterms:modified xsi:type="dcterms:W3CDTF">2020-08-11T21:57:20Z</dcterms:modified>
</cp:coreProperties>
</file>