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56" r:id="rId11"/>
    <p:sldId id="347" r:id="rId12"/>
    <p:sldId id="348" r:id="rId13"/>
    <p:sldId id="357" r:id="rId14"/>
    <p:sldId id="349" r:id="rId15"/>
    <p:sldId id="350" r:id="rId16"/>
    <p:sldId id="351" r:id="rId17"/>
    <p:sldId id="352" r:id="rId18"/>
    <p:sldId id="358" r:id="rId19"/>
    <p:sldId id="359" r:id="rId20"/>
    <p:sldId id="353" r:id="rId21"/>
    <p:sldId id="354" r:id="rId22"/>
    <p:sldId id="355" r:id="rId23"/>
    <p:sldId id="360" r:id="rId24"/>
    <p:sldId id="361" r:id="rId25"/>
    <p:sldId id="362" r:id="rId26"/>
    <p:sldId id="3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D23F4-D227-44DE-8A5D-0510CB78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050407-8243-4222-B608-545ACD04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B5BC9-CB73-4076-8F49-63524316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1068C-3ED7-4C13-80ED-6E2A20EA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FAF9B2-F08C-4738-AB92-85FD68EB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EDA49-5DA6-4A19-B2FB-CFA24E75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D66994-F549-444D-B9FE-CFF347DB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EB433B-5052-433A-8E42-3C89712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EEA81B-58CC-48B4-B34B-96530822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E32D4-2843-4AC8-8F0A-B728CFE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B4DA71-0E75-4CF6-AD38-9E3B95926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F512BE-6CD5-46D8-BB98-AD0A1209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B6AD44-FA21-4FC8-BD99-B397DC77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F51C1B-56F1-47C7-8C20-E896064C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23D393-6E9A-431A-A7D4-B015EC1D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2F9AE-5017-4478-A7C5-51233CB6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B871DE-B302-4CA2-8737-9092BEE3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B112E-7B39-49C0-8692-CFC83BFD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FFE72D-696C-45AD-B6AE-F158BFA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1D7FF-C8F1-4F6D-98E6-B8F789B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E67E6-D514-4A5C-AE65-C6E1C731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359B88-0E19-4B7B-8E3D-99B7C030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FB3F9-ACFF-4C9E-B5F7-E0A378D9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DDE3A3-902B-4DD9-A892-0F7CCF99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B87577-850F-49E3-9415-A827BDBC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60382-50C0-40AD-B7E0-A730C0B7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58586-580B-415E-B648-084EB7055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EB8240-E120-4EEF-977B-76A20A752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125644-23F5-43B3-B794-275F67DF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2ABBF6-FF5D-40CB-9EAC-36C1378B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23BE44-778F-4FD4-ABD1-8D09362D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2B8F0-9F31-4EA3-9A3C-4E06D00E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BB54FE-72F6-4668-A96E-DCE61168B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5EAABC-BD40-4A04-9364-3D4F5ABF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E3AC03-2A3D-44F6-A0E2-162B59EC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BEAE3E-E8A5-4D62-A9B2-9E55FD8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3B15B5-8C5B-44E8-B2E7-A08D4F2A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5673A7-F695-487A-8195-97675216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43EEDC-B3B0-406D-810B-77C93AE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D7E1F-2B91-45DB-9134-5F55BD57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E6BD31-82A1-45EB-B82E-B32443B4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192FB2-23D6-4FDA-AEF1-84BF09AB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AC5E6F-9E4D-4AD0-AC03-151E7D71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806D07-1DCA-44F1-A97F-57D7FAC0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FE9C61-74C0-47E4-8154-51C5168D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E13A19-7CC7-4402-8DB5-DF8DAA9F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8AC0-2DE7-4E05-A752-E2E9D089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E6BA5-5992-47F9-AC6A-713F80B7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AA09C1-A393-487A-877E-27EFBA0C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0B7251-1736-4709-9121-7FD0765A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C0E223-8454-44EC-9086-774422F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7DB59F-AFD5-422D-9203-89263111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E3EEE-FF11-443B-972F-688995F4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2BCD27-2739-44E8-9210-9227F5E2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B75E2A-49AC-459B-A398-A3DF7F05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CB71A4-D62F-4851-8762-0F61C717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154CFF-43BC-4E89-BA6D-72A61D9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73E7ED-AA70-4BA1-ACA1-DA5576F0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749CAB-BB26-4492-9B53-625EC82D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15EA3F-A712-4048-97D7-339D3A69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A2B61B-F688-428D-B00B-36D1EFC89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DEC-A036-40E6-98DE-C57C4ECEFD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ECA5A-28B1-40D8-8BD0-94D2D5BA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0447F0-EB40-4DCE-935D-EEC5DAF7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A158-2959-41B6-9145-34B8BB8D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หน่วยที่ </a:t>
            </a:r>
            <a:r>
              <a:rPr lang="en-US" dirty="0"/>
              <a:t>4  </a:t>
            </a:r>
            <a:r>
              <a:rPr lang="th-TH" dirty="0"/>
              <a:t>ระบบ</a:t>
            </a:r>
            <a:r>
              <a:rPr lang="th-TH" dirty="0" err="1"/>
              <a:t>การทำ</a:t>
            </a:r>
            <a:r>
              <a:rPr lang="th-TH" dirty="0"/>
              <a:t>ธุรกรรมในธุรกิจดิจิทัล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ความหมายขอบระบบธุรกรรมในธุรกิจดิจิทัล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ความสำคัญของระบบธุรกรรมในธุรกิจดิจิทัล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ประเภทของระบบธุรกรรมในธุรกิจดิจิทัล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วิธีการทำธุรกรรมในธุรกิจดิจิทัล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5. </a:t>
            </a:r>
            <a:r>
              <a:rPr lang="th-TH" sz="3600" dirty="0">
                <a:cs typeface="AngsanaUPC" panose="02020603050405020304" pitchFamily="18" charset="-34"/>
              </a:rPr>
              <a:t>ประเภทของธุรกรรมการเงินดิจิทัล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ธุรกรรมการเงินดิจิทัลพร้อมเพ</a:t>
            </a:r>
            <a:r>
              <a:rPr lang="th-TH" sz="3600" dirty="0" err="1">
                <a:cs typeface="AngsanaUPC" panose="02020603050405020304" pitchFamily="18" charset="-34"/>
              </a:rPr>
              <a:t>ย์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571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ธุรกรรมที่ทำผ่าน</a:t>
            </a:r>
            <a:r>
              <a:rPr lang="en-US" dirty="0"/>
              <a:t> </a:t>
            </a:r>
            <a:r>
              <a:rPr lang="en-US" b="1" dirty="0"/>
              <a:t>Digital Banking</a:t>
            </a:r>
            <a:r>
              <a:rPr lang="en-US" dirty="0"/>
              <a:t> 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5. Talk to net officer </a:t>
            </a:r>
            <a:r>
              <a:rPr lang="th-TH" sz="3600" dirty="0">
                <a:cs typeface="AngsanaUPC" panose="02020603050405020304" pitchFamily="18" charset="-34"/>
              </a:rPr>
              <a:t>ทำธุรกรรมผ่านระบบ</a:t>
            </a:r>
            <a:r>
              <a:rPr lang="en-US" sz="3600" dirty="0">
                <a:cs typeface="AngsanaUPC" panose="02020603050405020304" pitchFamily="18" charset="-34"/>
              </a:rPr>
              <a:t> VDO Call </a:t>
            </a:r>
            <a:r>
              <a:rPr lang="th-TH" sz="3600" dirty="0">
                <a:cs typeface="AngsanaUPC" panose="02020603050405020304" pitchFamily="18" charset="-34"/>
              </a:rPr>
              <a:t>โดยเจ้าหน้าที่ </a:t>
            </a:r>
            <a:r>
              <a:rPr lang="en-US" sz="3600" dirty="0">
                <a:cs typeface="AngsanaUPC" panose="02020603050405020304" pitchFamily="18" charset="-34"/>
              </a:rPr>
              <a:t>net officer </a:t>
            </a:r>
            <a:r>
              <a:rPr lang="th-TH" sz="3600" dirty="0">
                <a:cs typeface="AngsanaUPC" panose="02020603050405020304" pitchFamily="18" charset="-34"/>
              </a:rPr>
              <a:t>ที่จะทำธุรกรรมพร้อมส่งสลิปรายการให้ผ่าน </a:t>
            </a:r>
            <a:r>
              <a:rPr lang="en-US" sz="3600" dirty="0">
                <a:cs typeface="AngsanaUPC" panose="02020603050405020304" pitchFamily="18" charset="-34"/>
              </a:rPr>
              <a:t>E-mail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6. </a:t>
            </a:r>
            <a:r>
              <a:rPr lang="th-TH" sz="3600" dirty="0">
                <a:cs typeface="AngsanaUPC" panose="02020603050405020304" pitchFamily="18" charset="-34"/>
              </a:rPr>
              <a:t>ตั้งค่าการใช้งานระบบ เปลี่ยน </a:t>
            </a:r>
            <a:r>
              <a:rPr lang="en-US" sz="3600" dirty="0">
                <a:cs typeface="AngsanaUPC" panose="02020603050405020304" pitchFamily="18" charset="-34"/>
              </a:rPr>
              <a:t>net ID, Password, </a:t>
            </a:r>
            <a:r>
              <a:rPr lang="th-TH" sz="3600" dirty="0">
                <a:cs typeface="AngsanaUPC" panose="02020603050405020304" pitchFamily="18" charset="-34"/>
              </a:rPr>
              <a:t>ตั้งค่าวงเงินการทำรายการ, จัดการบัญชี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7. </a:t>
            </a:r>
            <a:r>
              <a:rPr lang="th-TH" sz="3600" dirty="0">
                <a:cs typeface="AngsanaUPC" panose="02020603050405020304" pitchFamily="18" charset="-34"/>
              </a:rPr>
              <a:t>ชำระเงินกู้ของตนเอง, ชำระเงินกู้บุคคลอื่น, ขออนุมัติสินเชื่อเบื้องต้น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8.  </a:t>
            </a:r>
            <a:r>
              <a:rPr lang="th-TH" sz="3600" dirty="0">
                <a:cs typeface="AngsanaUPC" panose="02020603050405020304" pitchFamily="18" charset="-34"/>
              </a:rPr>
              <a:t>ขอข้อมูล</a:t>
            </a:r>
            <a:r>
              <a:rPr lang="th-TH" sz="3600" dirty="0" err="1">
                <a:cs typeface="AngsanaUPC" panose="02020603050405020304" pitchFamily="18" charset="-34"/>
              </a:rPr>
              <a:t>เค</a:t>
            </a:r>
            <a:r>
              <a:rPr lang="th-TH" sz="3600" dirty="0">
                <a:cs typeface="AngsanaUPC" panose="02020603050405020304" pitchFamily="18" charset="-34"/>
              </a:rPr>
              <a:t>รดิตบู</a:t>
            </a:r>
            <a:r>
              <a:rPr lang="th-TH" sz="3600" dirty="0" err="1">
                <a:cs typeface="AngsanaUPC" panose="02020603050405020304" pitchFamily="18" charset="-34"/>
              </a:rPr>
              <a:t>โร</a:t>
            </a:r>
            <a:r>
              <a:rPr lang="th-TH" sz="3600" dirty="0">
                <a:cs typeface="AngsanaUPC" panose="02020603050405020304" pitchFamily="18" charset="-34"/>
              </a:rPr>
              <a:t>กับ </a:t>
            </a:r>
            <a:r>
              <a:rPr lang="en-US" sz="3600" dirty="0">
                <a:cs typeface="AngsanaUPC" panose="02020603050405020304" pitchFamily="18" charset="-34"/>
              </a:rPr>
              <a:t>National Credit Bureau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9. </a:t>
            </a:r>
            <a:r>
              <a:rPr lang="th-TH" sz="3600" dirty="0">
                <a:cs typeface="AngsanaUPC" panose="02020603050405020304" pitchFamily="18" charset="-34"/>
              </a:rPr>
              <a:t>สั่งซื้อธนบัตรต่างประเทศสกุลเงินต่าง ๆ ล่วงหน้า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04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ข้อดีของ</a:t>
            </a:r>
            <a:r>
              <a:rPr lang="en-US" b="1" dirty="0"/>
              <a:t> Digital Banking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1. </a:t>
            </a:r>
            <a:r>
              <a:rPr lang="th-TH" sz="3200" dirty="0">
                <a:cs typeface="AngsanaUPC" panose="02020603050405020304" pitchFamily="18" charset="-34"/>
              </a:rPr>
              <a:t>เพิ่มความสะดวกให้ลูกค้าผู้ใช้บริการในการดำเนินธุรกรรมทางการเงินมากขึ้น ไม่ต้องไปติดต่อธนาคาร แต่ทำได้ผ่าน</a:t>
            </a:r>
            <a:r>
              <a:rPr lang="en-US" sz="3200" dirty="0">
                <a:cs typeface="AngsanaUPC" panose="02020603050405020304" pitchFamily="18" charset="-34"/>
              </a:rPr>
              <a:t> </a:t>
            </a:r>
            <a:r>
              <a:rPr lang="en-US" sz="3200" b="1" dirty="0">
                <a:cs typeface="AngsanaUPC" panose="02020603050405020304" pitchFamily="18" charset="-34"/>
              </a:rPr>
              <a:t>Internet banking </a:t>
            </a:r>
            <a:r>
              <a:rPr lang="th-TH" sz="3200" dirty="0">
                <a:cs typeface="AngsanaUPC" panose="02020603050405020304" pitchFamily="18" charset="-34"/>
              </a:rPr>
              <a:t>หรือ</a:t>
            </a:r>
            <a:r>
              <a:rPr lang="en-US" sz="3200" dirty="0">
                <a:cs typeface="AngsanaUPC" panose="02020603050405020304" pitchFamily="18" charset="-34"/>
              </a:rPr>
              <a:t> </a:t>
            </a:r>
            <a:r>
              <a:rPr lang="en-US" sz="3200" b="1" dirty="0">
                <a:cs typeface="AngsanaUPC" panose="02020603050405020304" pitchFamily="18" charset="-34"/>
              </a:rPr>
              <a:t>Mobile banking</a:t>
            </a:r>
            <a:r>
              <a:rPr lang="th-TH" sz="3200" dirty="0" smtClean="0">
                <a:cs typeface="AngsanaUPC" panose="02020603050405020304" pitchFamily="18" charset="-34"/>
              </a:rPr>
              <a:t>ได้</a:t>
            </a:r>
            <a:r>
              <a:rPr lang="en-US" sz="3200" dirty="0">
                <a:cs typeface="AngsanaUPC" panose="02020603050405020304" pitchFamily="18" charset="-34"/>
              </a:rPr>
              <a:t>	2. </a:t>
            </a:r>
            <a:r>
              <a:rPr lang="th-TH" sz="3200" dirty="0">
                <a:cs typeface="AngsanaUPC" panose="02020603050405020304" pitchFamily="18" charset="-34"/>
              </a:rPr>
              <a:t>ทำให้มีเวลาเหลือไปบริหารหรือทำงานอื่น ๆ ที่จำเป็นมากกว่าการไปรอต่อคิวที่ธนาคารเหมือนในอดีต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3. </a:t>
            </a:r>
            <a:r>
              <a:rPr lang="th-TH" sz="3200" dirty="0">
                <a:cs typeface="AngsanaUPC" panose="02020603050405020304" pitchFamily="18" charset="-34"/>
              </a:rPr>
              <a:t>ลดค่าใช้จ่ายในการติดต่อด้านธุรกรรม ไม่ว่าจะเป็นการเดินทางไปที่ธนาคาร หรือการชำระค่าธรรมเนียมในการโอน ชำระค่าน้ำ ค่าไฟ อีกต่อไป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4. </a:t>
            </a:r>
            <a:r>
              <a:rPr lang="th-TH" sz="3200" dirty="0">
                <a:cs typeface="AngsanaUPC" panose="02020603050405020304" pitchFamily="18" charset="-34"/>
              </a:rPr>
              <a:t>ลดความเสี่ยงจากการถอนเงินจำนวนมาก ๆ จากธนาคาร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5. </a:t>
            </a:r>
            <a:r>
              <a:rPr lang="th-TH" sz="3200" dirty="0">
                <a:cs typeface="AngsanaUPC" panose="02020603050405020304" pitchFamily="18" charset="-34"/>
              </a:rPr>
              <a:t>ในส่วนของธนาคาร ลดค่าใช้จ่ายในการลงทุนเปิดสาขาใหม่แบบไม่รู้จบเพื่อให้เข้าถึงทุกพื้นที่เหมือนในอดีต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19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ผลกระทบจาก</a:t>
            </a:r>
            <a:r>
              <a:rPr lang="en-US" b="1" dirty="0"/>
              <a:t> Digital Banking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1. </a:t>
            </a:r>
            <a:r>
              <a:rPr lang="th-TH" sz="3600" dirty="0">
                <a:cs typeface="AngsanaUPC" panose="02020603050405020304" pitchFamily="18" charset="-34"/>
              </a:rPr>
              <a:t>ธนาคารต้องปิดสาขาลงหลายแห่ง ในอนาคตมีแนวโน้มอาจต้องลดจำนวนพนักงาน ทำให้คนต้องหางานทำใหม่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พฤติกรรมของผู้บริโภคเปลี่ยนไป เนื่องจากการใช้จ่ายสะดวก ง่ายขึ้น ส่งผลให้การตัดสินใจซื้อสินค้าเร็วมากเกินไป มีแนวโน้มการใช้จ่ายเกินตัวง่ายขึ้น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การปฏิสัมพันธ์ระหว่างบุคคลลดน้อยลง ส่งผลต่อพฤติกรรมมนุษย์ที่สื่อสารกับเทคโนโลยีมากเกินไป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506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ผลกระทบจาก</a:t>
            </a:r>
            <a:r>
              <a:rPr lang="en-US" b="1" dirty="0"/>
              <a:t> Digital Banking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4. </a:t>
            </a:r>
            <a:r>
              <a:rPr lang="th-TH" sz="3600" dirty="0">
                <a:cs typeface="AngsanaUPC" panose="02020603050405020304" pitchFamily="18" charset="-34"/>
              </a:rPr>
              <a:t>การดำเนินชีวิตถูกผูกไว้กับ</a:t>
            </a:r>
            <a:r>
              <a:rPr lang="th-TH" sz="3600" dirty="0" smtClean="0">
                <a:cs typeface="AngsanaUPC" panose="02020603050405020304" pitchFamily="18" charset="-34"/>
              </a:rPr>
              <a:t>อินเ</a:t>
            </a:r>
            <a:r>
              <a:rPr lang="th-TH" sz="3600" dirty="0">
                <a:cs typeface="AngsanaUPC" panose="02020603050405020304" pitchFamily="18" charset="-34"/>
              </a:rPr>
              <a:t>ท</a:t>
            </a:r>
            <a:r>
              <a:rPr lang="th-TH" sz="3600" dirty="0" smtClean="0">
                <a:cs typeface="AngsanaUPC" panose="02020603050405020304" pitchFamily="18" charset="-34"/>
              </a:rPr>
              <a:t>อร์เน็ต      สัญญาณ </a:t>
            </a:r>
            <a:r>
              <a:rPr lang="en-US" sz="3600" dirty="0" err="1">
                <a:cs typeface="AngsanaUPC" panose="02020603050405020304" pitchFamily="18" charset="-34"/>
              </a:rPr>
              <a:t>wi-fi</a:t>
            </a:r>
            <a:r>
              <a:rPr lang="en-US" sz="3600" dirty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           หน้าจอ</a:t>
            </a:r>
            <a:r>
              <a:rPr lang="th-TH" sz="3600" dirty="0">
                <a:cs typeface="AngsanaUPC" panose="02020603050405020304" pitchFamily="18" charset="-34"/>
              </a:rPr>
              <a:t>สมาร์ทโฟน เมื่อ</a:t>
            </a:r>
            <a:r>
              <a:rPr lang="th-TH" sz="3600" dirty="0">
                <a:cs typeface="AngsanaUPC" panose="02020603050405020304" pitchFamily="18" charset="-34"/>
              </a:rPr>
              <a:t>ขา</a:t>
            </a:r>
            <a:r>
              <a:rPr lang="th-TH" sz="3600" dirty="0" smtClean="0">
                <a:cs typeface="AngsanaUPC" panose="02020603050405020304" pitchFamily="18" charset="-34"/>
              </a:rPr>
              <a:t>อินเทอร์เน็ตแล้ว </a:t>
            </a:r>
            <a:r>
              <a:rPr lang="th-TH" sz="3600" dirty="0">
                <a:cs typeface="AngsanaUPC" panose="02020603050405020304" pitchFamily="18" charset="-34"/>
              </a:rPr>
              <a:t>ธุรกรรมทางการเงินมีผลชะงัก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5. </a:t>
            </a:r>
            <a:r>
              <a:rPr lang="th-TH" sz="3600" dirty="0">
                <a:cs typeface="AngsanaUPC" panose="02020603050405020304" pitchFamily="18" charset="-34"/>
              </a:rPr>
              <a:t>ใน</a:t>
            </a:r>
            <a:r>
              <a:rPr lang="th-TH" sz="3600" dirty="0" smtClean="0">
                <a:cs typeface="AngsanaUPC" panose="02020603050405020304" pitchFamily="18" charset="-34"/>
              </a:rPr>
              <a:t>อนาคตธนาคาร</a:t>
            </a:r>
            <a:r>
              <a:rPr lang="th-TH" sz="3600" dirty="0">
                <a:cs typeface="AngsanaUPC" panose="02020603050405020304" pitchFamily="18" charset="-34"/>
              </a:rPr>
              <a:t>อาจไม่ใช่สถาบันการเงินสำคัญสำหรับเศรษฐกิจอีกต่อไป เพราะธุรกิจอื่น ๆ สามารถพัฒนาเรื่องการเงินอิเล็กทรอนิกส์เป็น</a:t>
            </a:r>
            <a:r>
              <a:rPr lang="th-TH" sz="3600" dirty="0" smtClean="0">
                <a:cs typeface="AngsanaUPC" panose="02020603050405020304" pitchFamily="18" charset="-34"/>
              </a:rPr>
              <a:t>ของตนเอง</a:t>
            </a:r>
            <a:r>
              <a:rPr lang="th-TH" sz="3600" dirty="0">
                <a:cs typeface="AngsanaUPC" panose="02020603050405020304" pitchFamily="18" charset="-34"/>
              </a:rPr>
              <a:t>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6. </a:t>
            </a:r>
            <a:r>
              <a:rPr lang="th-TH" sz="3600" dirty="0">
                <a:cs typeface="AngsanaUPC" panose="02020603050405020304" pitchFamily="18" charset="-34"/>
              </a:rPr>
              <a:t>การจารกรรมเปลี่ยนรูปแบบไป </a:t>
            </a:r>
            <a:r>
              <a:rPr lang="th-TH" sz="3600" dirty="0" smtClean="0">
                <a:cs typeface="AngsanaUPC" panose="02020603050405020304" pitchFamily="18" charset="-34"/>
              </a:rPr>
              <a:t>จึงมี</a:t>
            </a:r>
            <a:r>
              <a:rPr lang="th-TH" sz="3600" dirty="0">
                <a:cs typeface="AngsanaUPC" panose="02020603050405020304" pitchFamily="18" charset="-34"/>
              </a:rPr>
              <a:t>การคิดค้นหาทางป้องกัน เช่น การลวงลูกค้า เพื่อโกงเงินจากอินเทอร์เน็ต</a:t>
            </a:r>
            <a:r>
              <a:rPr lang="th-TH" sz="3600" dirty="0" smtClean="0">
                <a:cs typeface="AngsanaUPC" panose="02020603050405020304" pitchFamily="18" charset="-34"/>
              </a:rPr>
              <a:t>แบงค์    </a:t>
            </a:r>
            <a:r>
              <a:rPr lang="th-TH" sz="3600" dirty="0">
                <a:cs typeface="AngsanaUPC" panose="02020603050405020304" pitchFamily="18" charset="-34"/>
              </a:rPr>
              <a:t>เป็นต้น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80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2. Mobile Banking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Mobile Banking </a:t>
            </a:r>
            <a:r>
              <a:rPr lang="th-TH" sz="3600" dirty="0" smtClean="0">
                <a:cs typeface="AngsanaUPC" panose="02020603050405020304" pitchFamily="18" charset="-34"/>
              </a:rPr>
              <a:t>  เป็นตัว</a:t>
            </a:r>
            <a:r>
              <a:rPr lang="th-TH" sz="3600" dirty="0">
                <a:cs typeface="AngsanaUPC" panose="02020603050405020304" pitchFamily="18" charset="-34"/>
              </a:rPr>
              <a:t>ช่วยสำคัญแห่งยุคดิจิทัลที่เข้ามาอำนวยความสะดวกให้การทำธุรกรรมทางการ</a:t>
            </a:r>
            <a:r>
              <a:rPr lang="th-TH" sz="3600" dirty="0" smtClean="0">
                <a:cs typeface="AngsanaUPC" panose="02020603050405020304" pitchFamily="18" charset="-34"/>
              </a:rPr>
              <a:t>เงินเกิดขึ้น</a:t>
            </a:r>
            <a:r>
              <a:rPr lang="th-TH" sz="3600" dirty="0">
                <a:cs typeface="AngsanaUPC" panose="02020603050405020304" pitchFamily="18" charset="-34"/>
              </a:rPr>
              <a:t>ได้ทุกที่ทุกเวลา และนำมาซึ่งความเปลี่ยนแปลงทางสังคม </a:t>
            </a:r>
            <a:r>
              <a:rPr lang="th-TH" sz="3600" dirty="0" smtClean="0">
                <a:cs typeface="AngsanaUPC" panose="02020603050405020304" pitchFamily="18" charset="-34"/>
              </a:rPr>
              <a:t>  พฤติกรรม</a:t>
            </a:r>
            <a:r>
              <a:rPr lang="th-TH" sz="3600" dirty="0">
                <a:cs typeface="AngsanaUPC" panose="02020603050405020304" pitchFamily="18" charset="-34"/>
              </a:rPr>
              <a:t>ผู้บริโภค และเศรษฐกิจโลก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852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วิธีการทำธุรกรรมในธุรกิจดิจิทัล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1. </a:t>
            </a:r>
            <a:r>
              <a:rPr lang="th-TH" sz="3600" b="1" dirty="0">
                <a:cs typeface="AngsanaUPC" panose="02020603050405020304" pitchFamily="18" charset="-34"/>
              </a:rPr>
              <a:t>ล็อกอิน </a:t>
            </a:r>
            <a:r>
              <a:rPr lang="en-US" sz="3600" b="1" dirty="0">
                <a:cs typeface="AngsanaUPC" panose="02020603050405020304" pitchFamily="18" charset="-34"/>
              </a:rPr>
              <a:t>Touch ID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2. QR</a:t>
            </a:r>
            <a:r>
              <a:rPr lang="th-TH" sz="3600" b="1" dirty="0">
                <a:cs typeface="AngsanaUPC" panose="02020603050405020304" pitchFamily="18" charset="-34"/>
              </a:rPr>
              <a:t> </a:t>
            </a:r>
            <a:r>
              <a:rPr lang="en-US" sz="3600" b="1" dirty="0">
                <a:cs typeface="AngsanaUPC" panose="02020603050405020304" pitchFamily="18" charset="-34"/>
              </a:rPr>
              <a:t>Code </a:t>
            </a:r>
            <a:r>
              <a:rPr lang="th-TH" sz="3600" b="1" dirty="0">
                <a:cs typeface="AngsanaUPC" panose="02020603050405020304" pitchFamily="18" charset="-34"/>
              </a:rPr>
              <a:t>จ่ายและรับเงิน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3. </a:t>
            </a:r>
            <a:r>
              <a:rPr lang="th-TH" sz="3600" b="1" dirty="0">
                <a:cs typeface="AngsanaUPC" panose="02020603050405020304" pitchFamily="18" charset="-34"/>
              </a:rPr>
              <a:t>แจ้งเตือนเพื่อจ่าย</a:t>
            </a:r>
          </a:p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4. </a:t>
            </a:r>
            <a:r>
              <a:rPr lang="th-TH" sz="3600" b="1" dirty="0">
                <a:cs typeface="AngsanaUPC" panose="02020603050405020304" pitchFamily="18" charset="-34"/>
              </a:rPr>
              <a:t>รายการโอนเงินล่วงหน้า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b="1" dirty="0">
                <a:cs typeface="AngsanaUPC" panose="02020603050405020304" pitchFamily="18" charset="-34"/>
              </a:rPr>
              <a:t>	5. E-Market 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853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บริการต่าง ๆ ใน </a:t>
            </a:r>
            <a:r>
              <a:rPr lang="en-US" b="1" dirty="0"/>
              <a:t>E-Marketplace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+mj-cs"/>
              </a:rPr>
              <a:t>	</a:t>
            </a:r>
            <a:r>
              <a:rPr lang="en-US" sz="4400" dirty="0">
                <a:cs typeface="+mj-cs"/>
              </a:rPr>
              <a:t>1) </a:t>
            </a:r>
            <a:r>
              <a:rPr lang="th-TH" sz="4400" dirty="0">
                <a:cs typeface="+mj-cs"/>
              </a:rPr>
              <a:t>สารบัญ</a:t>
            </a:r>
            <a:r>
              <a:rPr lang="th-TH" sz="4400" dirty="0" smtClean="0">
                <a:cs typeface="+mj-cs"/>
              </a:rPr>
              <a:t>ธุรกิจ / </a:t>
            </a:r>
            <a:r>
              <a:rPr lang="en-US" sz="4400" dirty="0" smtClean="0">
                <a:cs typeface="+mj-cs"/>
              </a:rPr>
              <a:t>Business Directory</a:t>
            </a:r>
            <a:endParaRPr lang="en-US" sz="4400" dirty="0"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cs typeface="+mj-cs"/>
              </a:rPr>
              <a:t>	2) </a:t>
            </a:r>
            <a:r>
              <a:rPr lang="th-TH" sz="4400" dirty="0">
                <a:cs typeface="+mj-cs"/>
              </a:rPr>
              <a:t>ประกาศความต้องการทางธุรกิจ </a:t>
            </a:r>
            <a:r>
              <a:rPr lang="th-TH" sz="4400" dirty="0" smtClean="0">
                <a:cs typeface="+mj-cs"/>
              </a:rPr>
              <a:t>/</a:t>
            </a:r>
            <a:r>
              <a:rPr lang="en-US" sz="4400" dirty="0" smtClean="0">
                <a:cs typeface="+mj-cs"/>
              </a:rPr>
              <a:t>Trade Leads</a:t>
            </a:r>
            <a:endParaRPr lang="en-US" sz="4400" dirty="0"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cs typeface="+mj-cs"/>
              </a:rPr>
              <a:t>	3) E-Catalog </a:t>
            </a:r>
            <a:r>
              <a:rPr lang="th-TH" sz="4400" dirty="0" smtClean="0">
                <a:cs typeface="+mj-cs"/>
              </a:rPr>
              <a:t>หรือแค็ตตาล็อก</a:t>
            </a:r>
            <a:r>
              <a:rPr lang="th-TH" sz="4400" dirty="0">
                <a:cs typeface="+mj-cs"/>
              </a:rPr>
              <a:t>ออนไลน์</a:t>
            </a:r>
            <a:endParaRPr lang="en-US" sz="4400" dirty="0"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cs typeface="+mj-cs"/>
              </a:rPr>
              <a:t>	4) </a:t>
            </a:r>
            <a:r>
              <a:rPr lang="th-TH" sz="4400" dirty="0">
                <a:cs typeface="+mj-cs"/>
              </a:rPr>
              <a:t>ประกาศความต้องการซื้อ-ขายสินค้า และบริการ</a:t>
            </a:r>
          </a:p>
          <a:p>
            <a:pPr marL="0" indent="0">
              <a:buNone/>
            </a:pPr>
            <a:r>
              <a:rPr lang="en-US" sz="4400" dirty="0">
                <a:cs typeface="+mj-cs"/>
              </a:rPr>
              <a:t>	5) </a:t>
            </a:r>
            <a:r>
              <a:rPr lang="th-TH" sz="4400" dirty="0">
                <a:cs typeface="+mj-cs"/>
              </a:rPr>
              <a:t>การติดต่อสื่อสารระหว่างผู้ซื้อ-ผู้ขาย</a:t>
            </a:r>
          </a:p>
          <a:p>
            <a:pPr marL="0" indent="0">
              <a:buNone/>
            </a:pPr>
            <a:r>
              <a:rPr lang="en-US" sz="4400" dirty="0">
                <a:cs typeface="+mj-cs"/>
              </a:rPr>
              <a:t>	6) </a:t>
            </a:r>
            <a:r>
              <a:rPr lang="th-TH" sz="4400" dirty="0">
                <a:cs typeface="+mj-cs"/>
              </a:rPr>
              <a:t>บริการเว็บไซต์สำเร็จรูป</a:t>
            </a:r>
          </a:p>
        </p:txBody>
      </p:sp>
    </p:spTree>
    <p:extLst>
      <p:ext uri="{BB962C8B-B14F-4D97-AF65-F5344CB8AC3E}">
        <p14:creationId xmlns:p14="http://schemas.microsoft.com/office/powerpoint/2010/main" val="26683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E-Market Place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E95FD96F-CFD0-4730-9A15-AC125F297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105342"/>
            <a:ext cx="10212947" cy="37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E-Market Place</a:t>
            </a:r>
            <a:endParaRPr lang="en-US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6BB7510D-6DAC-42F2-8C3A-E61FE0E855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923732"/>
            <a:ext cx="10251582" cy="36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E-Market Place</a:t>
            </a:r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xmlns="" id="{CD8BF47F-3C18-4453-8148-C395DE13F9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3" y="1941512"/>
            <a:ext cx="10457644" cy="36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จุดประสงค์การเรียนรู้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บอกความหมายของระบบธุรกรรมในธุรกิจดิจิทัลได้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อธิบายความสำคัญและประเภทของระบบธุรกรรมในธุรกิจดิจิทัลได้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อธิบายวิธีการทำธุรกรรมในธุรกิจดิจิทัลได้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ปฏิบัติการทำธุรกรรมในธุรกิจดิจิทัลได้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95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ประเภทของธุรกรรมการเงินดิจิทัล (</a:t>
            </a:r>
            <a:r>
              <a:rPr lang="en-US" dirty="0"/>
              <a:t>Fintech</a:t>
            </a:r>
            <a:r>
              <a:rPr lang="th-TH" dirty="0"/>
              <a:t>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	1. Banking Technology</a:t>
            </a:r>
          </a:p>
          <a:p>
            <a:pPr marL="0" indent="0">
              <a:buNone/>
            </a:pPr>
            <a:r>
              <a:rPr lang="en-US" sz="3600" dirty="0"/>
              <a:t>	2. Lending Technology</a:t>
            </a:r>
          </a:p>
          <a:p>
            <a:pPr marL="0" indent="0">
              <a:buNone/>
            </a:pPr>
            <a:r>
              <a:rPr lang="en-US" sz="3600" dirty="0"/>
              <a:t>	3. Cryptocurrency</a:t>
            </a:r>
          </a:p>
          <a:p>
            <a:pPr marL="0" indent="0">
              <a:buNone/>
            </a:pPr>
            <a:r>
              <a:rPr lang="en-US" sz="3600" dirty="0"/>
              <a:t>	4. Payment Technology</a:t>
            </a:r>
          </a:p>
          <a:p>
            <a:pPr marL="0" indent="0">
              <a:buNone/>
            </a:pPr>
            <a:r>
              <a:rPr lang="en-US" sz="3600" dirty="0"/>
              <a:t>	5. Application Programing Interface (API Data)</a:t>
            </a:r>
          </a:p>
          <a:p>
            <a:pPr marL="0" indent="0">
              <a:buNone/>
            </a:pPr>
            <a:r>
              <a:rPr lang="en-US" sz="3600" dirty="0"/>
              <a:t>	6. Regulation Technology </a:t>
            </a:r>
          </a:p>
          <a:p>
            <a:pPr marL="0" indent="0">
              <a:buNone/>
            </a:pPr>
            <a:r>
              <a:rPr lang="en-US" sz="3600" dirty="0"/>
              <a:t>	7. Insurance Technology/ Insurtech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11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 </a:t>
            </a:r>
            <a:r>
              <a:rPr lang="en-US" dirty="0"/>
              <a:t>Fintech </a:t>
            </a:r>
            <a:r>
              <a:rPr lang="th-TH" dirty="0"/>
              <a:t>แบ่งตาม</a:t>
            </a:r>
            <a:r>
              <a:rPr lang="th-TH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กลุ่มด้านการเงิน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กลุ่มการชำระเงิน/โอนเงิน </a:t>
            </a:r>
            <a:r>
              <a:rPr lang="en-US" sz="3600" dirty="0">
                <a:cs typeface="AngsanaUPC" panose="02020603050405020304" pitchFamily="18" charset="-34"/>
              </a:rPr>
              <a:t>(Payments/Transfers)</a:t>
            </a:r>
            <a:endParaRPr lang="th-TH" sz="3600" dirty="0">
              <a:cs typeface="AngsanaUPC" panose="02020603050405020304" pitchFamily="18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กลุ่มธุรกรรมที่เกี่ยวกับการลงทุน </a:t>
            </a:r>
            <a:r>
              <a:rPr lang="en-US" sz="3600" dirty="0">
                <a:cs typeface="AngsanaUPC" panose="02020603050405020304" pitchFamily="18" charset="-34"/>
              </a:rPr>
              <a:t>(Investments</a:t>
            </a:r>
            <a:endParaRPr lang="th-TH" sz="3600" dirty="0">
              <a:cs typeface="AngsanaUPC" panose="02020603050405020304" pitchFamily="18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กลุ่มธุรกรรมที่เกี่ยวกับการให้สินเชื่อและเงินทุน </a:t>
            </a:r>
            <a:r>
              <a:rPr lang="en-US" sz="3600" dirty="0">
                <a:cs typeface="AngsanaUPC" panose="02020603050405020304" pitchFamily="18" charset="-34"/>
              </a:rPr>
              <a:t>(Lending &amp; Financing) 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067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ธุรกรรมการเงินดิจิทัลพร้อมเพ</a:t>
            </a:r>
            <a:r>
              <a:rPr lang="th-TH" dirty="0" err="1"/>
              <a:t>ย์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2D6BDBB1-B3D9-42CF-8043-B1BBCBAA9E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1825625"/>
            <a:ext cx="10586434" cy="448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94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ประโยชน์ของพร้อมเพ</a:t>
            </a:r>
            <a:r>
              <a:rPr lang="th-TH" b="1" dirty="0" err="1"/>
              <a:t>ย์</a:t>
            </a:r>
            <a:endParaRPr lang="en-US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จุดเด่นคือ ค่าธรรมเนียมการโอนเงินเข้าบัญชีพร้อมเพ</a:t>
            </a:r>
            <a:r>
              <a:rPr lang="th-TH" sz="3600" dirty="0" err="1">
                <a:cs typeface="AngsanaUPC" panose="02020603050405020304" pitchFamily="18" charset="-34"/>
              </a:rPr>
              <a:t>ย์</a:t>
            </a:r>
            <a:r>
              <a:rPr lang="th-TH" sz="3600" dirty="0">
                <a:cs typeface="AngsanaUPC" panose="02020603050405020304" pitchFamily="18" charset="-34"/>
              </a:rPr>
              <a:t> จะถูกกว่าอัตราที่ถูกเรียกเก็บกันอยู่ โดยการโอนเงินปกติ ไม่ว่าจะเป็นการโอนผ่านช่องทางไหน ธนาคารพาณิชย์ จะคิดค่าธรรมเนียมการโอนเงินข้ามเขตและข้ามธนาคาร อัตราค่าธรรมเนียมอยู่ที่ </a:t>
            </a:r>
            <a:r>
              <a:rPr lang="en-US" sz="3600" dirty="0">
                <a:cs typeface="AngsanaUPC" panose="02020603050405020304" pitchFamily="18" charset="-34"/>
              </a:rPr>
              <a:t>25–35 </a:t>
            </a:r>
            <a:r>
              <a:rPr lang="th-TH" sz="3600" dirty="0">
                <a:cs typeface="AngsanaUPC" panose="02020603050405020304" pitchFamily="18" charset="-34"/>
              </a:rPr>
              <a:t>บาทต่อครั้ง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76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ทำไมต้องบัตรประชาชน</a:t>
            </a:r>
            <a:endParaRPr lang="en-US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การใช้หมายเลขบัตรประชาชน จะช่วยให้รัฐบาลโอนเงินได้ตรงกับวัตถุประสงค์มากที่สุดและถึงตัวบุคคล</a:t>
            </a:r>
            <a:r>
              <a:rPr lang="th-TH" sz="3600" dirty="0" smtClean="0">
                <a:cs typeface="AngsanaUPC" panose="02020603050405020304" pitchFamily="18" charset="-34"/>
              </a:rPr>
              <a:t>จริง ๆ </a:t>
            </a:r>
            <a:r>
              <a:rPr lang="th-TH" sz="3600" dirty="0">
                <a:cs typeface="AngsanaUPC" panose="02020603050405020304" pitchFamily="18" charset="-34"/>
              </a:rPr>
              <a:t>ซึ่งจะช่วยป้องกันการรั่วไหล ทุจริต เนื่องจากที่ผ่านมาการโอนเงินช่วยเหลือ</a:t>
            </a:r>
            <a:r>
              <a:rPr lang="th-TH" sz="3600" dirty="0" smtClean="0">
                <a:cs typeface="AngsanaUPC" panose="02020603050405020304" pitchFamily="18" charset="-34"/>
              </a:rPr>
              <a:t>ต่าง ๆ</a:t>
            </a:r>
            <a:r>
              <a:rPr lang="th-TH" sz="3600" dirty="0">
                <a:cs typeface="AngsanaUPC" panose="02020603050405020304" pitchFamily="18" charset="-34"/>
              </a:rPr>
              <a:t>ของรัฐบาล จะผ่านองค์กรปกครองส่วนท้องถิ่น เพื่อนำเงินไปแจกจ่ายให้ผู้ที่ได้รับความช่วยเหลืออีกทอดหนึ่ง ซึ่งบ่อยครั้งพบว่าไม่ถึงตัวผู้รับจริง</a:t>
            </a:r>
          </a:p>
        </p:txBody>
      </p:sp>
    </p:spTree>
    <p:extLst>
      <p:ext uri="{BB962C8B-B14F-4D97-AF65-F5344CB8AC3E}">
        <p14:creationId xmlns:p14="http://schemas.microsoft.com/office/powerpoint/2010/main" val="32043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ngsanaUPC" panose="02020603050405020304" pitchFamily="18" charset="-34"/>
              </a:rPr>
              <a:t>Digital Banking </a:t>
            </a:r>
            <a:r>
              <a:rPr lang="th-TH" sz="3600" dirty="0">
                <a:cs typeface="AngsanaUPC" panose="02020603050405020304" pitchFamily="18" charset="-34"/>
              </a:rPr>
              <a:t>หมายถึง 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ธุรกรรมด้วยระบบ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ธุรกรรมของธนาคารในระบบดิจิทัล  เป็นเทคโนโลยีสมัยใหม่ที่มีการพัฒนาให้มี </a:t>
            </a:r>
            <a:r>
              <a:rPr lang="en-US" sz="3600" dirty="0">
                <a:cs typeface="AngsanaUPC" panose="02020603050405020304" pitchFamily="18" charset="-34"/>
              </a:rPr>
              <a:t>sampling rate </a:t>
            </a:r>
            <a:r>
              <a:rPr lang="th-TH" sz="3600" dirty="0">
                <a:cs typeface="AngsanaUPC" panose="02020603050405020304" pitchFamily="18" charset="-34"/>
              </a:rPr>
              <a:t>สูง เป็นสัญญาณที่เป็นระบบไม่ต่อเนื่อง ทำให้คุณภาพของข้อมูลดีขึ้น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en-US" sz="3600" b="1" dirty="0">
                <a:cs typeface="AngsanaUPC" panose="02020603050405020304" pitchFamily="18" charset="-34"/>
              </a:rPr>
              <a:t>Mobile Banking </a:t>
            </a:r>
            <a:r>
              <a:rPr lang="th-TH" sz="3600" dirty="0" smtClean="0">
                <a:cs typeface="AngsanaUPC" panose="02020603050405020304" pitchFamily="18" charset="-34"/>
              </a:rPr>
              <a:t>เป็นตัว</a:t>
            </a:r>
            <a:r>
              <a:rPr lang="th-TH" sz="3600" dirty="0">
                <a:cs typeface="AngsanaUPC" panose="02020603050405020304" pitchFamily="18" charset="-34"/>
              </a:rPr>
              <a:t>ช่วยสำคัญแห่งยุคดิจิทัลที่เข้ามาอำนวยความสะดวกให้การทำธุรกรรมทางการเงิน เกิดขึ้นได้ทุกที่ทุกเวลา และนำมาซึ่งความเปลี่ยนแปลงทางสังคม พฤติกรรมผู้บริโภค และเศรษฐกิจโลก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817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ประเภทของ </a:t>
            </a:r>
            <a:r>
              <a:rPr lang="en-US" sz="3600" dirty="0">
                <a:cs typeface="AngsanaUPC" panose="02020603050405020304" pitchFamily="18" charset="-34"/>
              </a:rPr>
              <a:t>Fintech </a:t>
            </a:r>
            <a:r>
              <a:rPr lang="th-TH" sz="3600" dirty="0">
                <a:cs typeface="AngsanaUPC" panose="02020603050405020304" pitchFamily="18" charset="-34"/>
              </a:rPr>
              <a:t>แบ่งตามกลุ่มด้านการเงิน มีดังนี้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กลุ่มการชำระเงิน/โอนเงิน </a:t>
            </a:r>
            <a:r>
              <a:rPr lang="en-US" sz="3600" dirty="0">
                <a:cs typeface="AngsanaUPC" panose="02020603050405020304" pitchFamily="18" charset="-34"/>
              </a:rPr>
              <a:t>(Payments/Transfers)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กลุ่มธุรกรรมที่เกี่ยวกับการลงทุน </a:t>
            </a:r>
            <a:r>
              <a:rPr lang="en-US" sz="3600" dirty="0">
                <a:cs typeface="AngsanaUPC" panose="02020603050405020304" pitchFamily="18" charset="-34"/>
              </a:rPr>
              <a:t>(Investments)</a:t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กลุ่มธุรกรรมที่เกี่ยวกับการให้สินเชื่อและเงินทุน </a:t>
            </a:r>
            <a:r>
              <a:rPr lang="en-US" sz="3600" dirty="0">
                <a:cs typeface="AngsanaUPC" panose="02020603050405020304" pitchFamily="18" charset="-34"/>
              </a:rPr>
              <a:t>(Lending &amp; Financing) 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749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สมรรถนะประจำหน่วย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แสดงความรู้เกี่ยวกับระบบธุรกรรมในธุรกิจดิจิทัล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แสดงความรู้เกี่ยวกับวิธีการทำธุรกรรมในธุรกิจดิจิทัล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ประยุกต์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ธุรกรรมในธุรกิจดิจิทัล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19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fontAlgn="base"/>
            <a:r>
              <a:rPr lang="th-TH" dirty="0"/>
              <a:t>ความนำ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h-TH" sz="3600" dirty="0">
                <a:cs typeface="AngsanaUPC" panose="02020603050405020304" pitchFamily="18" charset="-34"/>
              </a:rPr>
              <a:t>	สิ่งอำนวยความสะดวกใน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ธุรกรรมในธุรกิจดิจิทัล คือการซื้อขายหรือแลกเปลี่ยนและชำระเงินโดยผ่านแอปพลิ</a:t>
            </a:r>
            <a:r>
              <a:rPr lang="th-TH" sz="3600" dirty="0" err="1">
                <a:cs typeface="AngsanaUPC" panose="02020603050405020304" pitchFamily="18" charset="-34"/>
              </a:rPr>
              <a:t>เค</a:t>
            </a:r>
            <a:r>
              <a:rPr lang="th-TH" sz="3600" dirty="0">
                <a:cs typeface="AngsanaUPC" panose="02020603050405020304" pitchFamily="18" charset="-34"/>
              </a:rPr>
              <a:t>ชัน เช่น </a:t>
            </a:r>
            <a:r>
              <a:rPr lang="en-US" sz="3600" dirty="0">
                <a:cs typeface="AngsanaUPC" panose="02020603050405020304" pitchFamily="18" charset="-34"/>
              </a:rPr>
              <a:t>Net Banking </a:t>
            </a:r>
            <a:r>
              <a:rPr lang="th-TH" sz="3600" dirty="0">
                <a:cs typeface="AngsanaUPC" panose="02020603050405020304" pitchFamily="18" charset="-34"/>
              </a:rPr>
              <a:t>ต่าง ๆ ทั้งนี้ ระบบธุรกรรมในธุรกิจ</a:t>
            </a:r>
            <a:r>
              <a:rPr lang="th-TH" sz="3600" dirty="0" smtClean="0">
                <a:cs typeface="AngsanaUPC" panose="02020603050405020304" pitchFamily="18" charset="-34"/>
              </a:rPr>
              <a:t>ดิจิทัล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มี</a:t>
            </a:r>
            <a:r>
              <a:rPr lang="th-TH" sz="3600" dirty="0">
                <a:cs typeface="AngsanaUPC" panose="02020603050405020304" pitchFamily="18" charset="-34"/>
              </a:rPr>
              <a:t>ความสำคัญที่จะช่วยส่งเสริมให้การทำธุรกิจ</a:t>
            </a:r>
            <a:r>
              <a:rPr lang="th-TH" sz="3600" dirty="0" smtClean="0">
                <a:cs typeface="AngsanaUPC" panose="02020603050405020304" pitchFamily="18" charset="-34"/>
              </a:rPr>
              <a:t>นั้น</a:t>
            </a:r>
            <a:r>
              <a:rPr lang="en-US" sz="3600" dirty="0" smtClean="0">
                <a:cs typeface="AngsanaUPC" panose="02020603050405020304" pitchFamily="18" charset="-34"/>
              </a:rPr>
              <a:t>       </a:t>
            </a:r>
            <a:r>
              <a:rPr lang="th-TH" sz="3600" dirty="0" smtClean="0">
                <a:cs typeface="AngsanaUPC" panose="02020603050405020304" pitchFamily="18" charset="-34"/>
              </a:rPr>
              <a:t>มี</a:t>
            </a:r>
            <a:r>
              <a:rPr lang="th-TH" sz="3600" dirty="0">
                <a:cs typeface="AngsanaUPC" panose="02020603050405020304" pitchFamily="18" charset="-34"/>
              </a:rPr>
              <a:t>ความมั่นคงขึ้น เพราะได้อำนวยความสะดวกให้การทำธุรกรรมทางการ</a:t>
            </a:r>
            <a:r>
              <a:rPr lang="th-TH" sz="3600" dirty="0" smtClean="0">
                <a:cs typeface="AngsanaUPC" panose="02020603050405020304" pitchFamily="18" charset="-34"/>
              </a:rPr>
              <a:t>เงินเกิดขึ้น</a:t>
            </a:r>
            <a:r>
              <a:rPr lang="th-TH" sz="3600" dirty="0">
                <a:cs typeface="AngsanaUPC" panose="02020603050405020304" pitchFamily="18" charset="-34"/>
              </a:rPr>
              <a:t>ได้ทุกที่ทุกเวลา และนำมาซึ่งความเปลี่ยนแปลงทางสังคม พฤติกรรมผู้บริโภค และเศรษฐกิจโลก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 fontAlgn="base">
              <a:buNone/>
            </a:pPr>
            <a:r>
              <a:rPr lang="en-US" sz="3600" dirty="0">
                <a:cs typeface="AngsanaUPC" panose="02020603050405020304" pitchFamily="18" charset="-34"/>
              </a:rPr>
              <a:t> 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76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ความหมายของระบบ</a:t>
            </a:r>
            <a:r>
              <a:rPr lang="th-TH" dirty="0" err="1"/>
              <a:t>การทำ</a:t>
            </a:r>
            <a:r>
              <a:rPr lang="th-TH" dirty="0"/>
              <a:t>ธุรกรรมในธุรกิจดิจิทัล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การทำธุรกรรมในธุรกิจดิจิทัล หมายถึง การดำเนินการต่าง ๆ ในเรื่องของการเงินหรือแลกเปลี่ยนสินค้าและบริการ โดยใช้เครื่องมือสื่อสารต่าง </a:t>
            </a:r>
            <a:r>
              <a:rPr lang="th-TH" sz="3600" dirty="0" smtClean="0">
                <a:cs typeface="AngsanaUPC" panose="02020603050405020304" pitchFamily="18" charset="-34"/>
              </a:rPr>
              <a:t>ๆ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เช่น </a:t>
            </a:r>
            <a:endParaRPr lang="en-US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สมาร์ทโฟน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 </a:t>
            </a:r>
            <a:r>
              <a:rPr lang="en-US" sz="3600" dirty="0">
                <a:cs typeface="AngsanaUPC" panose="02020603050405020304" pitchFamily="18" charset="-34"/>
              </a:rPr>
              <a:t>Mobile App </a:t>
            </a:r>
            <a:r>
              <a:rPr lang="th-TH" sz="3600" dirty="0">
                <a:cs typeface="AngsanaUPC" panose="02020603050405020304" pitchFamily="18" charset="-34"/>
              </a:rPr>
              <a:t>หรือ </a:t>
            </a:r>
            <a:r>
              <a:rPr lang="en-US" sz="3600" dirty="0">
                <a:cs typeface="AngsanaUPC" panose="02020603050405020304" pitchFamily="18" charset="-34"/>
              </a:rPr>
              <a:t> E-wallet </a:t>
            </a:r>
            <a:r>
              <a:rPr lang="th-TH" sz="3600" dirty="0">
                <a:cs typeface="AngsanaUPC" panose="02020603050405020304" pitchFamily="18" charset="-34"/>
              </a:rPr>
              <a:t>ผ่านระบบเครือข่ายอินเทอร์เน็ต  และทำได้ทุกคนที่มีบัญชีธนาคารหรือมีพร้อมเพ</a:t>
            </a:r>
            <a:r>
              <a:rPr lang="th-TH" sz="3600" dirty="0" err="1">
                <a:cs typeface="AngsanaUPC" panose="02020603050405020304" pitchFamily="18" charset="-34"/>
              </a:rPr>
              <a:t>ย์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82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fontAlgn="base"/>
            <a:r>
              <a:rPr lang="th-TH" b="1" dirty="0"/>
              <a:t>ความสำคัญของระบบธุรกรรมในธุรกิจดิจิทัล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ระบบธุรกรรมในธุรกิจดิจิทัลมีความสำคัญที่จะช่วยส่งเสริมให้การทำธุรกิจนั้นมีความมั่นคงขึ้น เพราะได้อำนวยความสะดวกให้การทำธุรกรรมทางการ</a:t>
            </a:r>
            <a:r>
              <a:rPr lang="th-TH" sz="3600" dirty="0" smtClean="0">
                <a:cs typeface="AngsanaUPC" panose="02020603050405020304" pitchFamily="18" charset="-34"/>
              </a:rPr>
              <a:t>เงินเกิดขึ้น</a:t>
            </a:r>
            <a:r>
              <a:rPr lang="th-TH" sz="3600" dirty="0">
                <a:cs typeface="AngsanaUPC" panose="02020603050405020304" pitchFamily="18" charset="-34"/>
              </a:rPr>
              <a:t>ได้ทุกที่ทุกเวลา และนำมาซึ่งความเปลี่ยนแปลงทางสังคม พฤติกรรมผู้บริโภค และเศรษฐกิจโลก จากผลสำรวจธุรกรรมการชำระเงินผ่านบริการ </a:t>
            </a:r>
            <a:r>
              <a:rPr lang="en-US" sz="3600" dirty="0">
                <a:cs typeface="AngsanaUPC" panose="02020603050405020304" pitchFamily="18" charset="-34"/>
              </a:rPr>
              <a:t>Mobile Banking </a:t>
            </a:r>
            <a:r>
              <a:rPr lang="th-TH" sz="3600" dirty="0">
                <a:cs typeface="AngsanaUPC" panose="02020603050405020304" pitchFamily="18" charset="-34"/>
              </a:rPr>
              <a:t>ของธนาคารแห่งประเทศไทย พบว่า ประเทศไทยมีจำนวนบัญชีลูกค้าที่ใช้บริการ </a:t>
            </a:r>
            <a:r>
              <a:rPr lang="en-US" sz="3600" dirty="0">
                <a:cs typeface="AngsanaUPC" panose="02020603050405020304" pitchFamily="18" charset="-34"/>
              </a:rPr>
              <a:t>Mobile Banking </a:t>
            </a:r>
            <a:r>
              <a:rPr lang="th-TH" sz="3600" dirty="0">
                <a:cs typeface="AngsanaUPC" panose="02020603050405020304" pitchFamily="18" charset="-34"/>
              </a:rPr>
              <a:t>มากกว่า </a:t>
            </a:r>
            <a:r>
              <a:rPr lang="en-US" sz="3600" dirty="0">
                <a:cs typeface="AngsanaUPC" panose="02020603050405020304" pitchFamily="18" charset="-34"/>
              </a:rPr>
              <a:t>37 </a:t>
            </a:r>
            <a:r>
              <a:rPr lang="th-TH" sz="3600" dirty="0">
                <a:cs typeface="AngsanaUPC" panose="02020603050405020304" pitchFamily="18" charset="-34"/>
              </a:rPr>
              <a:t>ล้านบัญชี เพิ่มขึ้นจากช่วงเวลาเดียวกันในปีที่แล้วกว่า </a:t>
            </a:r>
            <a:r>
              <a:rPr lang="en-US" sz="3600" dirty="0">
                <a:cs typeface="AngsanaUPC" panose="02020603050405020304" pitchFamily="18" charset="-34"/>
              </a:rPr>
              <a:t>11 </a:t>
            </a:r>
            <a:r>
              <a:rPr lang="th-TH" sz="3600" dirty="0">
                <a:cs typeface="AngsanaUPC" panose="02020603050405020304" pitchFamily="18" charset="-34"/>
              </a:rPr>
              <a:t>ล้านบัญชี</a:t>
            </a:r>
          </a:p>
        </p:txBody>
      </p:sp>
    </p:spTree>
    <p:extLst>
      <p:ext uri="{BB962C8B-B14F-4D97-AF65-F5344CB8AC3E}">
        <p14:creationId xmlns:p14="http://schemas.microsoft.com/office/powerpoint/2010/main" val="41436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ประเภทของระบบธุรกรรมธุรกิจดิจิทัล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1. Digital Banking 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2. Mobile Banking </a:t>
            </a:r>
            <a:endParaRPr lang="en-US" sz="3600" dirty="0"/>
          </a:p>
          <a:p>
            <a:pPr marL="0" indent="0">
              <a:buNone/>
            </a:pPr>
            <a:endParaRPr lang="th-TH" sz="44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1D026C5B-BE9E-4EE3-A2D2-C44905930E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06" y="2311349"/>
            <a:ext cx="5943600" cy="30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Digital Banking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Digital Banking </a:t>
            </a:r>
            <a:r>
              <a:rPr lang="th-TH" sz="3600" dirty="0"/>
              <a:t>หมายถึง </a:t>
            </a:r>
            <a:r>
              <a:rPr lang="th-TH" sz="3600" dirty="0" err="1"/>
              <a:t>การทำ</a:t>
            </a:r>
            <a:r>
              <a:rPr lang="th-TH" sz="3600" dirty="0"/>
              <a:t>ธุรกรรมด้วยระบบ</a:t>
            </a:r>
            <a:r>
              <a:rPr lang="th-TH" sz="3600" dirty="0" err="1"/>
              <a:t>การทำ</a:t>
            </a:r>
            <a:r>
              <a:rPr lang="th-TH" sz="3600" dirty="0"/>
              <a:t>ธุรกรรมของธนาคารในระบบดิจิทัล  เป็นเทคโนโลยีสมัยใหม่ที่มีการพัฒนาให้มี </a:t>
            </a:r>
            <a:r>
              <a:rPr lang="en-US" sz="3600" dirty="0"/>
              <a:t>sampling rate </a:t>
            </a:r>
            <a:r>
              <a:rPr lang="th-TH" sz="3600" dirty="0"/>
              <a:t>สูง เป็นสัญญาณที่เป็นระบบไม่ต่อเนื่อง ทำให้คุณภาพของข้อมูลดีขึ้น</a:t>
            </a:r>
            <a:endParaRPr lang="en-US" sz="3600" dirty="0"/>
          </a:p>
          <a:p>
            <a:pPr marL="0" indent="0">
              <a:buNone/>
            </a:pPr>
            <a:endParaRPr lang="th-TH" sz="44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038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h-TH" b="1" dirty="0"/>
              <a:t>ธุรกรรมที่ทำผ่าน</a:t>
            </a:r>
            <a:r>
              <a:rPr lang="en-US" dirty="0"/>
              <a:t> </a:t>
            </a:r>
            <a:r>
              <a:rPr lang="en-US" b="1" dirty="0"/>
              <a:t>Digital Banking</a:t>
            </a:r>
            <a:r>
              <a:rPr lang="en-US" dirty="0"/>
              <a:t> 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1. </a:t>
            </a:r>
            <a:r>
              <a:rPr lang="th-TH" sz="3600" dirty="0">
                <a:cs typeface="AngsanaUPC" panose="02020603050405020304" pitchFamily="18" charset="-34"/>
              </a:rPr>
              <a:t>การโอนเงิน โดยโอนจากเจ้าของบัญชีผู้โอน ไปสู่เจ้าของบัญชีผู้รับโอน ผ่านโทรศัพท์มือถือ เช่น </a:t>
            </a:r>
            <a:r>
              <a:rPr lang="en-US" sz="3600" dirty="0">
                <a:cs typeface="AngsanaUPC" panose="02020603050405020304" pitchFamily="18" charset="-34"/>
              </a:rPr>
              <a:t>Net Banking, K Banking </a:t>
            </a:r>
            <a:r>
              <a:rPr lang="th-TH" sz="3600" dirty="0">
                <a:cs typeface="AngsanaUPC" panose="02020603050405020304" pitchFamily="18" charset="-34"/>
              </a:rPr>
              <a:t>เป็นต้น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ชำระค่าสินค้าและบริการ โดยผ่านแอปพลิ</a:t>
            </a:r>
            <a:r>
              <a:rPr lang="th-TH" sz="3600" dirty="0" err="1">
                <a:cs typeface="AngsanaUPC" panose="02020603050405020304" pitchFamily="18" charset="-34"/>
              </a:rPr>
              <a:t>เค</a:t>
            </a:r>
            <a:r>
              <a:rPr lang="th-TH" sz="3600" dirty="0">
                <a:cs typeface="AngsanaUPC" panose="02020603050405020304" pitchFamily="18" charset="-34"/>
              </a:rPr>
              <a:t>ชันของธนาคาร อาจจะเป็นการชำระค่าน้ำ ค่าไฟฟ้า หรือการผ่อนชำระค่างวดต่าง ๆ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บริการเรียกดูข้อมูลและจัดการบัญชีต่าง ๆ เช่น เพิ่มและจัดการบัญชีของตนเอง เพิ่มและจัดการบัตร ดูรายละเอียดบัญชี ระงับบัญชี ฯลฯ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4. </a:t>
            </a:r>
            <a:r>
              <a:rPr lang="th-TH" sz="3600" dirty="0">
                <a:cs typeface="AngsanaUPC" panose="02020603050405020304" pitchFamily="18" charset="-34"/>
              </a:rPr>
              <a:t>ซื้อ-ขาย-สับเปลี่ยนกองทุน และจัดการรายการซื้อขายต่าง ๆ เรียกดูและแก้ไขแบบประเมินความเสี่ยง </a:t>
            </a:r>
            <a:r>
              <a:rPr lang="en-US" sz="3600" dirty="0" smtClean="0">
                <a:cs typeface="AngsanaUPC" panose="02020603050405020304" pitchFamily="18" charset="-34"/>
              </a:rPr>
              <a:t> (</a:t>
            </a:r>
            <a:r>
              <a:rPr lang="en-US" sz="3600" dirty="0">
                <a:cs typeface="AngsanaUPC" panose="02020603050405020304" pitchFamily="18" charset="-34"/>
              </a:rPr>
              <a:t>Risk Profile) 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190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317</Words>
  <Application>Microsoft Office PowerPoint</Application>
  <PresentationFormat>Custom</PresentationFormat>
  <Paragraphs>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หน่วยที่ 4  ระบบการทำธุรกรรมในธุรกิจดิจิทัล</vt:lpstr>
      <vt:lpstr>จุดประสงค์การเรียนรู้</vt:lpstr>
      <vt:lpstr>สมรรถนะประจำหน่วย</vt:lpstr>
      <vt:lpstr>ความนำ</vt:lpstr>
      <vt:lpstr>ความหมายของระบบการทำธุรกรรมในธุรกิจดิจิทัล</vt:lpstr>
      <vt:lpstr>ความสำคัญของระบบธุรกรรมในธุรกิจดิจิทัล</vt:lpstr>
      <vt:lpstr>ประเภทของระบบธุรกรรมธุรกิจดิจิทัล</vt:lpstr>
      <vt:lpstr>Digital Banking </vt:lpstr>
      <vt:lpstr>ธุรกรรมที่ทำผ่าน Digital Banking </vt:lpstr>
      <vt:lpstr>ธุรกรรมที่ทำผ่าน Digital Banking </vt:lpstr>
      <vt:lpstr>ข้อดีของ Digital Banking</vt:lpstr>
      <vt:lpstr>ผลกระทบจาก Digital Banking</vt:lpstr>
      <vt:lpstr>ผลกระทบจาก Digital Banking</vt:lpstr>
      <vt:lpstr>2. Mobile Banking </vt:lpstr>
      <vt:lpstr>วิธีการทำธุรกรรมในธุรกิจดิจิทัล</vt:lpstr>
      <vt:lpstr>บริการต่าง ๆ ใน E-Marketplace</vt:lpstr>
      <vt:lpstr>ตัวอย่าง E-Market Place</vt:lpstr>
      <vt:lpstr>ตัวอย่าง E-Market Place</vt:lpstr>
      <vt:lpstr>ตัวอย่าง E-Market Place</vt:lpstr>
      <vt:lpstr>ประเภทของธุรกรรมการเงินดิจิทัล (Fintech)</vt:lpstr>
      <vt:lpstr>ประเภทของ Fintech แบ่งตามกลุ่มด้านการเงิน </vt:lpstr>
      <vt:lpstr>ธุรกรรมการเงินดิจิทัลพร้อมเพย์</vt:lpstr>
      <vt:lpstr>ประโยชน์ของพร้อมเพย์</vt:lpstr>
      <vt:lpstr>ทำไมต้องบัตรประชาชน</vt:lpstr>
      <vt:lpstr>สรุปประเด็นสำคัญ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4  ระบบการทำธุรกรรมในธุรกิจดิจิทัล</dc:title>
  <dc:creator>admin</dc:creator>
  <cp:lastModifiedBy>SSw</cp:lastModifiedBy>
  <cp:revision>4</cp:revision>
  <dcterms:created xsi:type="dcterms:W3CDTF">2020-08-10T03:04:33Z</dcterms:created>
  <dcterms:modified xsi:type="dcterms:W3CDTF">2020-08-11T22:14:33Z</dcterms:modified>
</cp:coreProperties>
</file>