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3" r:id="rId2"/>
    <p:sldId id="366" r:id="rId3"/>
    <p:sldId id="367" r:id="rId4"/>
    <p:sldId id="368" r:id="rId5"/>
    <p:sldId id="369" r:id="rId6"/>
    <p:sldId id="370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71" r:id="rId16"/>
    <p:sldId id="391" r:id="rId17"/>
    <p:sldId id="396" r:id="rId18"/>
    <p:sldId id="392" r:id="rId19"/>
    <p:sldId id="397" r:id="rId20"/>
    <p:sldId id="393" r:id="rId21"/>
    <p:sldId id="398" r:id="rId22"/>
    <p:sldId id="394" r:id="rId23"/>
    <p:sldId id="399" r:id="rId24"/>
    <p:sldId id="400" r:id="rId25"/>
    <p:sldId id="401" r:id="rId26"/>
    <p:sldId id="402" r:id="rId27"/>
    <p:sldId id="403" r:id="rId28"/>
    <p:sldId id="3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7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3E73B5E-419D-4143-947E-2C520234EBB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581BD99-7107-4587-AF4A-BC594FA36B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หน่วยที่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สื่อสังคมออนไลน์กับธุรกิจดิจิทัล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ความหมายของสื่อสังคมออนไลน์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cs typeface="AngsanaUPC" panose="02020603050405020304" pitchFamily="18" charset="-34"/>
              </a:rPr>
              <a:t>ประเภทของสื่อสังคมออนไลน์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3. </a:t>
            </a:r>
            <a:r>
              <a:rPr lang="th-TH" sz="3600" dirty="0">
                <a:cs typeface="AngsanaUPC" panose="02020603050405020304" pitchFamily="18" charset="-34"/>
              </a:rPr>
              <a:t>วิธีทำธุรกิจบนสื่อสังคมออนไลน์ให้ประสบความสำเร็จ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4. </a:t>
            </a:r>
            <a:r>
              <a:rPr lang="th-TH" sz="3600" dirty="0">
                <a:cs typeface="AngsanaUPC" panose="02020603050405020304" pitchFamily="18" charset="-34"/>
              </a:rPr>
              <a:t>ประโยชน์ของเครือข่ายสังคมออนไลน์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5. </a:t>
            </a:r>
            <a:r>
              <a:rPr lang="th-TH" sz="3600" dirty="0">
                <a:cs typeface="AngsanaUPC" panose="02020603050405020304" pitchFamily="18" charset="-34"/>
              </a:rPr>
              <a:t>ข้อดีของเครือข่ายสังคมออนไลน์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232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64" y="1053422"/>
            <a:ext cx="9366325" cy="1143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ประเภทของสื่อสังคมออนไลน์ 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cs typeface="AngsanaUPC" panose="02020603050405020304" pitchFamily="18" charset="-34"/>
              </a:rPr>
              <a:t>5</a:t>
            </a:r>
            <a:r>
              <a:rPr lang="en-US" sz="3600" dirty="0">
                <a:cs typeface="AngsanaUPC" panose="02020603050405020304" pitchFamily="18" charset="-34"/>
              </a:rPr>
              <a:t>. Photo Sharing </a:t>
            </a:r>
            <a:r>
              <a:rPr lang="th-TH" sz="3600" dirty="0">
                <a:cs typeface="AngsanaUPC" panose="02020603050405020304" pitchFamily="18" charset="-34"/>
              </a:rPr>
              <a:t>เป็นเว็บไซต์ที่เน้นให้บริการฝากรูปภาพโดยผู้ใช้บริการสามาร</a:t>
            </a:r>
            <a:r>
              <a:rPr lang="th-TH" sz="3600" dirty="0" err="1">
                <a:cs typeface="AngsanaUPC" panose="02020603050405020304" pitchFamily="18" charset="-34"/>
              </a:rPr>
              <a:t>ถอัปโห</a:t>
            </a:r>
            <a:r>
              <a:rPr lang="th-TH" sz="3600" dirty="0">
                <a:cs typeface="AngsanaUPC" panose="02020603050405020304" pitchFamily="18" charset="-34"/>
              </a:rPr>
              <a:t>ลดและดาวน์โหลดรูปภาพเพื่อนำมาใช้งานได้ ที่สำคัญนอกเหนือจากผู้ใช้บริการจะมีโอกาสแบ่งปันรูปภาพแล้ว ยังสามารถใช้เป็นพื้นที่เพื่อเสนอขายภาพที่ตนเองนำเข้าไปฝากได้อีกด้วย เช่น</a:t>
            </a:r>
            <a:r>
              <a:rPr lang="en-US" sz="3600" dirty="0">
                <a:cs typeface="AngsanaUPC" panose="02020603050405020304" pitchFamily="18" charset="-34"/>
              </a:rPr>
              <a:t>  Flickr, Photobucket, Photoshop, </a:t>
            </a:r>
            <a:r>
              <a:rPr lang="en-US" sz="3600" dirty="0" err="1">
                <a:cs typeface="AngsanaUPC" panose="02020603050405020304" pitchFamily="18" charset="-34"/>
              </a:rPr>
              <a:t>Zooom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172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ประเภทของสื่อสังคมออนไลน์ 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323652"/>
            <a:ext cx="9594356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cs typeface="AngsanaUPC" panose="02020603050405020304" pitchFamily="18" charset="-34"/>
              </a:rPr>
              <a:t>6</a:t>
            </a:r>
            <a:r>
              <a:rPr lang="en-US" sz="3600" dirty="0">
                <a:cs typeface="AngsanaUPC" panose="02020603050405020304" pitchFamily="18" charset="-34"/>
              </a:rPr>
              <a:t>. Wikis </a:t>
            </a:r>
            <a:r>
              <a:rPr lang="th-TH" sz="3600" dirty="0">
                <a:cs typeface="AngsanaUPC" panose="02020603050405020304" pitchFamily="18" charset="-34"/>
              </a:rPr>
              <a:t>เป็นเว็บไซต์ที่มีลักษณะเป็นแหล่งข้อมูล</a:t>
            </a:r>
            <a:r>
              <a:rPr lang="th-TH" sz="3600" dirty="0" smtClean="0">
                <a:cs typeface="AngsanaUPC" panose="02020603050405020304" pitchFamily="18" charset="-34"/>
              </a:rPr>
              <a:t>หรือความรู้</a:t>
            </a:r>
            <a:r>
              <a:rPr lang="en-US" sz="3600" dirty="0">
                <a:cs typeface="AngsanaUPC" panose="02020603050405020304" pitchFamily="18" charset="-34"/>
              </a:rPr>
              <a:t> (Data/Knowledge) </a:t>
            </a:r>
            <a:r>
              <a:rPr lang="th-TH" sz="3600" dirty="0">
                <a:cs typeface="AngsanaUPC" panose="02020603050405020304" pitchFamily="18" charset="-34"/>
              </a:rPr>
              <a:t>ซึ่งผู้เขียนส่วนใหญ่อาจจะเป็นนักวิชาการ นักวิชาชีพหรือผู้เชี่ยวชาญเฉพาะทางด้านต่าง ๆ ทั้งการเมือง เศรษฐกิจ สังคม วัฒนธรรม ซึ่งผู้ใช้สามารถเขียนหรือแก้ไขข้อมูลได้อย่างอิสระ เช่น</a:t>
            </a:r>
            <a:r>
              <a:rPr lang="en-US" sz="3600" dirty="0">
                <a:cs typeface="AngsanaUPC" panose="02020603050405020304" pitchFamily="18" charset="-34"/>
              </a:rPr>
              <a:t> Wikipedia, Google Earth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  </a:t>
            </a:r>
            <a:endParaRPr lang="th-TH" sz="3600" dirty="0">
              <a:cs typeface="AngsanaUPC" panose="02020603050405020304" pitchFamily="18" charset="-34"/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 txBox="1">
            <a:spLocks/>
          </p:cNvSpPr>
          <p:nvPr/>
        </p:nvSpPr>
        <p:spPr>
          <a:xfrm>
            <a:off x="1120864" y="1053422"/>
            <a:ext cx="9366325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ประเภทของสื่อสังคมออนไลน์ 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1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ประเภทของสื่อสังคมออนไลน์ 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323652"/>
            <a:ext cx="9375415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</a:t>
            </a:r>
            <a:r>
              <a:rPr lang="en-US" sz="3600" dirty="0" smtClean="0">
                <a:cs typeface="AngsanaUPC" panose="02020603050405020304" pitchFamily="18" charset="-34"/>
              </a:rPr>
              <a:t>7</a:t>
            </a:r>
            <a:r>
              <a:rPr lang="en-US" sz="3600" dirty="0">
                <a:cs typeface="AngsanaUPC" panose="02020603050405020304" pitchFamily="18" charset="-34"/>
              </a:rPr>
              <a:t>. Virtual Worlds </a:t>
            </a:r>
            <a:r>
              <a:rPr lang="th-TH" sz="3600" dirty="0">
                <a:cs typeface="AngsanaUPC" panose="02020603050405020304" pitchFamily="18" charset="-34"/>
              </a:rPr>
              <a:t>คือการสร้างโลกจินตนาการโดยจำลองส่วนหนึ่งของชีวิตลงไป จัดเป็นสื่อสังคมออนไลน์ที่บรรดาผู้ท่อง</a:t>
            </a:r>
            <a:r>
              <a:rPr lang="th-TH" sz="3600" dirty="0">
                <a:cs typeface="AngsanaUPC" panose="02020603050405020304" pitchFamily="18" charset="-34"/>
              </a:rPr>
              <a:t>โลกไซเบอร์</a:t>
            </a:r>
            <a:endParaRPr lang="th-TH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ใช้</a:t>
            </a:r>
            <a:r>
              <a:rPr lang="th-TH" sz="3600" dirty="0">
                <a:cs typeface="AngsanaUPC" panose="02020603050405020304" pitchFamily="18" charset="-34"/>
              </a:rPr>
              <a:t>เพื่อ</a:t>
            </a:r>
            <a:r>
              <a:rPr lang="th-TH" sz="3600" dirty="0" smtClean="0">
                <a:cs typeface="AngsanaUPC" panose="02020603050405020304" pitchFamily="18" charset="-34"/>
              </a:rPr>
              <a:t>สื่อสารบน</a:t>
            </a:r>
            <a:r>
              <a:rPr lang="th-TH" sz="3600" dirty="0">
                <a:cs typeface="AngsanaUPC" panose="02020603050405020304" pitchFamily="18" charset="-34"/>
              </a:rPr>
              <a:t>อินเทอร์เน็ตใน</a:t>
            </a:r>
            <a:r>
              <a:rPr lang="th-TH" sz="3600" dirty="0" smtClean="0">
                <a:cs typeface="AngsanaUPC" panose="02020603050405020304" pitchFamily="18" charset="-34"/>
              </a:rPr>
              <a:t>ลักษณะโลกเสมือนจริง</a:t>
            </a:r>
            <a:r>
              <a:rPr lang="en-US" sz="3600" dirty="0">
                <a:cs typeface="AngsanaUPC" panose="02020603050405020304" pitchFamily="18" charset="-34"/>
              </a:rPr>
              <a:t> (Virtual Reality) </a:t>
            </a:r>
            <a:r>
              <a:rPr lang="th-TH" sz="3600" dirty="0">
                <a:cs typeface="AngsanaUPC" panose="02020603050405020304" pitchFamily="18" charset="-34"/>
              </a:rPr>
              <a:t>ซึ่งผู้ที่จะเข้าไปใช้บริการ</a:t>
            </a:r>
            <a:r>
              <a:rPr lang="th-TH" sz="3600" dirty="0" smtClean="0">
                <a:cs typeface="AngsanaUPC" panose="02020603050405020304" pitchFamily="18" charset="-34"/>
              </a:rPr>
              <a:t>อาจเป็นบริษัท</a:t>
            </a:r>
            <a:r>
              <a:rPr lang="th-TH" sz="3600" dirty="0">
                <a:cs typeface="AngsanaUPC" panose="02020603050405020304" pitchFamily="18" charset="-34"/>
              </a:rPr>
              <a:t>หรือองค์การด้านธุรกิจ ด้านการศึกษา รวมถึงองค์การด้านสื่อ เช่น สำนักข่าวรอยเตอร์</a:t>
            </a:r>
            <a:r>
              <a:rPr lang="en-US" sz="3600" dirty="0">
                <a:cs typeface="AngsanaUPC" panose="02020603050405020304" pitchFamily="18" charset="-34"/>
              </a:rPr>
              <a:t>  </a:t>
            </a:r>
            <a:r>
              <a:rPr lang="th-TH" sz="3600" dirty="0">
                <a:cs typeface="AngsanaUPC" panose="02020603050405020304" pitchFamily="18" charset="-34"/>
              </a:rPr>
              <a:t>สำนัก</a:t>
            </a:r>
            <a:r>
              <a:rPr lang="th-TH" sz="3600" dirty="0" smtClean="0">
                <a:cs typeface="AngsanaUPC" panose="02020603050405020304" pitchFamily="18" charset="-34"/>
              </a:rPr>
              <a:t>ข่าว    ซี</a:t>
            </a:r>
            <a:r>
              <a:rPr lang="th-TH" sz="3600" dirty="0">
                <a:cs typeface="AngsanaUPC" panose="02020603050405020304" pitchFamily="18" charset="-34"/>
              </a:rPr>
              <a:t>เอ็นเอ็น </a:t>
            </a:r>
            <a:r>
              <a:rPr lang="en-US" sz="3600" dirty="0">
                <a:cs typeface="AngsanaUPC" panose="02020603050405020304" pitchFamily="18" charset="-34"/>
              </a:rPr>
              <a:t>  </a:t>
            </a:r>
            <a:endParaRPr lang="th-TH" sz="3600" dirty="0">
              <a:cs typeface="AngsanaUPC" panose="02020603050405020304" pitchFamily="18" charset="-34"/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 txBox="1">
            <a:spLocks/>
          </p:cNvSpPr>
          <p:nvPr/>
        </p:nvSpPr>
        <p:spPr>
          <a:xfrm>
            <a:off x="1120864" y="1053422"/>
            <a:ext cx="9366325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ประเภทของสื่อสังคมออนไลน์ 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21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dirty="0"/>
              <a:t>ประเภทของสื่อสังคมออนไลน์ 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323652"/>
            <a:ext cx="9388294" cy="3508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cs typeface="AngsanaUPC" panose="02020603050405020304" pitchFamily="18" charset="-34"/>
              </a:rPr>
              <a:t>8</a:t>
            </a:r>
            <a:r>
              <a:rPr lang="en-US" sz="3200" dirty="0">
                <a:cs typeface="AngsanaUPC" panose="02020603050405020304" pitchFamily="18" charset="-34"/>
              </a:rPr>
              <a:t>. Crowd Sourcing </a:t>
            </a:r>
            <a:r>
              <a:rPr lang="th-TH" sz="3200" dirty="0">
                <a:cs typeface="AngsanaUPC" panose="02020603050405020304" pitchFamily="18" charset="-34"/>
              </a:rPr>
              <a:t>มาจากการรวมของคำสองคำคือ</a:t>
            </a:r>
            <a:r>
              <a:rPr lang="en-US" sz="3200" dirty="0">
                <a:cs typeface="AngsanaUPC" panose="02020603050405020304" pitchFamily="18" charset="-34"/>
              </a:rPr>
              <a:t> Crowd </a:t>
            </a:r>
            <a:r>
              <a:rPr lang="th-TH" sz="3200" dirty="0">
                <a:cs typeface="AngsanaUPC" panose="02020603050405020304" pitchFamily="18" charset="-34"/>
              </a:rPr>
              <a:t>และ</a:t>
            </a:r>
            <a:r>
              <a:rPr lang="en-US" sz="3200" dirty="0">
                <a:cs typeface="AngsanaUPC" panose="02020603050405020304" pitchFamily="18" charset="-34"/>
              </a:rPr>
              <a:t> Outsourcing </a:t>
            </a:r>
            <a:r>
              <a:rPr lang="th-TH" sz="3200" dirty="0">
                <a:cs typeface="AngsanaUPC" panose="02020603050405020304" pitchFamily="18" charset="-34"/>
              </a:rPr>
              <a:t>เป็นหลักการขอความร่วมมือจากบุคคลในเครือข่ายสังคมออนไลน์ โดยสามารถจัดทำในรูปของเว็บไซต์ที่มีวัตถุประสงค์หลักเพื่อค้นหาคำตอบและวิธีการแก้ปัญหาต่าง ๆ ทั้งทางธุรกิจ การศึกษา</a:t>
            </a:r>
            <a:r>
              <a:rPr lang="en-US" sz="3200" dirty="0">
                <a:cs typeface="AngsanaUPC" panose="02020603050405020304" pitchFamily="18" charset="-34"/>
              </a:rPr>
              <a:t>  </a:t>
            </a:r>
            <a:r>
              <a:rPr lang="th-TH" sz="3200" dirty="0">
                <a:cs typeface="AngsanaUPC" panose="02020603050405020304" pitchFamily="18" charset="-34"/>
              </a:rPr>
              <a:t>รวมทั้งการสื่อสาร</a:t>
            </a:r>
            <a:r>
              <a:rPr lang="en-US" sz="3200" dirty="0">
                <a:cs typeface="AngsanaUPC" panose="02020603050405020304" pitchFamily="18" charset="-34"/>
              </a:rPr>
              <a:t>  </a:t>
            </a:r>
            <a:r>
              <a:rPr lang="th-TH" sz="3200" dirty="0">
                <a:cs typeface="AngsanaUPC" panose="02020603050405020304" pitchFamily="18" charset="-34"/>
              </a:rPr>
              <a:t>โดยอาจจะเป็นการดึงความร่วมมือจากเครือข่ายทางสังคมมาช่วยตรวจสอบข้อมูลเสนอความคิดเห็นหรือ</a:t>
            </a:r>
            <a:r>
              <a:rPr lang="th-TH" sz="3200" dirty="0" smtClean="0">
                <a:cs typeface="AngsanaUPC" panose="02020603050405020304" pitchFamily="18" charset="-34"/>
              </a:rPr>
              <a:t>ให้</a:t>
            </a:r>
            <a:r>
              <a:rPr lang="th-TH" sz="3200" dirty="0" smtClean="0">
                <a:cs typeface="AngsanaUPC" panose="02020603050405020304" pitchFamily="18" charset="-34"/>
              </a:rPr>
              <a:t>ข้</a:t>
            </a:r>
            <a:r>
              <a:rPr lang="th-TH" sz="3200" dirty="0" smtClean="0">
                <a:cs typeface="AngsanaUPC" panose="02020603050405020304" pitchFamily="18" charset="-34"/>
              </a:rPr>
              <a:t>อเสนอแนะ</a:t>
            </a:r>
            <a:r>
              <a:rPr lang="en-US" sz="3200" dirty="0">
                <a:cs typeface="AngsanaUPC" panose="02020603050405020304" pitchFamily="18" charset="-34"/>
              </a:rPr>
              <a:t>  </a:t>
            </a:r>
            <a:r>
              <a:rPr lang="en-US" sz="3200" dirty="0" smtClean="0">
                <a:cs typeface="AngsanaUPC" panose="02020603050405020304" pitchFamily="18" charset="-34"/>
              </a:rPr>
              <a:t>souring</a:t>
            </a:r>
            <a:r>
              <a:rPr lang="en-US" sz="3200" dirty="0">
                <a:cs typeface="AngsanaUPC" panose="02020603050405020304" pitchFamily="18" charset="-34"/>
              </a:rPr>
              <a:t>  </a:t>
            </a:r>
            <a:r>
              <a:rPr lang="th-TH" sz="3200" dirty="0">
                <a:cs typeface="AngsanaUPC" panose="02020603050405020304" pitchFamily="18" charset="-34"/>
              </a:rPr>
              <a:t>คือ</a:t>
            </a:r>
            <a:r>
              <a:rPr lang="en-US" sz="3200" dirty="0">
                <a:cs typeface="AngsanaUPC" panose="02020603050405020304" pitchFamily="18" charset="-34"/>
              </a:rPr>
              <a:t>  </a:t>
            </a:r>
            <a:r>
              <a:rPr lang="th-TH" sz="3200" dirty="0">
                <a:cs typeface="AngsanaUPC" panose="02020603050405020304" pitchFamily="18" charset="-34"/>
              </a:rPr>
              <a:t>ทำให้เกิดความหลากหลายทางความคิดเพื่อ</a:t>
            </a:r>
            <a:r>
              <a:rPr lang="th-TH" sz="3200" dirty="0" smtClean="0">
                <a:cs typeface="AngsanaUPC" panose="02020603050405020304" pitchFamily="18" charset="-34"/>
              </a:rPr>
              <a:t>นำไปสู่</a:t>
            </a:r>
            <a:r>
              <a:rPr lang="th-TH" sz="3200" dirty="0">
                <a:cs typeface="AngsanaUPC" panose="02020603050405020304" pitchFamily="18" charset="-34"/>
              </a:rPr>
              <a:t>การแก้ปัญหาที่มีประสิทธิภาพ</a:t>
            </a:r>
            <a:r>
              <a:rPr lang="en-US" sz="3200" dirty="0">
                <a:cs typeface="AngsanaUPC" panose="02020603050405020304" pitchFamily="18" charset="-34"/>
              </a:rPr>
              <a:t> </a:t>
            </a:r>
            <a:r>
              <a:rPr lang="th-TH" sz="3200" dirty="0" smtClean="0">
                <a:cs typeface="AngsanaUPC" panose="02020603050405020304" pitchFamily="18" charset="-34"/>
              </a:rPr>
              <a:t> </a:t>
            </a:r>
            <a:r>
              <a:rPr lang="en-US" sz="3200" dirty="0">
                <a:cs typeface="AngsanaUPC" panose="02020603050405020304" pitchFamily="18" charset="-34"/>
              </a:rPr>
              <a:t> </a:t>
            </a:r>
            <a:endParaRPr lang="th-TH" sz="3200" dirty="0">
              <a:cs typeface="AngsanaUPC" panose="02020603050405020304" pitchFamily="18" charset="-34"/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 txBox="1">
            <a:spLocks/>
          </p:cNvSpPr>
          <p:nvPr/>
        </p:nvSpPr>
        <p:spPr>
          <a:xfrm>
            <a:off x="1120864" y="1053422"/>
            <a:ext cx="9366325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ประเภทของสื่อสังคมออนไลน์ 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37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ประเภทของสื่อสังคมออนไลน์ 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          9. Discuss / Review/ Opinion </a:t>
            </a:r>
            <a:r>
              <a:rPr lang="th-TH" sz="3600" dirty="0">
                <a:cs typeface="AngsanaUPC" panose="02020603050405020304" pitchFamily="18" charset="-34"/>
              </a:rPr>
              <a:t>เป็นเว็บบอร์ดที่ผู้ใช้อินเทอร์เน็ตสามารถแสดงความคิดเห็น โดยอาจจะเกี่ยวกับ สินค้าหรือบริการ ประเด็นสาธารณะทางการเมือง เศรษฐกิจ สังคม เช่น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r>
              <a:rPr lang="en-US" sz="3600" dirty="0" err="1">
                <a:cs typeface="AngsanaUPC" panose="02020603050405020304" pitchFamily="18" charset="-34"/>
              </a:rPr>
              <a:t>Epinions</a:t>
            </a:r>
            <a:r>
              <a:rPr lang="en-US" sz="3600" dirty="0">
                <a:cs typeface="AngsanaUPC" panose="02020603050405020304" pitchFamily="18" charset="-34"/>
              </a:rPr>
              <a:t>, </a:t>
            </a:r>
            <a:r>
              <a:rPr lang="en-US" sz="3600" dirty="0" err="1">
                <a:cs typeface="AngsanaUPC" panose="02020603050405020304" pitchFamily="18" charset="-34"/>
              </a:rPr>
              <a:t>Moutshut</a:t>
            </a:r>
            <a:r>
              <a:rPr lang="en-US" sz="3600" dirty="0">
                <a:cs typeface="AngsanaUPC" panose="02020603050405020304" pitchFamily="18" charset="-34"/>
              </a:rPr>
              <a:t>, </a:t>
            </a:r>
            <a:r>
              <a:rPr lang="en-US" sz="3600" dirty="0" err="1">
                <a:cs typeface="AngsanaUPC" panose="02020603050405020304" pitchFamily="18" charset="-34"/>
              </a:rPr>
              <a:t>Yahoo!Answer</a:t>
            </a:r>
            <a:r>
              <a:rPr lang="en-US" sz="3600" dirty="0">
                <a:cs typeface="AngsanaUPC" panose="02020603050405020304" pitchFamily="18" charset="-34"/>
              </a:rPr>
              <a:t>, </a:t>
            </a:r>
            <a:r>
              <a:rPr lang="en-US" sz="3600" dirty="0" err="1">
                <a:cs typeface="AngsanaUPC" panose="02020603050405020304" pitchFamily="18" charset="-34"/>
              </a:rPr>
              <a:t>Pantip,Yelp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  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853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วิธีทำธุรกิจบนสื่อสังคมออนไลน์ให้ประสบความสำเร็จ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ใช้ </a:t>
            </a:r>
            <a:r>
              <a:rPr lang="en-US" sz="3600" dirty="0">
                <a:cs typeface="AngsanaUPC" panose="02020603050405020304" pitchFamily="18" charset="-34"/>
              </a:rPr>
              <a:t>Influencer </a:t>
            </a:r>
            <a:r>
              <a:rPr lang="th-TH" sz="3600" dirty="0">
                <a:cs typeface="AngsanaUPC" panose="02020603050405020304" pitchFamily="18" charset="-34"/>
              </a:rPr>
              <a:t>ที่สร้างสุนทรียศาสตร์ให้กับแบรนด์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endParaRPr lang="th-TH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 smtClean="0">
                <a:cs typeface="AngsanaUPC" panose="02020603050405020304" pitchFamily="18" charset="-34"/>
              </a:rPr>
              <a:t>2</a:t>
            </a:r>
            <a:r>
              <a:rPr lang="en-US" sz="3600" dirty="0">
                <a:cs typeface="AngsanaUPC" panose="02020603050405020304" pitchFamily="18" charset="-34"/>
              </a:rPr>
              <a:t>. </a:t>
            </a:r>
            <a:r>
              <a:rPr lang="th-TH" sz="3600" dirty="0">
                <a:cs typeface="AngsanaUPC" panose="02020603050405020304" pitchFamily="18" charset="-34"/>
              </a:rPr>
              <a:t>ทำให้ทุกคนมีส่วนร่วมไปด้วยกัน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endParaRPr lang="th-TH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 smtClean="0">
                <a:cs typeface="AngsanaUPC" panose="02020603050405020304" pitchFamily="18" charset="-34"/>
              </a:rPr>
              <a:t>3</a:t>
            </a:r>
            <a:r>
              <a:rPr lang="en-US" sz="3600" dirty="0">
                <a:cs typeface="AngsanaUPC" panose="02020603050405020304" pitchFamily="18" charset="-34"/>
              </a:rPr>
              <a:t>. </a:t>
            </a:r>
            <a:r>
              <a:rPr lang="th-TH" sz="3600" dirty="0">
                <a:cs typeface="AngsanaUPC" panose="02020603050405020304" pitchFamily="18" charset="-34"/>
              </a:rPr>
              <a:t>ผสานรวมเนื้อหาบนโซ</a:t>
            </a:r>
            <a:r>
              <a:rPr lang="th-TH" sz="3600" dirty="0" err="1">
                <a:cs typeface="AngsanaUPC" panose="02020603050405020304" pitchFamily="18" charset="-34"/>
              </a:rPr>
              <a:t>เชียลแ</a:t>
            </a:r>
            <a:r>
              <a:rPr lang="th-TH" sz="3600" dirty="0">
                <a:cs typeface="AngsanaUPC" panose="02020603050405020304" pitchFamily="18" charset="-34"/>
              </a:rPr>
              <a:t>ละแบรนด์ให้เข้ากับการตลาด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700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00B0F0"/>
                </a:solidFill>
              </a:rPr>
              <a:t>ประโยชน์ของเครือข่ายสังคมออนไลน์</a:t>
            </a:r>
            <a:r>
              <a:rPr lang="en-US" b="1" dirty="0">
                <a:solidFill>
                  <a:srgbClr val="00B0F0"/>
                </a:solidFill>
              </a:rPr>
              <a:t> (Social Network)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AngsanaUPC" panose="02020603050405020304" pitchFamily="18" charset="-34"/>
              </a:rPr>
              <a:t>1</a:t>
            </a:r>
            <a:r>
              <a:rPr lang="en-US" sz="2800" dirty="0">
                <a:cs typeface="AngsanaUPC" panose="02020603050405020304" pitchFamily="18" charset="-34"/>
              </a:rPr>
              <a:t>. </a:t>
            </a:r>
            <a:r>
              <a:rPr lang="th-TH" sz="2800" dirty="0">
                <a:cs typeface="AngsanaUPC" panose="02020603050405020304" pitchFamily="18" charset="-34"/>
              </a:rPr>
              <a:t>สามารถแลกเปลี่ยนข้อมูลความรู้ในสิ่งที่สนใจร่วมกันได้</a:t>
            </a:r>
            <a:r>
              <a:rPr lang="en-US" sz="2800" dirty="0">
                <a:cs typeface="AngsanaUPC" panose="02020603050405020304" pitchFamily="18" charset="-34"/>
              </a:rPr>
              <a:t/>
            </a:r>
            <a:br>
              <a:rPr lang="en-US" sz="2800" dirty="0">
                <a:cs typeface="AngsanaUPC" panose="02020603050405020304" pitchFamily="18" charset="-34"/>
              </a:rPr>
            </a:br>
            <a:r>
              <a:rPr lang="en-US" sz="2800" dirty="0" smtClean="0">
                <a:cs typeface="AngsanaUPC" panose="02020603050405020304" pitchFamily="18" charset="-34"/>
              </a:rPr>
              <a:t>2</a:t>
            </a:r>
            <a:r>
              <a:rPr lang="en-US" sz="2800" dirty="0">
                <a:cs typeface="AngsanaUPC" panose="02020603050405020304" pitchFamily="18" charset="-34"/>
              </a:rPr>
              <a:t>. </a:t>
            </a:r>
            <a:r>
              <a:rPr lang="th-TH" sz="2800" dirty="0">
                <a:cs typeface="AngsanaUPC" panose="02020603050405020304" pitchFamily="18" charset="-34"/>
              </a:rPr>
              <a:t>เป็นคลังข้อมูลความรู้ขนาดย่อมเพราะเราสามารถเสนอและแสดงความคิดเห็น แลกเปลี่ยนความรู้ </a:t>
            </a:r>
            <a:r>
              <a:rPr lang="th-TH" sz="2800" dirty="0" smtClean="0">
                <a:cs typeface="AngsanaUPC" panose="02020603050405020304" pitchFamily="18" charset="-34"/>
              </a:rPr>
              <a:t>หรือ</a:t>
            </a:r>
            <a:r>
              <a:rPr lang="th-TH" sz="2800" dirty="0">
                <a:cs typeface="AngsanaUPC" panose="02020603050405020304" pitchFamily="18" charset="-34"/>
              </a:rPr>
              <a:t>ตั้งคาถามในเรื่องต่าง ๆ</a:t>
            </a:r>
            <a:r>
              <a:rPr lang="en-US" sz="2800" dirty="0">
                <a:cs typeface="AngsanaUPC" panose="02020603050405020304" pitchFamily="18" charset="-34"/>
              </a:rPr>
              <a:t> </a:t>
            </a:r>
            <a:r>
              <a:rPr lang="th-TH" sz="2800" dirty="0">
                <a:cs typeface="AngsanaUPC" panose="02020603050405020304" pitchFamily="18" charset="-34"/>
              </a:rPr>
              <a:t>เพื่อให้บุคคลอื่นที่สนใจหรือมีคาตอบได้ช่วยกันตอบ</a:t>
            </a:r>
            <a:r>
              <a:rPr lang="en-US" sz="2800" dirty="0">
                <a:cs typeface="AngsanaUPC" panose="02020603050405020304" pitchFamily="18" charset="-34"/>
              </a:rPr>
              <a:t/>
            </a:r>
            <a:br>
              <a:rPr lang="en-US" sz="2800" dirty="0">
                <a:cs typeface="AngsanaUPC" panose="02020603050405020304" pitchFamily="18" charset="-34"/>
              </a:rPr>
            </a:br>
            <a:r>
              <a:rPr lang="en-US" sz="2800" dirty="0" smtClean="0">
                <a:cs typeface="AngsanaUPC" panose="02020603050405020304" pitchFamily="18" charset="-34"/>
              </a:rPr>
              <a:t>3</a:t>
            </a:r>
            <a:r>
              <a:rPr lang="en-US" sz="2800" dirty="0">
                <a:cs typeface="AngsanaUPC" panose="02020603050405020304" pitchFamily="18" charset="-34"/>
              </a:rPr>
              <a:t>. </a:t>
            </a:r>
            <a:r>
              <a:rPr lang="th-TH" sz="2800" dirty="0">
                <a:cs typeface="AngsanaUPC" panose="02020603050405020304" pitchFamily="18" charset="-34"/>
              </a:rPr>
              <a:t>ประหยัดค่าใช้จ่ายในการติดต่อสื่อสารกับคนอื่น สะดวกและรวดเร็ว</a:t>
            </a:r>
            <a:r>
              <a:rPr lang="en-US" sz="2800" dirty="0">
                <a:cs typeface="AngsanaUPC" panose="02020603050405020304" pitchFamily="18" charset="-34"/>
              </a:rPr>
              <a:t/>
            </a:r>
            <a:br>
              <a:rPr lang="en-US" sz="2800" dirty="0">
                <a:cs typeface="AngsanaUPC" panose="02020603050405020304" pitchFamily="18" charset="-34"/>
              </a:rPr>
            </a:br>
            <a:r>
              <a:rPr lang="en-US" sz="2800" dirty="0" smtClean="0">
                <a:cs typeface="AngsanaUPC" panose="02020603050405020304" pitchFamily="18" charset="-34"/>
              </a:rPr>
              <a:t>4.</a:t>
            </a:r>
            <a:r>
              <a:rPr lang="th-TH" sz="2800" dirty="0" smtClean="0">
                <a:cs typeface="AngsanaUPC" panose="02020603050405020304" pitchFamily="18" charset="-34"/>
              </a:rPr>
              <a:t>  เป็น</a:t>
            </a:r>
            <a:r>
              <a:rPr lang="th-TH" sz="2800" dirty="0">
                <a:cs typeface="AngsanaUPC" panose="02020603050405020304" pitchFamily="18" charset="-34"/>
              </a:rPr>
              <a:t>สื่อในการนำเสนอผลงานของตัวเอง </a:t>
            </a:r>
            <a:r>
              <a:rPr lang="th-TH" sz="2800" dirty="0" smtClean="0">
                <a:cs typeface="AngsanaUPC" panose="02020603050405020304" pitchFamily="18" charset="-34"/>
              </a:rPr>
              <a:t> เช่น </a:t>
            </a:r>
            <a:r>
              <a:rPr lang="th-TH" sz="2800" dirty="0">
                <a:cs typeface="AngsanaUPC" panose="02020603050405020304" pitchFamily="18" charset="-34"/>
              </a:rPr>
              <a:t>งานเขียน รูปภาพ </a:t>
            </a:r>
            <a:r>
              <a:rPr lang="th-TH" sz="2800" dirty="0" smtClean="0">
                <a:cs typeface="AngsanaUPC" panose="02020603050405020304" pitchFamily="18" charset="-34"/>
              </a:rPr>
              <a:t>วิดีโอ</a:t>
            </a:r>
            <a:r>
              <a:rPr lang="th-TH" sz="2800" dirty="0">
                <a:cs typeface="AngsanaUPC" panose="02020603050405020304" pitchFamily="18" charset="-34"/>
              </a:rPr>
              <a:t>ต่าง ๆ เพื่อให้ผู้อื่นได้เข้ามา</a:t>
            </a:r>
            <a:r>
              <a:rPr lang="th-TH" sz="2800" dirty="0" smtClean="0">
                <a:cs typeface="AngsanaUPC" panose="02020603050405020304" pitchFamily="18" charset="-34"/>
              </a:rPr>
              <a:t>รับชมและ</a:t>
            </a:r>
            <a:r>
              <a:rPr lang="th-TH" sz="2800" dirty="0">
                <a:cs typeface="AngsanaUPC" panose="02020603050405020304" pitchFamily="18" charset="-34"/>
              </a:rPr>
              <a:t>แสดงความคิดเห็น</a:t>
            </a:r>
            <a:r>
              <a:rPr lang="en-US" sz="2800" dirty="0">
                <a:cs typeface="AngsanaUPC" panose="02020603050405020304" pitchFamily="18" charset="-34"/>
              </a:rPr>
              <a:t/>
            </a:r>
            <a:br>
              <a:rPr lang="en-US" sz="2800" dirty="0">
                <a:cs typeface="AngsanaUPC" panose="02020603050405020304" pitchFamily="18" charset="-34"/>
              </a:rPr>
            </a:br>
            <a:r>
              <a:rPr lang="th-TH" sz="28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0654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cs typeface="AngsanaUPC" panose="02020603050405020304" pitchFamily="18" charset="-34"/>
              </a:rPr>
              <a:t>5</a:t>
            </a:r>
            <a:r>
              <a:rPr lang="en-US" sz="3600" dirty="0">
                <a:cs typeface="AngsanaUPC" panose="02020603050405020304" pitchFamily="18" charset="-34"/>
              </a:rPr>
              <a:t>. </a:t>
            </a:r>
            <a:r>
              <a:rPr lang="th-TH" sz="3600" dirty="0">
                <a:cs typeface="AngsanaUPC" panose="02020603050405020304" pitchFamily="18" charset="-34"/>
              </a:rPr>
              <a:t>ใช้เป็นสื่อในการโฆษณา ประชาสัมพันธ์ หรือบริการ</a:t>
            </a:r>
            <a:r>
              <a:rPr lang="th-TH" sz="3600" dirty="0" smtClean="0">
                <a:cs typeface="AngsanaUPC" panose="02020603050405020304" pitchFamily="18" charset="-34"/>
              </a:rPr>
              <a:t>ลูกค้าสำหรับ</a:t>
            </a:r>
            <a:r>
              <a:rPr lang="th-TH" sz="3600" dirty="0">
                <a:cs typeface="AngsanaUPC" panose="02020603050405020304" pitchFamily="18" charset="-34"/>
              </a:rPr>
              <a:t>บริษัทและองค์กรต่าง ๆ </a:t>
            </a:r>
            <a:r>
              <a:rPr lang="th-TH" sz="3600" dirty="0" smtClean="0">
                <a:cs typeface="AngsanaUPC" panose="02020603050405020304" pitchFamily="18" charset="-34"/>
              </a:rPr>
              <a:t>ช่วย</a:t>
            </a:r>
            <a:r>
              <a:rPr lang="th-TH" sz="3600" dirty="0">
                <a:cs typeface="AngsanaUPC" panose="02020603050405020304" pitchFamily="18" charset="-34"/>
              </a:rPr>
              <a:t>สร้างความเชื่อมั่นให้ลูกค้า</a:t>
            </a: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r>
              <a:rPr lang="en-US" sz="3600" dirty="0" smtClean="0">
                <a:cs typeface="AngsanaUPC" panose="02020603050405020304" pitchFamily="18" charset="-34"/>
              </a:rPr>
              <a:t>6</a:t>
            </a:r>
            <a:r>
              <a:rPr lang="en-US" sz="3600" dirty="0">
                <a:cs typeface="AngsanaUPC" panose="02020603050405020304" pitchFamily="18" charset="-34"/>
              </a:rPr>
              <a:t>. </a:t>
            </a:r>
            <a:r>
              <a:rPr lang="th-TH" sz="3600" dirty="0">
                <a:cs typeface="AngsanaUPC" panose="02020603050405020304" pitchFamily="18" charset="-34"/>
              </a:rPr>
              <a:t>ช่วยสร้างผลงานและรายได้ให้แก่ผู้ใช้งาน เกิดการจ้างงานแบบใหม่ๆ ขึ้น</a:t>
            </a: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r>
              <a:rPr lang="en-US" sz="3600" dirty="0" smtClean="0">
                <a:cs typeface="AngsanaUPC" panose="02020603050405020304" pitchFamily="18" charset="-34"/>
              </a:rPr>
              <a:t>7.</a:t>
            </a:r>
            <a:r>
              <a:rPr lang="th-TH" sz="3600" dirty="0" smtClean="0">
                <a:cs typeface="AngsanaUPC" panose="02020603050405020304" pitchFamily="18" charset="-34"/>
              </a:rPr>
              <a:t>  คลาย</a:t>
            </a:r>
            <a:r>
              <a:rPr lang="th-TH" sz="3600" dirty="0">
                <a:cs typeface="AngsanaUPC" panose="02020603050405020304" pitchFamily="18" charset="-34"/>
              </a:rPr>
              <a:t>เครียดได้สำหรับผู้ใช้ที่ต้องการหาเพื่อนคุยเล่น</a:t>
            </a:r>
            <a:r>
              <a:rPr lang="th-TH" sz="3600" dirty="0" smtClean="0">
                <a:cs typeface="AngsanaUPC" panose="02020603050405020304" pitchFamily="18" charset="-34"/>
              </a:rPr>
              <a:t>สนุก ๆ</a:t>
            </a: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r>
              <a:rPr lang="en-US" sz="3600" dirty="0" smtClean="0">
                <a:cs typeface="AngsanaUPC" panose="02020603050405020304" pitchFamily="18" charset="-34"/>
              </a:rPr>
              <a:t>8.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r>
              <a:rPr lang="th-TH" sz="3600" dirty="0">
                <a:cs typeface="AngsanaUPC" panose="02020603050405020304" pitchFamily="18" charset="-34"/>
              </a:rPr>
              <a:t>สร้างความสัมพันธ์ที่ดีจากเพื่อนสู่เพื่อนได้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 txBox="1">
            <a:spLocks/>
          </p:cNvSpPr>
          <p:nvPr/>
        </p:nvSpPr>
        <p:spPr>
          <a:xfrm>
            <a:off x="1543720" y="1180064"/>
            <a:ext cx="9366325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smtClean="0">
                <a:solidFill>
                  <a:srgbClr val="00B0F0"/>
                </a:solidFill>
              </a:rPr>
              <a:t>ประโยชน์ของเครือข่ายสังคมออนไลน์</a:t>
            </a:r>
            <a:r>
              <a:rPr lang="en-US" b="1" smtClean="0">
                <a:solidFill>
                  <a:srgbClr val="00B0F0"/>
                </a:solidFill>
              </a:rPr>
              <a:t> (Social Network)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3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ข้อดีของเครือข่ายสังคมออนไลน์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200" dirty="0">
                <a:cs typeface="AngsanaUPC" panose="02020603050405020304" pitchFamily="18" charset="-34"/>
              </a:rPr>
              <a:t>1. </a:t>
            </a:r>
            <a:r>
              <a:rPr lang="th-TH" sz="3200" dirty="0">
                <a:cs typeface="AngsanaUPC" panose="02020603050405020304" pitchFamily="18" charset="-34"/>
              </a:rPr>
              <a:t>สามารถแลกเปลี่ยนข้อมูลความรู้ในสิ่งที่สนใจร่วมกันได้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2. </a:t>
            </a:r>
            <a:r>
              <a:rPr lang="th-TH" sz="3200" dirty="0">
                <a:cs typeface="AngsanaUPC" panose="02020603050405020304" pitchFamily="18" charset="-34"/>
              </a:rPr>
              <a:t> เป็นคลังข้อมูลความรู้ขนาดย่อมเพราะเราสามารถเสนอและแสดงความคิดเห็น แลกเปลี่ยนความรู้ หรือตั้งคาถามในเรื่องต่าง ๆ เพื่อให้บุคคลอื่นที่สนใจหรือมีคาตอบได้ช่วยกันตอบ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3. </a:t>
            </a:r>
            <a:r>
              <a:rPr lang="th-TH" sz="3200" dirty="0">
                <a:cs typeface="AngsanaUPC" panose="02020603050405020304" pitchFamily="18" charset="-34"/>
              </a:rPr>
              <a:t> ประหยัดค่าใช้จ่ายในการติดต่อสื่อสารกับคนอื่น สะดวกและรวดเร็ว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4. </a:t>
            </a:r>
            <a:r>
              <a:rPr lang="th-TH" sz="3200" dirty="0">
                <a:cs typeface="AngsanaUPC" panose="02020603050405020304" pitchFamily="18" charset="-34"/>
              </a:rPr>
              <a:t> เป็นสื่อในการนำเสนอผลงานของตัวเอง เช่น งานเขียน รูปภาพ วีดิโอต่าง ๆ เพื่อให้ผู้อื่นได้เข้ามารับชมและแสดงความคิดเห็น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277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5. </a:t>
            </a:r>
            <a:r>
              <a:rPr lang="th-TH" sz="3600" dirty="0">
                <a:cs typeface="AngsanaUPC" panose="02020603050405020304" pitchFamily="18" charset="-34"/>
              </a:rPr>
              <a:t> ใช้เป็นสื่อในการโฆษณา ประชาสัมพันธ์ หรือบริการ</a:t>
            </a:r>
            <a:r>
              <a:rPr lang="th-TH" sz="3600" dirty="0" smtClean="0">
                <a:cs typeface="AngsanaUPC" panose="02020603050405020304" pitchFamily="18" charset="-34"/>
              </a:rPr>
              <a:t>ลูกค้าสำหรับ</a:t>
            </a:r>
            <a:r>
              <a:rPr lang="th-TH" sz="3600" dirty="0">
                <a:cs typeface="AngsanaUPC" panose="02020603050405020304" pitchFamily="18" charset="-34"/>
              </a:rPr>
              <a:t>บริษัทและองค์กรต่าง ๆ ช่วยสร้างความเชื่อมั่นให้ลูกค้า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6. </a:t>
            </a:r>
            <a:r>
              <a:rPr lang="th-TH" sz="3600" dirty="0">
                <a:cs typeface="AngsanaUPC" panose="02020603050405020304" pitchFamily="18" charset="-34"/>
              </a:rPr>
              <a:t> ช่วยสร้างผลงานและรายได้ให้แก่ผู้ใช้งาน เกิดการจ้างงานแบบ</a:t>
            </a:r>
            <a:r>
              <a:rPr lang="th-TH" sz="3600" dirty="0" smtClean="0">
                <a:cs typeface="AngsanaUPC" panose="02020603050405020304" pitchFamily="18" charset="-34"/>
              </a:rPr>
              <a:t>ใหม่ ๆ </a:t>
            </a:r>
            <a:r>
              <a:rPr lang="th-TH" sz="3600" dirty="0">
                <a:cs typeface="AngsanaUPC" panose="02020603050405020304" pitchFamily="18" charset="-34"/>
              </a:rPr>
              <a:t>ขึ้น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7.</a:t>
            </a:r>
            <a:r>
              <a:rPr lang="th-TH" sz="3600" dirty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 คลาย</a:t>
            </a:r>
            <a:r>
              <a:rPr lang="th-TH" sz="3600" dirty="0">
                <a:cs typeface="AngsanaUPC" panose="02020603050405020304" pitchFamily="18" charset="-34"/>
              </a:rPr>
              <a:t>เครียด</a:t>
            </a:r>
            <a:r>
              <a:rPr lang="th-TH" sz="3600" dirty="0" smtClean="0">
                <a:cs typeface="AngsanaUPC" panose="02020603050405020304" pitchFamily="18" charset="-34"/>
              </a:rPr>
              <a:t>ได้สำหรับ</a:t>
            </a:r>
            <a:r>
              <a:rPr lang="th-TH" sz="3600" dirty="0">
                <a:cs typeface="AngsanaUPC" panose="02020603050405020304" pitchFamily="18" charset="-34"/>
              </a:rPr>
              <a:t>ผู้ใช้ที่ต้องการหาเพื่อนคุยเล่นสนุกๆ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8. </a:t>
            </a:r>
            <a:r>
              <a:rPr lang="th-TH" sz="3600" dirty="0">
                <a:cs typeface="AngsanaUPC" panose="02020603050405020304" pitchFamily="18" charset="-34"/>
              </a:rPr>
              <a:t> สร้างความสัมพันธ์ที่ดีจากเพื่อนสู่เพื่อนได้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 txBox="1">
            <a:spLocks/>
          </p:cNvSpPr>
          <p:nvPr/>
        </p:nvSpPr>
        <p:spPr>
          <a:xfrm>
            <a:off x="1543720" y="1180064"/>
            <a:ext cx="9366325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ข้อดีของเครือข่ายสังคมออนไลน์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00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หน่วยที่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 </a:t>
            </a:r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สื่อสังคมออนไลน์กับธุรกิจดิจิทัล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6. </a:t>
            </a:r>
            <a:r>
              <a:rPr lang="th-TH" sz="3600" dirty="0">
                <a:cs typeface="AngsanaUPC" panose="02020603050405020304" pitchFamily="18" charset="-34"/>
              </a:rPr>
              <a:t>ข้อเสียของเครือข่ายสังคมออนไลน์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7. </a:t>
            </a:r>
            <a:r>
              <a:rPr lang="th-TH" sz="3600" dirty="0">
                <a:cs typeface="AngsanaUPC" panose="02020603050405020304" pitchFamily="18" charset="-34"/>
              </a:rPr>
              <a:t>สื่อสังคมออนไลน์กับธุรกิจดิจิทัล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8. 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ธุรกิจดิจิทัลด้วย </a:t>
            </a:r>
            <a:r>
              <a:rPr lang="en-US" sz="3600" dirty="0">
                <a:cs typeface="AngsanaUPC" panose="02020603050405020304" pitchFamily="18" charset="-34"/>
              </a:rPr>
              <a:t>Facebook</a:t>
            </a: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9. </a:t>
            </a:r>
            <a:r>
              <a:rPr lang="th-TH" sz="3600" dirty="0">
                <a:cs typeface="AngsanaUPC" panose="02020603050405020304" pitchFamily="18" charset="-34"/>
              </a:rPr>
              <a:t>วิธีการสร้างรายได้จาก </a:t>
            </a:r>
            <a:r>
              <a:rPr lang="en-US" sz="3600" dirty="0" smtClean="0">
                <a:cs typeface="AngsanaUPC" panose="02020603050405020304" pitchFamily="18" charset="-34"/>
              </a:rPr>
              <a:t>YouTube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10. </a:t>
            </a:r>
            <a:r>
              <a:rPr lang="th-TH" sz="3600" dirty="0">
                <a:cs typeface="AngsanaUPC" panose="02020603050405020304" pitchFamily="18" charset="-34"/>
              </a:rPr>
              <a:t>การทำธุรกิจดิจิทัลด้วยการเป็นยู</a:t>
            </a:r>
            <a:r>
              <a:rPr lang="th-TH" sz="3600" dirty="0" smtClean="0">
                <a:cs typeface="AngsanaUPC" panose="02020603050405020304" pitchFamily="18" charset="-34"/>
              </a:rPr>
              <a:t>ทูบเบอร์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163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ข้อเสียของเครือข่ายสังคมออนไลน์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AngsanaUPC" panose="02020603050405020304" pitchFamily="18" charset="-34"/>
              </a:rPr>
              <a:t>1</a:t>
            </a:r>
            <a:r>
              <a:rPr lang="en-US" sz="2800" dirty="0">
                <a:cs typeface="AngsanaUPC" panose="02020603050405020304" pitchFamily="18" charset="-34"/>
              </a:rPr>
              <a:t>. </a:t>
            </a:r>
            <a:r>
              <a:rPr lang="th-TH" sz="2800" dirty="0">
                <a:cs typeface="AngsanaUPC" panose="02020603050405020304" pitchFamily="18" charset="-34"/>
              </a:rPr>
              <a:t>เว็บไซต์ให้บริการบางแห่งอาจจะเปิดเผยข้อมูลส่วนตัวมากเกินไป หากผู้ใช้บริการไม่ระมัดระวังในการกรอกข้อมูล อาจถูกผู้ไม่หวัง</a:t>
            </a:r>
            <a:r>
              <a:rPr lang="th-TH" sz="2800" dirty="0" smtClean="0">
                <a:cs typeface="AngsanaUPC" panose="02020603050405020304" pitchFamily="18" charset="-34"/>
              </a:rPr>
              <a:t>ดีนำมาใช้</a:t>
            </a:r>
            <a:r>
              <a:rPr lang="th-TH" sz="2800" dirty="0">
                <a:cs typeface="AngsanaUPC" panose="02020603050405020304" pitchFamily="18" charset="-34"/>
              </a:rPr>
              <a:t>ในทางเสียหาย หรือละเมิดสิทธิส่วนบุคคลได้</a:t>
            </a:r>
            <a:endParaRPr lang="en-US" sz="28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2800" dirty="0" smtClean="0">
                <a:cs typeface="AngsanaUPC" panose="02020603050405020304" pitchFamily="18" charset="-34"/>
              </a:rPr>
              <a:t>2</a:t>
            </a:r>
            <a:r>
              <a:rPr lang="en-US" sz="2800" dirty="0">
                <a:cs typeface="AngsanaUPC" panose="02020603050405020304" pitchFamily="18" charset="-34"/>
              </a:rPr>
              <a:t>. Social Network </a:t>
            </a:r>
            <a:r>
              <a:rPr lang="th-TH" sz="2800" dirty="0">
                <a:cs typeface="AngsanaUPC" panose="02020603050405020304" pitchFamily="18" charset="-34"/>
              </a:rPr>
              <a:t>เป็นสังคมออนไลน์ที่กว้าง หากผู้ใช้รู้เท่าไม่ถึงการณ์หรือขาดวิจารณญาณ อาจโดนหลอกลวงผ่านอินเทอร์เน็ต หรือการนัดเจอกันเพื่อจุดประสงค์ร้าย ตามที่เป็นข่าวตามหน้าหนังสือพิมพ์</a:t>
            </a:r>
            <a:endParaRPr lang="en-US" sz="28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2800" dirty="0" smtClean="0">
                <a:cs typeface="AngsanaUPC" panose="02020603050405020304" pitchFamily="18" charset="-34"/>
              </a:rPr>
              <a:t>3</a:t>
            </a:r>
            <a:r>
              <a:rPr lang="en-US" sz="2800" dirty="0">
                <a:cs typeface="AngsanaUPC" panose="02020603050405020304" pitchFamily="18" charset="-34"/>
              </a:rPr>
              <a:t>. </a:t>
            </a:r>
            <a:r>
              <a:rPr lang="th-TH" sz="2800" dirty="0">
                <a:cs typeface="AngsanaUPC" panose="02020603050405020304" pitchFamily="18" charset="-34"/>
              </a:rPr>
              <a:t>เป็นช่องทางในการถูกละเมิดลิขสิทธิ์ ขโมยผลงาน หรือถูกแอบอ้าง เพราะ</a:t>
            </a:r>
            <a:r>
              <a:rPr lang="en-US" sz="2800" dirty="0">
                <a:cs typeface="AngsanaUPC" panose="02020603050405020304" pitchFamily="18" charset="-34"/>
              </a:rPr>
              <a:t> Social Network Service </a:t>
            </a:r>
            <a:r>
              <a:rPr lang="th-TH" sz="2800" dirty="0">
                <a:cs typeface="AngsanaUPC" panose="02020603050405020304" pitchFamily="18" charset="-34"/>
              </a:rPr>
              <a:t>เป็นสื่อในการเผยแพร่ผลงาน </a:t>
            </a:r>
            <a:r>
              <a:rPr lang="th-TH" sz="2800" dirty="0" smtClean="0">
                <a:cs typeface="AngsanaUPC" panose="02020603050405020304" pitchFamily="18" charset="-34"/>
              </a:rPr>
              <a:t> รูปภาพ</a:t>
            </a:r>
            <a:r>
              <a:rPr lang="th-TH" sz="2800" dirty="0">
                <a:cs typeface="AngsanaUPC" panose="02020603050405020304" pitchFamily="18" charset="-34"/>
              </a:rPr>
              <a:t>ต่าง ๆ ของเราให้บุคคลอื่นได้ดูและแสดงความคิดเห็น</a:t>
            </a:r>
            <a:endParaRPr lang="en-US" sz="28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28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448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ข้อเสียของเครือข่ายสังคมออนไลน์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AngsanaUPC" panose="02020603050405020304" pitchFamily="18" charset="-34"/>
              </a:rPr>
              <a:t>4</a:t>
            </a:r>
            <a:r>
              <a:rPr lang="en-US" sz="2800" dirty="0">
                <a:cs typeface="AngsanaUPC" panose="02020603050405020304" pitchFamily="18" charset="-34"/>
              </a:rPr>
              <a:t>. </a:t>
            </a:r>
            <a:r>
              <a:rPr lang="th-TH" sz="2800" dirty="0">
                <a:cs typeface="AngsanaUPC" panose="02020603050405020304" pitchFamily="18" charset="-34"/>
              </a:rPr>
              <a:t>ข้อมูลที่ต้องกรอกเพื่อสมัครสมาชิกและแสดงบนเว็บไซต์ในรูปแบบ</a:t>
            </a:r>
            <a:r>
              <a:rPr lang="en-US" sz="2800" dirty="0">
                <a:cs typeface="AngsanaUPC" panose="02020603050405020304" pitchFamily="18" charset="-34"/>
              </a:rPr>
              <a:t> Social Network</a:t>
            </a:r>
            <a:r>
              <a:rPr lang="th-TH" sz="2800" dirty="0">
                <a:cs typeface="AngsanaUPC" panose="02020603050405020304" pitchFamily="18" charset="-34"/>
              </a:rPr>
              <a:t>ยากแก่การตรวจสอบว่าจริงหรือไม่ </a:t>
            </a:r>
            <a:r>
              <a:rPr lang="th-TH" sz="2800" dirty="0" smtClean="0">
                <a:cs typeface="AngsanaUPC" panose="02020603050405020304" pitchFamily="18" charset="-34"/>
              </a:rPr>
              <a:t> ดังนั้น</a:t>
            </a:r>
            <a:r>
              <a:rPr lang="th-TH" sz="2800" dirty="0">
                <a:cs typeface="AngsanaUPC" panose="02020603050405020304" pitchFamily="18" charset="-34"/>
              </a:rPr>
              <a:t>อาจเกิดปัญหาเกี่ยวกับเว็บไซต์</a:t>
            </a:r>
            <a:r>
              <a:rPr lang="th-TH" sz="2800" dirty="0" smtClean="0">
                <a:cs typeface="AngsanaUPC" panose="02020603050405020304" pitchFamily="18" charset="-34"/>
              </a:rPr>
              <a:t>ที่กำหนด</a:t>
            </a:r>
            <a:r>
              <a:rPr lang="th-TH" sz="2800" dirty="0">
                <a:cs typeface="AngsanaUPC" panose="02020603050405020304" pitchFamily="18" charset="-34"/>
              </a:rPr>
              <a:t>อายุการสมัครสมาชิก หรือการถูกหลอกโดยบุคคลที่ไม่มีตัวตนได้</a:t>
            </a:r>
            <a:endParaRPr lang="en-US" sz="28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2800" dirty="0" smtClean="0">
                <a:cs typeface="AngsanaUPC" panose="02020603050405020304" pitchFamily="18" charset="-34"/>
              </a:rPr>
              <a:t>5</a:t>
            </a:r>
            <a:r>
              <a:rPr lang="en-US" sz="2800" dirty="0">
                <a:cs typeface="AngsanaUPC" panose="02020603050405020304" pitchFamily="18" charset="-34"/>
              </a:rPr>
              <a:t>. </a:t>
            </a:r>
            <a:r>
              <a:rPr lang="th-TH" sz="2800" dirty="0">
                <a:cs typeface="AngsanaUPC" panose="02020603050405020304" pitchFamily="18" charset="-34"/>
              </a:rPr>
              <a:t>ผู้ใช้ที่เล่น</a:t>
            </a:r>
            <a:r>
              <a:rPr lang="en-US" sz="2800" dirty="0">
                <a:cs typeface="AngsanaUPC" panose="02020603050405020304" pitchFamily="18" charset="-34"/>
              </a:rPr>
              <a:t> social network </a:t>
            </a:r>
            <a:r>
              <a:rPr lang="th-TH" sz="2800" dirty="0">
                <a:cs typeface="AngsanaUPC" panose="02020603050405020304" pitchFamily="18" charset="-34"/>
              </a:rPr>
              <a:t>และอยู่กับหน้าจอคอมพิวเตอร์เป็นเวลานานอาจสายตาเสียได้หรือบางคนอาจตาบอดได้</a:t>
            </a:r>
            <a:endParaRPr lang="en-US" sz="28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2800" dirty="0" smtClean="0">
                <a:cs typeface="AngsanaUPC" panose="02020603050405020304" pitchFamily="18" charset="-34"/>
              </a:rPr>
              <a:t>6</a:t>
            </a:r>
            <a:r>
              <a:rPr lang="en-US" sz="2800" dirty="0">
                <a:cs typeface="AngsanaUPC" panose="02020603050405020304" pitchFamily="18" charset="-34"/>
              </a:rPr>
              <a:t>. </a:t>
            </a:r>
            <a:r>
              <a:rPr lang="th-TH" sz="2800" dirty="0">
                <a:cs typeface="AngsanaUPC" panose="02020603050405020304" pitchFamily="18" charset="-34"/>
              </a:rPr>
              <a:t>ถ้าผู้ใช้หมกหมุ่นอยู่กับ</a:t>
            </a:r>
            <a:r>
              <a:rPr lang="en-US" sz="2800" dirty="0">
                <a:cs typeface="AngsanaUPC" panose="02020603050405020304" pitchFamily="18" charset="-34"/>
              </a:rPr>
              <a:t> social network </a:t>
            </a:r>
            <a:r>
              <a:rPr lang="th-TH" sz="2800" dirty="0">
                <a:cs typeface="AngsanaUPC" panose="02020603050405020304" pitchFamily="18" charset="-34"/>
              </a:rPr>
              <a:t>มากเกินไป</a:t>
            </a:r>
            <a:r>
              <a:rPr lang="th-TH" sz="2800" dirty="0" smtClean="0">
                <a:cs typeface="AngsanaUPC" panose="02020603050405020304" pitchFamily="18" charset="-34"/>
              </a:rPr>
              <a:t>อาจทำให้</a:t>
            </a:r>
            <a:r>
              <a:rPr lang="th-TH" sz="2800" dirty="0">
                <a:cs typeface="AngsanaUPC" panose="02020603050405020304" pitchFamily="18" charset="-34"/>
              </a:rPr>
              <a:t>เสียการเรียนหรือผลการเรียน</a:t>
            </a:r>
            <a:r>
              <a:rPr lang="th-TH" sz="2800" dirty="0" smtClean="0">
                <a:cs typeface="AngsanaUPC" panose="02020603050405020304" pitchFamily="18" charset="-34"/>
              </a:rPr>
              <a:t>ตกลงได้ทำ</a:t>
            </a:r>
            <a:r>
              <a:rPr lang="th-TH" sz="2800" dirty="0">
                <a:cs typeface="AngsanaUPC" panose="02020603050405020304" pitchFamily="18" charset="-34"/>
              </a:rPr>
              <a:t>ให้เสียเวลาถ้าผู้ใช้ใช้อย่างไร้</a:t>
            </a:r>
            <a:r>
              <a:rPr lang="th-TH" sz="2800" dirty="0" smtClean="0">
                <a:cs typeface="AngsanaUPC" panose="02020603050405020304" pitchFamily="18" charset="-34"/>
              </a:rPr>
              <a:t>ปร</a:t>
            </a:r>
            <a:r>
              <a:rPr lang="th-TH" sz="3600" dirty="0" smtClean="0">
                <a:cs typeface="AngsanaUPC" panose="02020603050405020304" pitchFamily="18" charset="-34"/>
              </a:rPr>
              <a:t>ะโยชน์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384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สื่อสังคมออนไลน์กับธุรกิจดิจิทัล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b="1" dirty="0">
                <a:solidFill>
                  <a:srgbClr val="7030A0"/>
                </a:solidFill>
                <a:cs typeface="AngsanaUPC" panose="02020603050405020304" pitchFamily="18" charset="-34"/>
              </a:rPr>
              <a:t>Facebook </a:t>
            </a: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เป็นเว็บไซต์</a:t>
            </a:r>
            <a:r>
              <a:rPr lang="th-TH" sz="3600" dirty="0">
                <a:cs typeface="AngsanaUPC" panose="02020603050405020304" pitchFamily="18" charset="-34"/>
              </a:rPr>
              <a:t>ที่ให้บริการเครือค่ายสังคมออนไลน์ </a:t>
            </a:r>
            <a:r>
              <a:rPr lang="th-TH" sz="3600" dirty="0" smtClean="0">
                <a:cs typeface="AngsanaUPC" panose="02020603050405020304" pitchFamily="18" charset="-34"/>
              </a:rPr>
              <a:t> ผ่าน</a:t>
            </a:r>
            <a:r>
              <a:rPr lang="en-US" sz="3600" dirty="0">
                <a:cs typeface="AngsanaUPC" panose="02020603050405020304" pitchFamily="18" charset="-34"/>
              </a:rPr>
              <a:t> Internet </a:t>
            </a:r>
            <a:r>
              <a:rPr lang="th-TH" sz="3600" dirty="0" smtClean="0">
                <a:cs typeface="AngsanaUPC" panose="02020603050405020304" pitchFamily="18" charset="-34"/>
              </a:rPr>
              <a:t> หรือ</a:t>
            </a:r>
            <a:r>
              <a:rPr lang="en-US" sz="3600" dirty="0">
                <a:cs typeface="AngsanaUPC" panose="02020603050405020304" pitchFamily="18" charset="-34"/>
              </a:rPr>
              <a:t> Social Network </a:t>
            </a:r>
            <a:r>
              <a:rPr lang="th-TH" sz="3600" dirty="0">
                <a:cs typeface="AngsanaUPC" panose="02020603050405020304" pitchFamily="18" charset="-34"/>
              </a:rPr>
              <a:t>เป็นที่นิยมกันทั่วโลกที่ใช้ในการติดต่อสื่อสาร แลกเปลี่ยนข้อมูล ต่าง ๆ เป็นสื่อสังคมขนาดใหญ่ </a:t>
            </a:r>
            <a:r>
              <a:rPr lang="en-US" sz="3600" dirty="0" err="1">
                <a:cs typeface="AngsanaUPC" panose="02020603050405020304" pitchFamily="18" charset="-34"/>
              </a:rPr>
              <a:t>facebook</a:t>
            </a:r>
            <a:r>
              <a:rPr lang="en-US" sz="3600" dirty="0">
                <a:cs typeface="AngsanaUPC" panose="02020603050405020304" pitchFamily="18" charset="-34"/>
              </a:rPr>
              <a:t> </a:t>
            </a:r>
            <a:r>
              <a:rPr lang="th-TH" sz="3600" dirty="0">
                <a:cs typeface="AngsanaUPC" panose="02020603050405020304" pitchFamily="18" charset="-34"/>
              </a:rPr>
              <a:t>เป็นช่องทางในการทำธุรกิจเล็ก ๆ ขายสินค้าในโลกออนไลน์เนื่องจากเปิดธุรกิจได้โดยไม่มีค่าใช้จ่ายใด ๆ และยังเข้าถึงได้ง่ายทั้งคนซื้อและ</a:t>
            </a:r>
            <a:r>
              <a:rPr lang="th-TH" sz="3600" dirty="0" smtClean="0">
                <a:cs typeface="AngsanaUPC" panose="02020603050405020304" pitchFamily="18" charset="-34"/>
              </a:rPr>
              <a:t>คนขาย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721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สื่อสังคมออนไลน์กับธุรกิจดิจิทัล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UPC" panose="02020603050405020304" pitchFamily="18" charset="-34"/>
              </a:rPr>
              <a:t>	Instagram </a:t>
            </a: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เป็นแอป</a:t>
            </a:r>
            <a:r>
              <a:rPr lang="th-TH" sz="3600" dirty="0">
                <a:cs typeface="AngsanaUPC" panose="02020603050405020304" pitchFamily="18" charset="-34"/>
              </a:rPr>
              <a:t>พลิเคชันบนสมาร์ทโฟนและอุปกรณ์คอมพิวเตอร์ </a:t>
            </a:r>
            <a:r>
              <a:rPr lang="th-TH" sz="3600" dirty="0" smtClean="0">
                <a:cs typeface="AngsanaUPC" panose="02020603050405020304" pitchFamily="18" charset="-34"/>
              </a:rPr>
              <a:t>เน้น</a:t>
            </a:r>
            <a:r>
              <a:rPr lang="th-TH" sz="3600" dirty="0">
                <a:cs typeface="AngsanaUPC" panose="02020603050405020304" pitchFamily="18" charset="-34"/>
              </a:rPr>
              <a:t>การแชร์รูปภาพ บน</a:t>
            </a:r>
            <a:r>
              <a:rPr lang="en-US" sz="3600" dirty="0">
                <a:cs typeface="AngsanaUPC" panose="02020603050405020304" pitchFamily="18" charset="-34"/>
              </a:rPr>
              <a:t> Social Network </a:t>
            </a:r>
            <a:r>
              <a:rPr lang="th-TH" sz="3600" dirty="0">
                <a:cs typeface="AngsanaUPC" panose="02020603050405020304" pitchFamily="18" charset="-34"/>
              </a:rPr>
              <a:t>ซึ่งทำให้เพื่อน ๆ สามารถเห็นภาพถ่ายของคุณได้</a:t>
            </a:r>
            <a:r>
              <a:rPr lang="th-TH" sz="3600" dirty="0" smtClean="0">
                <a:cs typeface="AngsanaUPC" panose="02020603050405020304" pitchFamily="18" charset="-34"/>
              </a:rPr>
              <a:t>และคอม</a:t>
            </a:r>
            <a:r>
              <a:rPr lang="th-TH" sz="3600" dirty="0">
                <a:cs typeface="AngsanaUPC" panose="02020603050405020304" pitchFamily="18" charset="-34"/>
              </a:rPr>
              <a:t>เมนต์</a:t>
            </a:r>
            <a:r>
              <a:rPr lang="th-TH" sz="3600" dirty="0" smtClean="0">
                <a:cs typeface="AngsanaUPC" panose="02020603050405020304" pitchFamily="18" charset="-34"/>
              </a:rPr>
              <a:t>ภาพได้     ที่</a:t>
            </a:r>
            <a:r>
              <a:rPr lang="th-TH" sz="3600" dirty="0">
                <a:cs typeface="AngsanaUPC" panose="02020603050405020304" pitchFamily="18" charset="-34"/>
              </a:rPr>
              <a:t>สำคัญ </a:t>
            </a:r>
            <a:r>
              <a:rPr lang="en-US" sz="3600" dirty="0">
                <a:cs typeface="AngsanaUPC" panose="02020603050405020304" pitchFamily="18" charset="-34"/>
              </a:rPr>
              <a:t>Instagram</a:t>
            </a:r>
            <a:r>
              <a:rPr lang="th-TH" sz="3600" dirty="0">
                <a:cs typeface="AngsanaUPC" panose="02020603050405020304" pitchFamily="18" charset="-34"/>
              </a:rPr>
              <a:t> ยังสามารถใช้แชร์ภาพไปยัง </a:t>
            </a:r>
            <a:r>
              <a:rPr lang="en-US" sz="3600" dirty="0">
                <a:cs typeface="AngsanaUPC" panose="02020603050405020304" pitchFamily="18" charset="-34"/>
              </a:rPr>
              <a:t>Twitter, Facebook </a:t>
            </a:r>
            <a:r>
              <a:rPr lang="th-TH" sz="3600" dirty="0">
                <a:cs typeface="AngsanaUPC" panose="02020603050405020304" pitchFamily="18" charset="-34"/>
              </a:rPr>
              <a:t>ได้อีกด้วย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821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สื่อสังคมออนไลน์กับธุรกิจดิจิทัล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UPC" panose="02020603050405020304" pitchFamily="18" charset="-34"/>
              </a:rPr>
              <a:t>YouTube </a:t>
            </a: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เป็น</a:t>
            </a:r>
            <a:r>
              <a:rPr lang="th-TH" sz="3600" dirty="0" smtClean="0">
                <a:cs typeface="AngsanaUPC" panose="02020603050405020304" pitchFamily="18" charset="-34"/>
              </a:rPr>
              <a:t>เว็บไซต์</a:t>
            </a:r>
            <a:r>
              <a:rPr lang="th-TH" sz="3600" dirty="0">
                <a:cs typeface="AngsanaUPC" panose="02020603050405020304" pitchFamily="18" charset="-34"/>
              </a:rPr>
              <a:t>ที่สามารถแบ่งปัน</a:t>
            </a:r>
            <a:r>
              <a:rPr lang="th-TH" sz="3600" dirty="0" smtClean="0">
                <a:cs typeface="AngsanaUPC" panose="02020603050405020304" pitchFamily="18" charset="-34"/>
              </a:rPr>
              <a:t>วิดีโอ ให้</a:t>
            </a:r>
            <a:r>
              <a:rPr lang="th-TH" sz="3600" dirty="0">
                <a:cs typeface="AngsanaUPC" panose="02020603050405020304" pitchFamily="18" charset="-34"/>
              </a:rPr>
              <a:t>คนอื่น ๆ ทั่ว</a:t>
            </a:r>
            <a:r>
              <a:rPr lang="th-TH" sz="3600" dirty="0" smtClean="0">
                <a:cs typeface="AngsanaUPC" panose="02020603050405020304" pitchFamily="18" charset="-34"/>
              </a:rPr>
              <a:t>โลก สามารถเข้าดู</a:t>
            </a:r>
            <a:r>
              <a:rPr lang="th-TH" sz="3600" dirty="0">
                <a:cs typeface="AngsanaUPC" panose="02020603050405020304" pitchFamily="18" charset="-34"/>
              </a:rPr>
              <a:t>ได้ โดยไม่มีค่าใช้จ่าย  ปัจจุบัน </a:t>
            </a:r>
            <a:r>
              <a:rPr lang="en-US" sz="3600" dirty="0">
                <a:cs typeface="AngsanaUPC" panose="02020603050405020304" pitchFamily="18" charset="-34"/>
              </a:rPr>
              <a:t>YouTube </a:t>
            </a:r>
            <a:r>
              <a:rPr lang="th-TH" sz="3600" dirty="0">
                <a:cs typeface="AngsanaUPC" panose="02020603050405020304" pitchFamily="18" charset="-34"/>
              </a:rPr>
              <a:t>เป็นเว็บไซต์ที่มีผู้นิยมมากที่สุดแห่งหนึ่งของโลก เพราะนอกเหนือการแบ่งปัน</a:t>
            </a:r>
            <a:r>
              <a:rPr lang="th-TH" sz="3600" dirty="0" smtClean="0">
                <a:cs typeface="AngsanaUPC" panose="02020603050405020304" pitchFamily="18" charset="-34"/>
              </a:rPr>
              <a:t>วิดีโอ</a:t>
            </a:r>
            <a:r>
              <a:rPr lang="th-TH" sz="3600" dirty="0">
                <a:cs typeface="AngsanaUPC" panose="02020603050405020304" pitchFamily="18" charset="-34"/>
              </a:rPr>
              <a:t>แล้ว บริษัท ห้างร้านต่าง ๆ </a:t>
            </a:r>
            <a:r>
              <a:rPr lang="th-TH" sz="3600" dirty="0" smtClean="0">
                <a:cs typeface="AngsanaUPC" panose="02020603050405020304" pitchFamily="18" charset="-34"/>
              </a:rPr>
              <a:t>ยังใช้ยู</a:t>
            </a:r>
            <a:r>
              <a:rPr lang="th-TH" sz="3600" dirty="0">
                <a:cs typeface="AngsanaUPC" panose="02020603050405020304" pitchFamily="18" charset="-34"/>
              </a:rPr>
              <a:t>ทูบในการทำการตลาด</a:t>
            </a:r>
            <a:r>
              <a:rPr lang="th-TH" sz="3600" dirty="0" smtClean="0">
                <a:cs typeface="AngsanaUPC" panose="02020603050405020304" pitchFamily="18" charset="-34"/>
              </a:rPr>
              <a:t>ออนไลน์ได้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855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สื่อสังคมออนไลน์กับธุรกิจดิจิทัล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UPC" panose="02020603050405020304" pitchFamily="18" charset="-34"/>
              </a:rPr>
              <a:t>	Twitter </a:t>
            </a: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เป็น</a:t>
            </a:r>
            <a:r>
              <a:rPr lang="th-TH" sz="3600" dirty="0">
                <a:cs typeface="AngsanaUPC" panose="02020603050405020304" pitchFamily="18" charset="-34"/>
              </a:rPr>
              <a:t>บริการเครือข่ายสังคม</a:t>
            </a:r>
            <a:r>
              <a:rPr lang="th-TH" sz="3600" dirty="0" smtClean="0">
                <a:cs typeface="AngsanaUPC" panose="02020603050405020304" pitchFamily="18" charset="-34"/>
              </a:rPr>
              <a:t>ออนไลน์ จำพวก</a:t>
            </a:r>
            <a:r>
              <a:rPr lang="th-TH" sz="3600" dirty="0">
                <a:cs typeface="AngsanaUPC" panose="02020603050405020304" pitchFamily="18" charset="-34"/>
              </a:rPr>
              <a:t>ไมโครบล็อก </a:t>
            </a:r>
            <a:r>
              <a:rPr lang="th-TH" sz="2600" dirty="0">
                <a:cs typeface="AngsanaUPC" panose="02020603050405020304" pitchFamily="18" charset="-34"/>
              </a:rPr>
              <a:t>(</a:t>
            </a:r>
            <a:r>
              <a:rPr lang="en-US" sz="2600" dirty="0">
                <a:cs typeface="AngsanaUPC" panose="02020603050405020304" pitchFamily="18" charset="-34"/>
              </a:rPr>
              <a:t>Micro Blogging) </a:t>
            </a:r>
            <a:r>
              <a:rPr lang="th-TH" sz="2600" dirty="0" smtClean="0">
                <a:cs typeface="AngsanaUPC" panose="02020603050405020304" pitchFamily="18" charset="-34"/>
              </a:rPr>
              <a:t>โ</a:t>
            </a:r>
            <a:r>
              <a:rPr lang="th-TH" sz="3600" dirty="0" smtClean="0">
                <a:cs typeface="AngsanaUPC" panose="02020603050405020304" pitchFamily="18" charset="-34"/>
              </a:rPr>
              <a:t>ดย</a:t>
            </a:r>
            <a:r>
              <a:rPr lang="th-TH" sz="3600" dirty="0">
                <a:cs typeface="AngsanaUPC" panose="02020603050405020304" pitchFamily="18" charset="-34"/>
              </a:rPr>
              <a:t>ผู้ใช้สามารถส่งข้อความยาวไม่เกิน </a:t>
            </a:r>
            <a:r>
              <a:rPr lang="en-US" sz="3600" dirty="0">
                <a:cs typeface="AngsanaUPC" panose="02020603050405020304" pitchFamily="18" charset="-34"/>
              </a:rPr>
              <a:t>140 </a:t>
            </a:r>
            <a:r>
              <a:rPr lang="th-TH" sz="3600" dirty="0">
                <a:cs typeface="AngsanaUPC" panose="02020603050405020304" pitchFamily="18" charset="-34"/>
              </a:rPr>
              <a:t>ตัวอักษร </a:t>
            </a:r>
            <a:r>
              <a:rPr lang="th-TH" sz="3600" dirty="0" smtClean="0">
                <a:cs typeface="AngsanaUPC" panose="02020603050405020304" pitchFamily="18" charset="-34"/>
              </a:rPr>
              <a:t>ให้รู้ว่ากำลัง</a:t>
            </a:r>
            <a:r>
              <a:rPr lang="th-TH" sz="3600" dirty="0">
                <a:cs typeface="AngsanaUPC" panose="02020603050405020304" pitchFamily="18" charset="-34"/>
              </a:rPr>
              <a:t>ทำอะไรอยู่หรือ </a:t>
            </a:r>
            <a:r>
              <a:rPr lang="en-US" sz="3600" dirty="0">
                <a:cs typeface="AngsanaUPC" panose="02020603050405020304" pitchFamily="18" charset="-34"/>
              </a:rPr>
              <a:t>Re-tweet </a:t>
            </a:r>
            <a:r>
              <a:rPr lang="th-TH" sz="3600" dirty="0">
                <a:cs typeface="AngsanaUPC" panose="02020603050405020304" pitchFamily="18" charset="-34"/>
              </a:rPr>
              <a:t>ข่าวสารที่น่าสนใจของคนอื่น และข้อความที่ส่งถึง</a:t>
            </a:r>
            <a:r>
              <a:rPr lang="th-TH" sz="3600" dirty="0" smtClean="0">
                <a:cs typeface="AngsanaUPC" panose="02020603050405020304" pitchFamily="18" charset="-34"/>
              </a:rPr>
              <a:t>กัน</a:t>
            </a: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มีคำศัพท์ เรียกว่า  “</a:t>
            </a:r>
            <a:r>
              <a:rPr lang="en-US" sz="3600" dirty="0" smtClean="0">
                <a:cs typeface="AngsanaUPC" panose="02020603050405020304" pitchFamily="18" charset="-34"/>
              </a:rPr>
              <a:t>Tweets</a:t>
            </a:r>
            <a:r>
              <a:rPr lang="th-TH" sz="3600" dirty="0" smtClean="0">
                <a:cs typeface="AngsanaUPC" panose="02020603050405020304" pitchFamily="18" charset="-34"/>
              </a:rPr>
              <a:t>” 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>
                <a:cs typeface="AngsanaUPC" panose="02020603050405020304" pitchFamily="18" charset="-34"/>
              </a:rPr>
              <a:t>ซึ่งเปรียบเหมือนเสียงนกร้อง</a:t>
            </a:r>
            <a:r>
              <a:rPr lang="th-TH" sz="3600" dirty="0" smtClean="0">
                <a:cs typeface="AngsanaUPC" panose="02020603050405020304" pitchFamily="18" charset="-34"/>
              </a:rPr>
              <a:t>อยู่ตลอดเวลา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r>
              <a:rPr lang="th-TH" sz="3600" dirty="0">
                <a:cs typeface="AngsanaUPC" panose="02020603050405020304" pitchFamily="18" charset="-34"/>
              </a:rPr>
              <a:t>ข้อความที่จะส่งนั้นต้อง เป็น </a:t>
            </a:r>
            <a:r>
              <a:rPr lang="en-US" sz="3600" dirty="0">
                <a:cs typeface="AngsanaUPC" panose="02020603050405020304" pitchFamily="18" charset="-34"/>
              </a:rPr>
              <a:t>Plain </a:t>
            </a:r>
            <a:r>
              <a:rPr lang="en-US" sz="3600" dirty="0" smtClean="0">
                <a:cs typeface="AngsanaUPC" panose="02020603050405020304" pitchFamily="18" charset="-34"/>
              </a:rPr>
              <a:t>Text </a:t>
            </a:r>
            <a:r>
              <a:rPr lang="th-TH" sz="3600" dirty="0" smtClean="0">
                <a:cs typeface="AngsanaUPC" panose="02020603050405020304" pitchFamily="18" charset="-34"/>
              </a:rPr>
              <a:t>เท่านั้น จะ</a:t>
            </a:r>
            <a:r>
              <a:rPr lang="th-TH" sz="3600" dirty="0">
                <a:cs typeface="AngsanaUPC" panose="02020603050405020304" pitchFamily="18" charset="-34"/>
              </a:rPr>
              <a:t>แทรกคำสั่งโปรแกรมอะไรไม่ได้ ยกเว้นแต่ </a:t>
            </a:r>
            <a:r>
              <a:rPr lang="en-US" sz="3600" dirty="0">
                <a:cs typeface="AngsanaUPC" panose="02020603050405020304" pitchFamily="18" charset="-34"/>
              </a:rPr>
              <a:t>Hyperlink</a:t>
            </a: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6263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สื่อสังคมออนไลน์กับธุรกิจดิจิทัล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323652"/>
            <a:ext cx="9323900" cy="35089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UPC" panose="02020603050405020304" pitchFamily="18" charset="-34"/>
              </a:rPr>
              <a:t>Line </a:t>
            </a: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เป็น</a:t>
            </a:r>
            <a:r>
              <a:rPr lang="th-TH" sz="3600" dirty="0" smtClean="0">
                <a:cs typeface="AngsanaUPC" panose="02020603050405020304" pitchFamily="18" charset="-34"/>
              </a:rPr>
              <a:t>แอป</a:t>
            </a:r>
            <a:r>
              <a:rPr lang="th-TH" sz="3600" dirty="0">
                <a:cs typeface="AngsanaUPC" panose="02020603050405020304" pitchFamily="18" charset="-34"/>
              </a:rPr>
              <a:t>พลิชันที่สามารถแชท </a:t>
            </a:r>
            <a:r>
              <a:rPr lang="th-TH" sz="3600" dirty="0" smtClean="0">
                <a:cs typeface="AngsanaUPC" panose="02020603050405020304" pitchFamily="18" charset="-34"/>
              </a:rPr>
              <a:t> สร้าง</a:t>
            </a:r>
            <a:r>
              <a:rPr lang="th-TH" sz="3600" dirty="0">
                <a:cs typeface="AngsanaUPC" panose="02020603050405020304" pitchFamily="18" charset="-34"/>
              </a:rPr>
              <a:t>กลุ่ม </a:t>
            </a:r>
            <a:r>
              <a:rPr lang="th-TH" sz="3600" dirty="0" smtClean="0">
                <a:cs typeface="AngsanaUPC" panose="02020603050405020304" pitchFamily="18" charset="-34"/>
              </a:rPr>
              <a:t> ส่ง</a:t>
            </a:r>
            <a:r>
              <a:rPr lang="th-TH" sz="3600" dirty="0">
                <a:cs typeface="AngsanaUPC" panose="02020603050405020304" pitchFamily="18" charset="-34"/>
              </a:rPr>
              <a:t>ข้อความ โพ</a:t>
            </a:r>
            <a:r>
              <a:rPr lang="th-TH" sz="3600" dirty="0" smtClean="0">
                <a:cs typeface="AngsanaUPC" panose="02020603050405020304" pitchFamily="18" charset="-34"/>
              </a:rPr>
              <a:t>สต์รูปหรือโทรคุยใช้เสียง</a:t>
            </a:r>
            <a:r>
              <a:rPr lang="th-TH" sz="3600" dirty="0" smtClean="0">
                <a:cs typeface="AngsanaUPC" panose="02020603050405020304" pitchFamily="18" charset="-34"/>
              </a:rPr>
              <a:t>หรือ</a:t>
            </a:r>
            <a:r>
              <a:rPr lang="th-TH" sz="3600" dirty="0" smtClean="0">
                <a:cs typeface="AngsanaUPC" panose="02020603050405020304" pitchFamily="18" charset="-34"/>
              </a:rPr>
              <a:t>วิดีโอ</a:t>
            </a:r>
            <a:r>
              <a:rPr lang="th-TH" sz="3600" dirty="0">
                <a:cs typeface="AngsanaUPC" panose="02020603050405020304" pitchFamily="18" charset="-34"/>
              </a:rPr>
              <a:t>คอลก็ได้ โดยข้อมูลทั้งหมดไม่ต้องเสียเงิน </a:t>
            </a:r>
            <a:r>
              <a:rPr lang="th-TH" sz="3600" dirty="0" smtClean="0">
                <a:cs typeface="AngsanaUPC" panose="02020603050405020304" pitchFamily="18" charset="-34"/>
              </a:rPr>
              <a:t>หากใช้</a:t>
            </a:r>
            <a:r>
              <a:rPr lang="th-TH" sz="3600" dirty="0">
                <a:cs typeface="AngsanaUPC" panose="02020603050405020304" pitchFamily="18" charset="-34"/>
              </a:rPr>
              <a:t>งานโทรศัพท์ที่มีแพคเกจอินเทอร์เน็ตอยู่แล้ว แถม</a:t>
            </a:r>
            <a:r>
              <a:rPr lang="th-TH" sz="3600" dirty="0" smtClean="0">
                <a:cs typeface="AngsanaUPC" panose="02020603050405020304" pitchFamily="18" charset="-34"/>
              </a:rPr>
              <a:t>ยัง ใช้</a:t>
            </a:r>
            <a:r>
              <a:rPr lang="th-TH" sz="3600" dirty="0">
                <a:cs typeface="AngsanaUPC" panose="02020603050405020304" pitchFamily="18" charset="-34"/>
              </a:rPr>
              <a:t>งานร่วมกัน</a:t>
            </a:r>
            <a:r>
              <a:rPr lang="th-TH" sz="3600" dirty="0" smtClean="0">
                <a:cs typeface="AngsanaUPC" panose="02020603050405020304" pitchFamily="18" charset="-34"/>
              </a:rPr>
              <a:t>ระหว่าง  </a:t>
            </a:r>
            <a:r>
              <a:rPr lang="en-US" sz="3600" dirty="0">
                <a:cs typeface="AngsanaUPC" panose="02020603050405020304" pitchFamily="18" charset="-34"/>
              </a:rPr>
              <a:t>iOS </a:t>
            </a:r>
            <a:r>
              <a:rPr lang="th-TH" sz="3600" dirty="0">
                <a:cs typeface="AngsanaUPC" panose="02020603050405020304" pitchFamily="18" charset="-34"/>
              </a:rPr>
              <a:t>และ </a:t>
            </a:r>
            <a:r>
              <a:rPr lang="en-US" sz="3600" dirty="0">
                <a:cs typeface="AngsanaUPC" panose="02020603050405020304" pitchFamily="18" charset="-34"/>
              </a:rPr>
              <a:t>Android </a:t>
            </a:r>
            <a:r>
              <a:rPr lang="th-TH" sz="3600" dirty="0" smtClean="0">
                <a:cs typeface="AngsanaUPC" panose="02020603050405020304" pitchFamily="18" charset="-34"/>
              </a:rPr>
              <a:t>รวมทั้ง</a:t>
            </a:r>
            <a:r>
              <a:rPr lang="th-TH" sz="3600" dirty="0">
                <a:cs typeface="AngsanaUPC" panose="02020603050405020304" pitchFamily="18" charset="-34"/>
              </a:rPr>
              <a:t>ระบบปฏิบัติการอื่น ๆ ได้อีก</a:t>
            </a:r>
            <a:r>
              <a:rPr lang="th-TH" sz="3600" dirty="0" smtClean="0">
                <a:cs typeface="AngsanaUPC" panose="02020603050405020304" pitchFamily="18" charset="-34"/>
              </a:rPr>
              <a:t>ด้วย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610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สื่อสังคมออนไลน์กับธุรกิจดิจิทัล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UPC" panose="02020603050405020304" pitchFamily="18" charset="-34"/>
              </a:rPr>
              <a:t>TikTok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UPC" panose="02020603050405020304" pitchFamily="18" charset="-34"/>
              </a:rPr>
              <a:t> </a:t>
            </a: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เป็น</a:t>
            </a:r>
            <a:r>
              <a:rPr lang="th-TH" sz="3600" dirty="0">
                <a:cs typeface="AngsanaUPC" panose="02020603050405020304" pitchFamily="18" charset="-34"/>
              </a:rPr>
              <a:t>แอปพลิเคชันที่เป็น</a:t>
            </a:r>
            <a:r>
              <a:rPr lang="th-TH" sz="3600" dirty="0" smtClean="0">
                <a:cs typeface="AngsanaUPC" panose="02020603050405020304" pitchFamily="18" charset="-34"/>
              </a:rPr>
              <a:t>แพลตฟอร์ม  บันทึก</a:t>
            </a:r>
            <a:r>
              <a:rPr lang="th-TH" sz="3600" dirty="0">
                <a:cs typeface="AngsanaUPC" panose="02020603050405020304" pitchFamily="18" charset="-34"/>
              </a:rPr>
              <a:t>และตัดต่อวิดีโอ โดยสามารถลงคลิปวิดีโอ</a:t>
            </a:r>
            <a:r>
              <a:rPr lang="th-TH" sz="3600" dirty="0" smtClean="0">
                <a:cs typeface="AngsanaUPC" panose="02020603050405020304" pitchFamily="18" charset="-34"/>
              </a:rPr>
              <a:t>สั้นๆ ทำได้</a:t>
            </a:r>
            <a:r>
              <a:rPr lang="th-TH" sz="3600" dirty="0">
                <a:cs typeface="AngsanaUPC" panose="02020603050405020304" pitchFamily="18" charset="-34"/>
              </a:rPr>
              <a:t>ง่าย </a:t>
            </a:r>
            <a:r>
              <a:rPr lang="th-TH" sz="3600" dirty="0" smtClean="0">
                <a:cs typeface="AngsanaUPC" panose="02020603050405020304" pitchFamily="18" charset="-34"/>
              </a:rPr>
              <a:t>ใช้สร้างสรรค์</a:t>
            </a:r>
            <a:r>
              <a:rPr lang="th-TH" sz="3600" dirty="0">
                <a:cs typeface="AngsanaUPC" panose="02020603050405020304" pitchFamily="18" charset="-34"/>
              </a:rPr>
              <a:t>วิดีโอได้เป็นอย่างดี อีกทั้งยังมา</a:t>
            </a:r>
            <a:r>
              <a:rPr lang="th-TH" sz="3600" dirty="0" smtClean="0">
                <a:cs typeface="AngsanaUPC" panose="02020603050405020304" pitchFamily="18" charset="-34"/>
              </a:rPr>
              <a:t>ประยุกต์ใช้</a:t>
            </a:r>
            <a:r>
              <a:rPr lang="th-TH" sz="3600" dirty="0">
                <a:cs typeface="AngsanaUPC" panose="02020603050405020304" pitchFamily="18" charset="-34"/>
              </a:rPr>
              <a:t>ในการตลาดโดยใช้เป็นช่องทาง</a:t>
            </a:r>
            <a:r>
              <a:rPr lang="th-TH" sz="3600" dirty="0" smtClean="0">
                <a:cs typeface="AngsanaUPC" panose="02020603050405020304" pitchFamily="18" charset="-34"/>
              </a:rPr>
              <a:t>โฆษณาต่าง </a:t>
            </a:r>
            <a:r>
              <a:rPr lang="th-TH" sz="3600" dirty="0">
                <a:cs typeface="AngsanaUPC" panose="02020603050405020304" pitchFamily="18" charset="-34"/>
              </a:rPr>
              <a:t>ๆ ให้กับธุรกิจ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732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สรุปประเด็นสำคัญ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</a:t>
            </a:r>
            <a:endParaRPr lang="th-TH" sz="32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200">
                <a:cs typeface="AngsanaUPC" panose="02020603050405020304" pitchFamily="18" charset="-34"/>
              </a:rPr>
              <a:t>	</a:t>
            </a:r>
            <a:r>
              <a:rPr lang="th-TH" sz="3200" smtClean="0">
                <a:cs typeface="AngsanaUPC" panose="02020603050405020304" pitchFamily="18" charset="-34"/>
              </a:rPr>
              <a:t>สื่อ</a:t>
            </a:r>
            <a:r>
              <a:rPr lang="th-TH" sz="3200" dirty="0">
                <a:cs typeface="AngsanaUPC" panose="02020603050405020304" pitchFamily="18" charset="-34"/>
              </a:rPr>
              <a:t>สังคมออนไลน์ </a:t>
            </a:r>
            <a:r>
              <a:rPr lang="th-TH" sz="3200" dirty="0" smtClean="0">
                <a:cs typeface="AngsanaUPC" panose="02020603050405020304" pitchFamily="18" charset="-34"/>
              </a:rPr>
              <a:t>เป็นสื่อ</a:t>
            </a:r>
            <a:r>
              <a:rPr lang="th-TH" sz="3200" dirty="0">
                <a:cs typeface="AngsanaUPC" panose="02020603050405020304" pitchFamily="18" charset="-34"/>
              </a:rPr>
              <a:t>ที่ผู้ส่งสารแบ่งปันสาร ซึ่งอยู่ในรูปแบบต่าง ๆ ไปยังผู้รับสารผ่านเครือข่ายออนไลน์ โดยสามารถโต้ตอบกันระหว่างผู้ส่งสารและผู้รับสาร หรือผู้รับสารด้วยกันเอง ซึ่งสามารถแบ่งสื่อสังคมออนไลน์ออกเป็นประเภท</a:t>
            </a:r>
            <a:r>
              <a:rPr lang="th-TH" sz="3200">
                <a:cs typeface="AngsanaUPC" panose="02020603050405020304" pitchFamily="18" charset="-34"/>
              </a:rPr>
              <a:t>ต่าง </a:t>
            </a:r>
            <a:r>
              <a:rPr lang="th-TH" sz="3200" smtClean="0">
                <a:cs typeface="AngsanaUPC" panose="02020603050405020304" pitchFamily="18" charset="-34"/>
              </a:rPr>
              <a:t>ๆ</a:t>
            </a:r>
            <a:endParaRPr lang="th-TH" sz="32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071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00B0F0"/>
                </a:solidFill>
              </a:rPr>
              <a:t>จุดประสงค์การเรียนรู้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บอกความหมายของสื่อสังคมออนไลน์ได้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อธิบายประเภทและวิธีทำธุรกิจบนสื่อสังคมออนไลน์ได้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อธิบายประโยชน์ของเครือข่ายสังคมออนไลน์ได้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ประยุกต์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ธุรกิจด้วยสื่อสังคมออนไลน์ได้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มีเจตคติและกิจนิสัยที่ดีในการปฏิบัติงานด้วยความรับผิดชอบ ซื่อสัตย์ ละเอียดรอบคอบ	</a:t>
            </a:r>
          </a:p>
        </p:txBody>
      </p:sp>
    </p:spTree>
    <p:extLst>
      <p:ext uri="{BB962C8B-B14F-4D97-AF65-F5344CB8AC3E}">
        <p14:creationId xmlns:p14="http://schemas.microsoft.com/office/powerpoint/2010/main" val="29996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00B0F0"/>
                </a:solidFill>
              </a:rPr>
              <a:t>สมรรถนะประจำหน่วย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แสดงความรู้เกี่ยวกับสื่อสังคมออนไลน์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ธุรกิจบนสื่อสังคมออนไลน์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ปฏิบัติใน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ธุรกิจบนสื่อสังคมออนไลน์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005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00B0F0"/>
                </a:solidFill>
              </a:rPr>
              <a:t>ความหมายของสื่อสังคมออนไลน์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สื่อสังคมออนไลน์ คือ สื่อที่ผู้ส่งสารแบ่งปันสาร ซึ่งอยู่ในรูปแบบต่าง ๆ ไปยังผู้รับสารผ่านเครือข่ายออนไลน์ โดยสามารถโต้ตอบกันระหว่างผู้ส่งสารและผู้รับสาร หรือผู้รับสารด้วยกันเอง ซึ่งสามารถแบ่งสื่อสังคมออนไลน์ออกเป็นประเภทต่าง ๆ ที่ใช้กันบ่อย ๆ คือ บล็อก </a:t>
            </a:r>
            <a:r>
              <a:rPr lang="en-US" sz="3600" dirty="0">
                <a:cs typeface="AngsanaUPC" panose="02020603050405020304" pitchFamily="18" charset="-34"/>
              </a:rPr>
              <a:t>(Blogging) </a:t>
            </a:r>
            <a:r>
              <a:rPr lang="th-TH" sz="3600" dirty="0">
                <a:cs typeface="AngsanaUPC" panose="02020603050405020304" pitchFamily="18" charset="-34"/>
              </a:rPr>
              <a:t>ทวิต</a:t>
            </a:r>
            <a:r>
              <a:rPr lang="th-TH" sz="3600" dirty="0" err="1">
                <a:cs typeface="AngsanaUPC" panose="02020603050405020304" pitchFamily="18" charset="-34"/>
              </a:rPr>
              <a:t>เต</a:t>
            </a:r>
            <a:r>
              <a:rPr lang="th-TH" sz="3600" dirty="0">
                <a:cs typeface="AngsanaUPC" panose="02020603050405020304" pitchFamily="18" charset="-34"/>
              </a:rPr>
              <a:t>อร</a:t>
            </a:r>
            <a:r>
              <a:rPr lang="th-TH" sz="3600" dirty="0" err="1">
                <a:cs typeface="AngsanaUPC" panose="02020603050405020304" pitchFamily="18" charset="-34"/>
              </a:rPr>
              <a:t>์แ</a:t>
            </a:r>
            <a:r>
              <a:rPr lang="th-TH" sz="3600" dirty="0">
                <a:cs typeface="AngsanaUPC" panose="02020603050405020304" pitchFamily="18" charset="-34"/>
              </a:rPr>
              <a:t>ละไมโครบล็อก </a:t>
            </a:r>
            <a:r>
              <a:rPr lang="en-US" sz="3600" dirty="0">
                <a:cs typeface="AngsanaUPC" panose="02020603050405020304" pitchFamily="18" charset="-34"/>
              </a:rPr>
              <a:t>(Twitter and Microblogging) </a:t>
            </a:r>
            <a:r>
              <a:rPr lang="th-TH" sz="3600" dirty="0">
                <a:cs typeface="AngsanaUPC" panose="02020603050405020304" pitchFamily="18" charset="-34"/>
              </a:rPr>
              <a:t>เครือข่ายสังคมออนไลน์ </a:t>
            </a:r>
            <a:r>
              <a:rPr lang="en-US" sz="3600" dirty="0">
                <a:cs typeface="AngsanaUPC" panose="02020603050405020304" pitchFamily="18" charset="-34"/>
              </a:rPr>
              <a:t>(Social Networking) </a:t>
            </a:r>
            <a:r>
              <a:rPr lang="th-TH" sz="3600" dirty="0">
                <a:cs typeface="AngsanaUPC" panose="02020603050405020304" pitchFamily="18" charset="-34"/>
              </a:rPr>
              <a:t>และการแบ่งปันสื่อทางออนไลน์ </a:t>
            </a:r>
            <a:r>
              <a:rPr lang="en-US" sz="3600" dirty="0">
                <a:cs typeface="AngsanaUPC" panose="02020603050405020304" pitchFamily="18" charset="-34"/>
              </a:rPr>
              <a:t>(Media Sharing)</a:t>
            </a: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088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00B0F0"/>
                </a:solidFill>
              </a:rPr>
              <a:t>ประเภทของสื่อสังคมออนไลน์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cs typeface="AngsanaUPC" panose="02020603050405020304" pitchFamily="18" charset="-34"/>
              </a:rPr>
              <a:t>1</a:t>
            </a:r>
            <a:r>
              <a:rPr lang="en-US" sz="3600" dirty="0">
                <a:cs typeface="AngsanaUPC" panose="02020603050405020304" pitchFamily="18" charset="-34"/>
              </a:rPr>
              <a:t>. </a:t>
            </a:r>
            <a:r>
              <a:rPr lang="th-TH" sz="3600" dirty="0">
                <a:cs typeface="AngsanaUPC" panose="02020603050405020304" pitchFamily="18" charset="-34"/>
              </a:rPr>
              <a:t>บล็อก (</a:t>
            </a:r>
            <a:r>
              <a:rPr lang="en-US" sz="3600" dirty="0">
                <a:cs typeface="AngsanaUPC" panose="02020603050405020304" pitchFamily="18" charset="-34"/>
              </a:rPr>
              <a:t>Weblogs </a:t>
            </a:r>
            <a:r>
              <a:rPr lang="th-TH" sz="3600" dirty="0">
                <a:cs typeface="AngsanaUPC" panose="02020603050405020304" pitchFamily="18" charset="-34"/>
              </a:rPr>
              <a:t>หรือเรียกสั้นๆ ว่า</a:t>
            </a:r>
            <a:r>
              <a:rPr lang="en-US" sz="3600" dirty="0">
                <a:cs typeface="AngsanaUPC" panose="02020603050405020304" pitchFamily="18" charset="-34"/>
              </a:rPr>
              <a:t> Blogs) </a:t>
            </a:r>
            <a:r>
              <a:rPr lang="th-TH" sz="3600" dirty="0">
                <a:cs typeface="AngsanaUPC" panose="02020603050405020304" pitchFamily="18" charset="-34"/>
              </a:rPr>
              <a:t>คือ ประเภทของระบบการจัดการเนื้อหา ที่อำนวยความสะดวกให้ผู้เขียนบล็อกเผยแพร่และแบ่งปันบทความของตนเอง โดยบทความที่โพสต์ลงบล็อกเผยแพร่และแบ่งปันบทความของตนเอง โดยบทความที่โพสต์ลงบล็อก เป็นการแสดงความคิดเห็นส่วนตัวของผู้เขียนบล็อก ซึ่งจุดเด่นของบล็อก คือ การสื่อสารถึงกันอย่างเป็นกันเองระหว่างผู้เขียนและผู้อ่านบล็อกผ่าน การแสดงความคิดเห็น </a:t>
            </a:r>
            <a:r>
              <a:rPr lang="en-US" sz="3600" dirty="0">
                <a:cs typeface="AngsanaUPC" panose="02020603050405020304" pitchFamily="18" charset="-34"/>
              </a:rPr>
              <a:t>(Comment) </a:t>
            </a:r>
            <a:r>
              <a:rPr lang="th-TH" sz="3600" dirty="0">
                <a:cs typeface="AngsanaUPC" panose="02020603050405020304" pitchFamily="18" charset="-34"/>
              </a:rPr>
              <a:t>เช่น </a:t>
            </a:r>
            <a:endParaRPr lang="th-TH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 err="1" smtClean="0">
                <a:cs typeface="AngsanaUPC" panose="02020603050405020304" pitchFamily="18" charset="-34"/>
              </a:rPr>
              <a:t>Bloggang</a:t>
            </a:r>
            <a:r>
              <a:rPr lang="en-US" sz="3600" dirty="0">
                <a:cs typeface="AngsanaUPC" panose="02020603050405020304" pitchFamily="18" charset="-34"/>
              </a:rPr>
              <a:t>,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 err="1" smtClean="0">
                <a:cs typeface="AngsanaUPC" panose="02020603050405020304" pitchFamily="18" charset="-34"/>
              </a:rPr>
              <a:t>Wordpress</a:t>
            </a:r>
            <a:r>
              <a:rPr lang="en-US" sz="3600" dirty="0">
                <a:cs typeface="AngsanaUPC" panose="02020603050405020304" pitchFamily="18" charset="-34"/>
              </a:rPr>
              <a:t>,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 smtClean="0">
                <a:cs typeface="AngsanaUPC" panose="02020603050405020304" pitchFamily="18" charset="-34"/>
              </a:rPr>
              <a:t>Blogger</a:t>
            </a:r>
            <a:r>
              <a:rPr lang="en-US" sz="3600" dirty="0">
                <a:cs typeface="AngsanaUPC" panose="02020603050405020304" pitchFamily="18" charset="-34"/>
              </a:rPr>
              <a:t>,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 err="1" smtClean="0">
                <a:cs typeface="AngsanaUPC" panose="02020603050405020304" pitchFamily="18" charset="-34"/>
              </a:rPr>
              <a:t>Oknation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942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00B0F0"/>
                </a:solidFill>
              </a:rPr>
              <a:t>ประเภทของสื่อสังคมออนไลน์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AngsanaUPC" panose="02020603050405020304" pitchFamily="18" charset="-34"/>
              </a:rPr>
              <a:t>2</a:t>
            </a:r>
            <a:r>
              <a:rPr lang="en-US" sz="2800" dirty="0">
                <a:cs typeface="AngsanaUPC" panose="02020603050405020304" pitchFamily="18" charset="-34"/>
              </a:rPr>
              <a:t>. </a:t>
            </a:r>
            <a:r>
              <a:rPr lang="th-TH" sz="2800" dirty="0">
                <a:cs typeface="AngsanaUPC" panose="02020603050405020304" pitchFamily="18" charset="-34"/>
              </a:rPr>
              <a:t>เครือข่ายสังคมออนไลน์ </a:t>
            </a:r>
            <a:r>
              <a:rPr lang="th-TH" sz="2800" dirty="0" smtClean="0">
                <a:cs typeface="AngsanaUPC" panose="02020603050405020304" pitchFamily="18" charset="-34"/>
              </a:rPr>
              <a:t>  (</a:t>
            </a:r>
            <a:r>
              <a:rPr lang="en-US" sz="2800" dirty="0">
                <a:cs typeface="AngsanaUPC" panose="02020603050405020304" pitchFamily="18" charset="-34"/>
              </a:rPr>
              <a:t>Social Networking) </a:t>
            </a:r>
          </a:p>
          <a:p>
            <a:pPr marL="0" indent="0">
              <a:buNone/>
            </a:pPr>
            <a:r>
              <a:rPr lang="th-TH" sz="2800" dirty="0">
                <a:cs typeface="AngsanaUPC" panose="02020603050405020304" pitchFamily="18" charset="-34"/>
              </a:rPr>
              <a:t>	</a:t>
            </a:r>
            <a:r>
              <a:rPr lang="th-TH" dirty="0" smtClean="0">
                <a:cs typeface="AngsanaUPC" panose="02020603050405020304" pitchFamily="18" charset="-34"/>
              </a:rPr>
              <a:t>เป็นเว็บไซต์</a:t>
            </a:r>
            <a:r>
              <a:rPr lang="th-TH" dirty="0">
                <a:cs typeface="AngsanaUPC" panose="02020603050405020304" pitchFamily="18" charset="-34"/>
              </a:rPr>
              <a:t>ที่ผู้คนสามารถติดต่อสื่อสารกับเพื่อนทั้งที่รู้จักมาก่อน หรือรู้จักภายหลังทางออนไลน์ ซึ่ง</a:t>
            </a:r>
            <a:r>
              <a:rPr lang="th-TH" dirty="0" smtClean="0">
                <a:cs typeface="AngsanaUPC" panose="02020603050405020304" pitchFamily="18" charset="-34"/>
              </a:rPr>
              <a:t>เว็บไซต์ของเครือข่าย</a:t>
            </a:r>
            <a:r>
              <a:rPr lang="th-TH" dirty="0">
                <a:cs typeface="AngsanaUPC" panose="02020603050405020304" pitchFamily="18" charset="-34"/>
              </a:rPr>
              <a:t>สังคมออนไลน์แต่ละแห่ง มีคุณลักษณะแตกต่างกันออกไป แต่ส่วนประกอบหลักที่มีเหมือนกัน คือ โปรไฟล์ </a:t>
            </a:r>
            <a:r>
              <a:rPr lang="en-US" dirty="0">
                <a:cs typeface="AngsanaUPC" panose="02020603050405020304" pitchFamily="18" charset="-34"/>
              </a:rPr>
              <a:t>(Profiles - </a:t>
            </a:r>
            <a:r>
              <a:rPr lang="th-TH" dirty="0">
                <a:cs typeface="AngsanaUPC" panose="02020603050405020304" pitchFamily="18" charset="-34"/>
              </a:rPr>
              <a:t>เพื่อแสดงข้อมูลส่วนตัวของเจ้าของบัญชี) การเชื่อมต่อ </a:t>
            </a:r>
            <a:r>
              <a:rPr lang="en-US" dirty="0">
                <a:cs typeface="AngsanaUPC" panose="02020603050405020304" pitchFamily="18" charset="-34"/>
              </a:rPr>
              <a:t>(Connecting – </a:t>
            </a:r>
            <a:r>
              <a:rPr lang="th-TH" dirty="0">
                <a:cs typeface="AngsanaUPC" panose="02020603050405020304" pitchFamily="18" charset="-34"/>
              </a:rPr>
              <a:t>เพื่อสร้างเพื่อนกับคนที่รู้จักและไม่รู้จักทางออนไลน์) และการส่งข้อความ </a:t>
            </a:r>
            <a:r>
              <a:rPr lang="en-US" dirty="0">
                <a:cs typeface="AngsanaUPC" panose="02020603050405020304" pitchFamily="18" charset="-34"/>
              </a:rPr>
              <a:t>(Messaging - </a:t>
            </a:r>
            <a:r>
              <a:rPr lang="th-TH" dirty="0">
                <a:cs typeface="AngsanaUPC" panose="02020603050405020304" pitchFamily="18" charset="-34"/>
              </a:rPr>
              <a:t>อาจเป็นข้อความส่วนตัว หรือข้อความสาธารณะ) เป็นต้น โดยมี </a:t>
            </a:r>
            <a:r>
              <a:rPr lang="en-US" dirty="0">
                <a:cs typeface="AngsanaUPC" panose="02020603050405020304" pitchFamily="18" charset="-34"/>
              </a:rPr>
              <a:t>Facebook (http://www.fcebook.com) </a:t>
            </a:r>
            <a:r>
              <a:rPr lang="th-TH" dirty="0">
                <a:cs typeface="AngsanaUPC" panose="02020603050405020304" pitchFamily="18" charset="-34"/>
              </a:rPr>
              <a:t>เป็นเว็บไซต์เครือข่ายสังคมออนไลน์ที่ได้รับความนิยมสูงสุดในปัจจุบัน นอกจากนี้แล้วยังมี  </a:t>
            </a:r>
            <a:r>
              <a:rPr lang="en-US" dirty="0">
                <a:cs typeface="AngsanaUPC" panose="02020603050405020304" pitchFamily="18" charset="-34"/>
              </a:rPr>
              <a:t>Ning, Linked in, Myspace, </a:t>
            </a:r>
            <a:r>
              <a:rPr lang="en-US" dirty="0" err="1">
                <a:cs typeface="AngsanaUPC" panose="02020603050405020304" pitchFamily="18" charset="-34"/>
              </a:rPr>
              <a:t>YouMeo</a:t>
            </a:r>
            <a:r>
              <a:rPr lang="en-US" dirty="0">
                <a:cs typeface="AngsanaUPC" panose="02020603050405020304" pitchFamily="18" charset="-34"/>
              </a:rPr>
              <a:t> </a:t>
            </a:r>
            <a:r>
              <a:rPr lang="th-TH" dirty="0">
                <a:cs typeface="AngsanaUPC" panose="02020603050405020304" pitchFamily="18" charset="-34"/>
              </a:rPr>
              <a:t>และ </a:t>
            </a:r>
            <a:r>
              <a:rPr lang="en-US" dirty="0">
                <a:cs typeface="AngsanaUPC" panose="02020603050405020304" pitchFamily="18" charset="-34"/>
              </a:rPr>
              <a:t>Instagram</a:t>
            </a:r>
          </a:p>
          <a:p>
            <a:pPr marL="0" indent="0">
              <a:buNone/>
            </a:pPr>
            <a:endParaRPr lang="th-TH" sz="28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983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00B0F0"/>
                </a:solidFill>
              </a:rPr>
              <a:t>ประเภทของสื่อสังคมออนไลน์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 </a:t>
            </a:r>
            <a:r>
              <a:rPr lang="en-US" sz="3200" dirty="0" smtClean="0">
                <a:cs typeface="AngsanaUPC" panose="02020603050405020304" pitchFamily="18" charset="-34"/>
              </a:rPr>
              <a:t>3</a:t>
            </a:r>
            <a:r>
              <a:rPr lang="en-US" sz="3200" dirty="0">
                <a:cs typeface="AngsanaUPC" panose="02020603050405020304" pitchFamily="18" charset="-34"/>
              </a:rPr>
              <a:t>. </a:t>
            </a:r>
            <a:r>
              <a:rPr lang="th-TH" sz="3200" dirty="0">
                <a:cs typeface="AngsanaUPC" panose="02020603050405020304" pitchFamily="18" charset="-34"/>
              </a:rPr>
              <a:t>ไมโครบล็อก </a:t>
            </a:r>
            <a:r>
              <a:rPr lang="en-US" sz="3200" dirty="0">
                <a:cs typeface="AngsanaUPC" panose="02020603050405020304" pitchFamily="18" charset="-34"/>
              </a:rPr>
              <a:t>(Microblogging)</a:t>
            </a: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</a:t>
            </a:r>
            <a:r>
              <a:rPr lang="th-TH" sz="3200" dirty="0" smtClean="0">
                <a:cs typeface="AngsanaUPC" panose="02020603050405020304" pitchFamily="18" charset="-34"/>
              </a:rPr>
              <a:t>เป็นรูปแบบ</a:t>
            </a:r>
            <a:r>
              <a:rPr lang="th-TH" sz="3200" dirty="0">
                <a:cs typeface="AngsanaUPC" panose="02020603050405020304" pitchFamily="18" charset="-34"/>
              </a:rPr>
              <a:t>หนึ่งของบล็อกที่มีการจำกัดขนาดของการโพสต์ในแต่ละครั้ง ซึ่งทวิตเตอร์เป็นไมโครบล็อกที่จำกัดการโพสต์แต่ละครั้งพิมพ์ได้ไม่เกิน </a:t>
            </a:r>
            <a:r>
              <a:rPr lang="en-US" sz="3200" dirty="0">
                <a:cs typeface="AngsanaUPC" panose="02020603050405020304" pitchFamily="18" charset="-34"/>
              </a:rPr>
              <a:t>140 </a:t>
            </a:r>
            <a:r>
              <a:rPr lang="th-TH" sz="3200" dirty="0">
                <a:cs typeface="AngsanaUPC" panose="02020603050405020304" pitchFamily="18" charset="-34"/>
              </a:rPr>
              <a:t>ตัวอักษร ในปัจจุบันทวิตเตอร์เป็นที่นิยมใช้งานของผู้คน เพราะใช้งานง่าย และใช้เวลาไม่มากนัก รวมทั้งเป็นที่นิยมขององค์กรต่าง ๆ ที่ใช้ทวิตเตอร์ในการแจ้งกิจกรรมต่าง ๆ และความเคลื่อนไหวของธุรกิจ เพื่อไม่ให้ขาดการติดต่อกับ</a:t>
            </a:r>
            <a:r>
              <a:rPr lang="th-TH" sz="3200" dirty="0" smtClean="0">
                <a:cs typeface="AngsanaUPC" panose="02020603050405020304" pitchFamily="18" charset="-34"/>
              </a:rPr>
              <a:t>สังคม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   </a:t>
            </a:r>
            <a:endParaRPr lang="th-TH" sz="32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269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82689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00B0F0"/>
                </a:solidFill>
              </a:rPr>
              <a:t>ประเภทของสื่อสังคมออนไลน์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323652"/>
            <a:ext cx="9362536" cy="3508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 </a:t>
            </a:r>
            <a:r>
              <a:rPr lang="en-US" sz="3200" dirty="0" smtClean="0">
                <a:cs typeface="AngsanaUPC" panose="02020603050405020304" pitchFamily="18" charset="-34"/>
              </a:rPr>
              <a:t>4</a:t>
            </a:r>
            <a:r>
              <a:rPr lang="en-US" sz="3200" dirty="0">
                <a:cs typeface="AngsanaUPC" panose="02020603050405020304" pitchFamily="18" charset="-34"/>
              </a:rPr>
              <a:t>. </a:t>
            </a:r>
            <a:r>
              <a:rPr lang="th-TH" sz="3200" dirty="0">
                <a:cs typeface="AngsanaUPC" panose="02020603050405020304" pitchFamily="18" charset="-34"/>
              </a:rPr>
              <a:t>การแบ่งปันสื่อทางออนไลน์ </a:t>
            </a:r>
            <a:r>
              <a:rPr lang="th-TH" sz="3200" dirty="0" smtClean="0">
                <a:cs typeface="AngsanaUPC" panose="02020603050405020304" pitchFamily="18" charset="-34"/>
              </a:rPr>
              <a:t> </a:t>
            </a:r>
            <a:r>
              <a:rPr lang="en-US" sz="3200" dirty="0" smtClean="0">
                <a:cs typeface="AngsanaUPC" panose="02020603050405020304" pitchFamily="18" charset="-34"/>
              </a:rPr>
              <a:t>(</a:t>
            </a:r>
            <a:r>
              <a:rPr lang="en-US" sz="3200" dirty="0">
                <a:cs typeface="AngsanaUPC" panose="02020603050405020304" pitchFamily="18" charset="-34"/>
              </a:rPr>
              <a:t>Media Sharing) </a:t>
            </a:r>
          </a:p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	</a:t>
            </a:r>
            <a:r>
              <a:rPr lang="th-TH" sz="3200" dirty="0" smtClean="0">
                <a:cs typeface="AngsanaUPC" panose="02020603050405020304" pitchFamily="18" charset="-34"/>
              </a:rPr>
              <a:t>เป็น</a:t>
            </a:r>
            <a:r>
              <a:rPr lang="th-TH" sz="3200" dirty="0">
                <a:cs typeface="AngsanaUPC" panose="02020603050405020304" pitchFamily="18" charset="-34"/>
              </a:rPr>
              <a:t>เว็บไซต์ที่ให้ผู้ใช้สามารถทำการอัปโหลด </a:t>
            </a:r>
            <a:r>
              <a:rPr lang="en-US" sz="3200" dirty="0">
                <a:cs typeface="AngsanaUPC" panose="02020603050405020304" pitchFamily="18" charset="-34"/>
              </a:rPr>
              <a:t>(Upload) </a:t>
            </a:r>
            <a:r>
              <a:rPr lang="th-TH" sz="3200" dirty="0">
                <a:cs typeface="AngsanaUPC" panose="02020603050405020304" pitchFamily="18" charset="-34"/>
              </a:rPr>
              <a:t>ไฟล์สื่อผสม </a:t>
            </a:r>
            <a:r>
              <a:rPr lang="en-US" sz="3200" dirty="0">
                <a:cs typeface="AngsanaUPC" panose="02020603050405020304" pitchFamily="18" charset="-34"/>
              </a:rPr>
              <a:t>(Multimedia) </a:t>
            </a:r>
            <a:r>
              <a:rPr lang="th-TH" sz="3200" dirty="0">
                <a:cs typeface="AngsanaUPC" panose="02020603050405020304" pitchFamily="18" charset="-34"/>
              </a:rPr>
              <a:t>ขึ้นสู่เว็บไซต์ เพื่อแบ่งปันข้อมูลแก่ผู้ใช้ทั่วไป ซึ่งในปัจจุบันได้รับความนิยมมาก </a:t>
            </a:r>
            <a:r>
              <a:rPr lang="th-TH" sz="3200" dirty="0" smtClean="0">
                <a:cs typeface="AngsanaUPC" panose="02020603050405020304" pitchFamily="18" charset="-34"/>
              </a:rPr>
              <a:t>เพราะเป็นสื่อผสม ไม่</a:t>
            </a:r>
            <a:r>
              <a:rPr lang="th-TH" sz="3200" dirty="0">
                <a:cs typeface="AngsanaUPC" panose="02020603050405020304" pitchFamily="18" charset="-34"/>
              </a:rPr>
              <a:t>ว่าจะเป็นรูป สไลด์ หรือวิดีโอ </a:t>
            </a:r>
            <a:r>
              <a:rPr lang="th-TH" sz="3200" dirty="0" smtClean="0">
                <a:cs typeface="AngsanaUPC" panose="02020603050405020304" pitchFamily="18" charset="-34"/>
              </a:rPr>
              <a:t>รวมทั้งใช้</a:t>
            </a:r>
            <a:r>
              <a:rPr lang="th-TH" sz="3200" dirty="0">
                <a:cs typeface="AngsanaUPC" panose="02020603050405020304" pitchFamily="18" charset="-34"/>
              </a:rPr>
              <a:t>งานง่าย</a:t>
            </a:r>
            <a:r>
              <a:rPr lang="th-TH" sz="3200" dirty="0" smtClean="0">
                <a:cs typeface="AngsanaUPC" panose="02020603050405020304" pitchFamily="18" charset="-34"/>
              </a:rPr>
              <a:t>ขึ้นมีกล้อง</a:t>
            </a:r>
            <a:r>
              <a:rPr lang="th-TH" sz="3200" dirty="0">
                <a:cs typeface="AngsanaUPC" panose="02020603050405020304" pitchFamily="18" charset="-34"/>
              </a:rPr>
              <a:t>ดิจิทัล และกล้องวิดีโอ ซึ่งเป็นเครื่องมือที่นำมาสู่การได้ไฟล์สื่อผสมแบบต่าง ๆ ออกมา เว็บไซต์ที่ได้รับความนิยม คือ </a:t>
            </a:r>
            <a:r>
              <a:rPr lang="th-TH" sz="3200" dirty="0" smtClean="0">
                <a:cs typeface="AngsanaUPC" panose="02020603050405020304" pitchFamily="18" charset="-34"/>
              </a:rPr>
              <a:t> </a:t>
            </a:r>
            <a:r>
              <a:rPr lang="en-US" sz="3200" dirty="0" smtClean="0">
                <a:cs typeface="AngsanaUPC" panose="02020603050405020304" pitchFamily="18" charset="-34"/>
              </a:rPr>
              <a:t>YouTube </a:t>
            </a:r>
            <a:r>
              <a:rPr lang="th-TH" sz="3200" dirty="0" smtClean="0">
                <a:cs typeface="AngsanaUPC" panose="02020603050405020304" pitchFamily="18" charset="-34"/>
              </a:rPr>
              <a:t> </a:t>
            </a:r>
            <a:r>
              <a:rPr lang="en-US" sz="3200" dirty="0" smtClean="0">
                <a:cs typeface="AngsanaUPC" panose="02020603050405020304" pitchFamily="18" charset="-34"/>
              </a:rPr>
              <a:t> </a:t>
            </a:r>
            <a:r>
              <a:rPr lang="th-TH" sz="3200" dirty="0">
                <a:cs typeface="AngsanaUPC" panose="02020603050405020304" pitchFamily="18" charset="-34"/>
              </a:rPr>
              <a:t>สำหรับแบ่งปันไฟล์วิดีโอ)  และ </a:t>
            </a:r>
            <a:r>
              <a:rPr lang="en-US" sz="3200" dirty="0" err="1">
                <a:cs typeface="AngsanaUPC" panose="02020603050405020304" pitchFamily="18" charset="-34"/>
              </a:rPr>
              <a:t>slideshare</a:t>
            </a:r>
            <a:r>
              <a:rPr lang="en-US" sz="3200" dirty="0"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cs typeface="AngsanaUPC" panose="02020603050405020304" pitchFamily="18" charset="-34"/>
              </a:rPr>
              <a:t> สำหรับ</a:t>
            </a:r>
            <a:r>
              <a:rPr lang="th-TH" sz="3200" dirty="0">
                <a:cs typeface="AngsanaUPC" panose="02020603050405020304" pitchFamily="18" charset="-34"/>
              </a:rPr>
              <a:t>แบ่งปันไฟล์พรี</a:t>
            </a:r>
            <a:r>
              <a:rPr lang="th-TH" sz="3200" dirty="0" smtClean="0">
                <a:cs typeface="AngsanaUPC" panose="02020603050405020304" pitchFamily="18" charset="-34"/>
              </a:rPr>
              <a:t>เซนเทชัน</a:t>
            </a:r>
            <a:r>
              <a:rPr lang="th-TH" sz="3200" dirty="0">
                <a:cs typeface="AngsanaUPC" panose="02020603050405020304" pitchFamily="18" charset="-34"/>
              </a:rPr>
              <a:t>)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   </a:t>
            </a:r>
            <a:endParaRPr lang="th-TH" sz="32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266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</TotalTime>
  <Words>285</Words>
  <Application>Microsoft Office PowerPoint</Application>
  <PresentationFormat>Custom</PresentationFormat>
  <Paragraphs>108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Austin</vt:lpstr>
      <vt:lpstr>หน่วยที่ 5  สื่อสังคมออนไลน์กับธุรกิจดิจิทัล</vt:lpstr>
      <vt:lpstr>หน่วยที่ 5  สื่อสังคมออนไลน์กับธุรกิจดิจิทัล</vt:lpstr>
      <vt:lpstr>จุดประสงค์การเรียนรู้</vt:lpstr>
      <vt:lpstr>สมรรถนะประจำหน่วย</vt:lpstr>
      <vt:lpstr>ความหมายของสื่อสังคมออนไลน์</vt:lpstr>
      <vt:lpstr>ประเภทของสื่อสังคมออนไลน์ </vt:lpstr>
      <vt:lpstr>ประเภทของสื่อสังคมออนไลน์ </vt:lpstr>
      <vt:lpstr>ประเภทของสื่อสังคมออนไลน์ </vt:lpstr>
      <vt:lpstr>ประเภทของสื่อสังคมออนไลน์ </vt:lpstr>
      <vt:lpstr>ประเภทของสื่อสังคมออนไลน์ </vt:lpstr>
      <vt:lpstr>ประเภทของสื่อสังคมออนไลน์ </vt:lpstr>
      <vt:lpstr>ประเภทของสื่อสังคมออนไลน์ </vt:lpstr>
      <vt:lpstr>ประเภทของสื่อสังคมออนไลน์ </vt:lpstr>
      <vt:lpstr>ประเภทของสื่อสังคมออนไลน์ </vt:lpstr>
      <vt:lpstr>วิธีทำธุรกิจบนสื่อสังคมออนไลน์ให้ประสบความสำเร็จ</vt:lpstr>
      <vt:lpstr>ประโยชน์ของเครือข่ายสังคมออนไลน์ (Social Network)</vt:lpstr>
      <vt:lpstr>PowerPoint Presentation</vt:lpstr>
      <vt:lpstr>ข้อดีของเครือข่ายสังคมออนไลน์</vt:lpstr>
      <vt:lpstr>PowerPoint Presentation</vt:lpstr>
      <vt:lpstr>ข้อเสียของเครือข่ายสังคมออนไลน์</vt:lpstr>
      <vt:lpstr>ข้อเสียของเครือข่ายสังคมออนไลน์</vt:lpstr>
      <vt:lpstr>สื่อสังคมออนไลน์กับธุรกิจดิจิทัล</vt:lpstr>
      <vt:lpstr>สื่อสังคมออนไลน์กับธุรกิจดิจิทัล</vt:lpstr>
      <vt:lpstr>สื่อสังคมออนไลน์กับธุรกิจดิจิทัล</vt:lpstr>
      <vt:lpstr>สื่อสังคมออนไลน์กับธุรกิจดิจิทัล</vt:lpstr>
      <vt:lpstr>สื่อสังคมออนไลน์กับธุรกิจดิจิทัล</vt:lpstr>
      <vt:lpstr>สื่อสังคมออนไลน์กับธุรกิจดิจิทัล</vt:lpstr>
      <vt:lpstr>สรุปประเด็นสำคัญ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5  สื่อสังคมออนไลน์กับธุรกิจดิจิทัล</dc:title>
  <dc:creator>admin</dc:creator>
  <cp:lastModifiedBy>SSw</cp:lastModifiedBy>
  <cp:revision>8</cp:revision>
  <dcterms:created xsi:type="dcterms:W3CDTF">2020-08-10T03:06:14Z</dcterms:created>
  <dcterms:modified xsi:type="dcterms:W3CDTF">2020-08-11T23:17:44Z</dcterms:modified>
</cp:coreProperties>
</file>