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  <p:sldId id="45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53" r:id="rId18"/>
    <p:sldId id="451" r:id="rId19"/>
    <p:sldId id="4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AE295-342C-44E4-A3D9-73906B7A8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9A9693-4044-49B3-B064-8A6BACD4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568C0B-F48B-4977-BF52-524B5D44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FD4D9A-35A3-4EF8-BCBB-D64B9DD3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BABF6E-61D9-4F0B-A3CA-DC718D0B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70E4F-E76D-4E1A-9660-00505C6C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C4FD24-C0AF-49FE-B84F-73B7F6316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1B9325-07CF-44FC-A943-99383583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0CEC3-7CE3-4131-BA7E-B4FC0186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764548-913E-4394-A86B-2A6DCF3D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516AC0D-3B90-4579-9854-A0A173AA3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4F9754-0370-433F-8C14-561E6C49F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6E1207-B606-4910-AFE6-2460A29C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FB7BC-633C-4284-9AD9-D5C59141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BFFA2E-CA99-4431-89E2-7687EAD0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00323-AEA2-4989-AD18-DDD65FF1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F561D4-B646-4555-B7E5-090AE581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68D151-9C83-4290-849A-608EFC1A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F7F906-2F38-4402-B4DC-850DAEB3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A76F1C-9909-449A-9429-F39C731A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0671A-FB5A-4C85-8C67-E49D376A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3D310E-FC66-4DF7-81EA-524AB178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9F4FAA-CA97-4E77-9F90-20D46683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375B8-805D-4219-85B9-FC458E59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DDD659-9B1C-4D65-B44D-98007EB6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E6743-B180-4EDE-BD66-DA06095E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C693AB-43E7-44D9-83FB-48AE00527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88F1FA-8431-4681-9D1A-0F2A3DDD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31AD6DE-B974-4D5E-941D-1CEBB334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B4ED5C-9EB6-4FC3-85A0-2D77CBD9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45CB60-C5E0-49B8-8EA8-46E207DA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47A52-DC45-4CE0-B02F-73478D18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0D02A5-6CF9-43E6-828F-BFBBC8FF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9196ED-3A4A-4BD1-A07D-AA978F7E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315930-64AD-4BCD-84BE-EC077BA9B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F24669-AD71-48DB-B124-2F1F6BA1B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FFD19B-F9BC-48FE-BFCF-33029416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26013ED-68AE-407A-A31D-2719238F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50CF6D4-860D-443E-B563-7571C89E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74396-A020-4EC4-AA75-F6CF5AAC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CAA44D-3024-4A19-926D-1FBA2EA5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72925F-8F23-49FE-9333-44038B1C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7D3E7B-1902-4D9B-8AC0-7A9CD5ED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624FEAE-8547-4582-A8AB-3B6B3194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7BF5B1-BEC1-4076-8F2D-E96F0BEE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01AD4C-A4C7-4DE9-912E-1966F4F0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C1AE8-BA43-436D-AA29-61E4C595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E4F9AB-892A-42BB-AD71-55B4686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51765B-E416-4915-BA7E-98BF10E3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E48423-394A-47CC-8273-9A19A1B7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7B5D76-0CF1-4D26-AAF8-3D1375A6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D98030-8AB0-469F-9DBF-83B87D72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C8B17-ADE4-44CB-8C47-84DBCC93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B71A29-5FF9-4F17-988D-14F87DB6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7326E5-E155-475A-B6F8-E1B84BCA9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440C82-B5C9-4DD1-BFB3-46EFE1DE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03A2FE-4E15-40F4-9C10-CC00BF9E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4B8EA7-372A-41B2-A112-A5EC74E8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561D15-CFD0-4691-9B56-F1E557F0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057F84-C532-4EE3-BEB5-15C7C115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4F2063-689D-4D93-AC4F-F939B3053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1692-4918-48B3-9A9E-98A562B4E81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5359D-306E-4937-8DC6-0FEB44C9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0B5A3-A77F-4253-BBBF-C0FFE9C96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5FD9-A5A7-4D84-B2F0-9A9A2AC8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หน่วยที่ </a:t>
            </a:r>
            <a:r>
              <a:rPr lang="en-US" dirty="0"/>
              <a:t>7 </a:t>
            </a:r>
            <a:r>
              <a:rPr lang="th-TH" dirty="0"/>
              <a:t>ความมั่นคงปลอดภัยใน</a:t>
            </a:r>
            <a:r>
              <a:rPr lang="th-TH" dirty="0" err="1"/>
              <a:t>การทำ</a:t>
            </a:r>
            <a:r>
              <a:rPr lang="th-TH" dirty="0"/>
              <a:t>ธุรกรรมดิจิทัล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ความหมายของความมั่นคงปลอดภัยทางไซเบอร์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ระบบ </a:t>
            </a:r>
            <a:r>
              <a:rPr lang="en-US" sz="3600" dirty="0">
                <a:cs typeface="AngsanaUPC" panose="02020603050405020304" pitchFamily="18" charset="-34"/>
              </a:rPr>
              <a:t>Cyber Security</a:t>
            </a: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ความมั่นคงปลอดภัยในการำธุรกรรมดิจิทัล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r>
              <a:rPr lang="th-TH" sz="3600" dirty="0">
                <a:cs typeface="AngsanaUPC" panose="02020603050405020304" pitchFamily="18" charset="-34"/>
              </a:rPr>
              <a:t>การรักษาความมั่นคงปลอดภัยโครงสร้างพื้นฐาน</a:t>
            </a: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630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การรักษาความมั่นคงปลอดภัยโครงสร้างพื้นฐาน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ฮาร์ดแวร์และอุปกรณ์เชื่อมต่อต่าง ๆ </a:t>
            </a:r>
            <a:r>
              <a:rPr lang="th-TH" sz="3600" dirty="0" smtClean="0">
                <a:cs typeface="AngsanaUPC" panose="02020603050405020304" pitchFamily="18" charset="-34"/>
              </a:rPr>
              <a:t>                                                           </a:t>
            </a:r>
            <a:r>
              <a:rPr lang="en-US" sz="3600" dirty="0" smtClean="0">
                <a:cs typeface="AngsanaUPC" panose="02020603050405020304" pitchFamily="18" charset="-34"/>
              </a:rPr>
              <a:t>(</a:t>
            </a:r>
            <a:r>
              <a:rPr lang="en-US" sz="3600" dirty="0">
                <a:cs typeface="AngsanaUPC" panose="02020603050405020304" pitchFamily="18" charset="-34"/>
              </a:rPr>
              <a:t>Hardware and its peripheral)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ซอฟต์แวร์</a:t>
            </a:r>
            <a:r>
              <a:rPr lang="en-US" sz="3600" dirty="0">
                <a:cs typeface="AngsanaUPC" panose="02020603050405020304" pitchFamily="18" charset="-34"/>
              </a:rPr>
              <a:t> (Software)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โครงสร้างพื้นฐานระบบเครือข่าย</a:t>
            </a:r>
            <a:r>
              <a:rPr lang="en-US" sz="3600" dirty="0">
                <a:cs typeface="AngsanaUPC" panose="02020603050405020304" pitchFamily="18" charset="-34"/>
              </a:rPr>
              <a:t> (Network)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ขั้นตอนระเบียบปฏิบัติ </a:t>
            </a:r>
            <a:r>
              <a:rPr lang="en-US" sz="3600" dirty="0">
                <a:cs typeface="AngsanaUPC" panose="02020603050405020304" pitchFamily="18" charset="-34"/>
              </a:rPr>
              <a:t>(Procedure)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ผู้ใช้งาน </a:t>
            </a:r>
            <a:r>
              <a:rPr lang="en-US" sz="3600" dirty="0">
                <a:cs typeface="AngsanaUPC" panose="02020603050405020304" pitchFamily="18" charset="-34"/>
              </a:rPr>
              <a:t>(User) 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0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หลักการรักษาความมั่นคงปลอดภัยใน</a:t>
            </a:r>
            <a:r>
              <a:rPr lang="th-TH" dirty="0" err="1"/>
              <a:t>การทำ</a:t>
            </a:r>
            <a:r>
              <a:rPr lang="th-TH" dirty="0"/>
              <a:t>ธุรกรรมดิจิทัล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การรักษาความลับ </a:t>
            </a:r>
            <a:r>
              <a:rPr lang="en-US" sz="3600" dirty="0">
                <a:cs typeface="AngsanaUPC" panose="02020603050405020304" pitchFamily="18" charset="-34"/>
              </a:rPr>
              <a:t>(Confidentiality)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การรักษาความครบถ้วนสมบูรณ์ </a:t>
            </a:r>
            <a:r>
              <a:rPr lang="en-US" sz="3600" dirty="0">
                <a:cs typeface="AngsanaUPC" panose="02020603050405020304" pitchFamily="18" charset="-34"/>
              </a:rPr>
              <a:t>(Integrity)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การรักษาความพร้อมใช้ </a:t>
            </a:r>
            <a:r>
              <a:rPr lang="en-US" sz="3600" dirty="0">
                <a:cs typeface="AngsanaUPC" panose="02020603050405020304" pitchFamily="18" charset="-34"/>
              </a:rPr>
              <a:t>(Availability)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785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การรักษาความปลอดภัยของข้อมูลใน</a:t>
            </a:r>
            <a:r>
              <a:rPr lang="th-TH" dirty="0" err="1"/>
              <a:t>การทำ</a:t>
            </a:r>
            <a:r>
              <a:rPr lang="th-TH" dirty="0"/>
              <a:t>ธุรกิจดิจิทัล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การระบุตัวตน </a:t>
            </a:r>
            <a:r>
              <a:rPr lang="en-US" sz="3600" dirty="0">
                <a:cs typeface="AngsanaUPC" panose="02020603050405020304" pitchFamily="18" charset="-34"/>
              </a:rPr>
              <a:t>(Identification)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การพิสูจน์ทราบตัวตน </a:t>
            </a:r>
            <a:r>
              <a:rPr lang="en-US" sz="3600" dirty="0">
                <a:cs typeface="AngsanaUPC" panose="02020603050405020304" pitchFamily="18" charset="-34"/>
              </a:rPr>
              <a:t>(Authentication)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การอนุญาตใช้งาน </a:t>
            </a:r>
            <a:r>
              <a:rPr lang="en-US" sz="3600" dirty="0">
                <a:cs typeface="AngsanaUPC" panose="02020603050405020304" pitchFamily="18" charset="-34"/>
              </a:rPr>
              <a:t>(Authorization)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การตรวจสอบได้ </a:t>
            </a:r>
            <a:r>
              <a:rPr lang="en-US" sz="3600" dirty="0">
                <a:cs typeface="AngsanaUPC" panose="02020603050405020304" pitchFamily="18" charset="-34"/>
              </a:rPr>
              <a:t>(Accountability) 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337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ภัยคุกคามด้านความมั่นคงปลอดภัย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ภัยคุกคาม </a:t>
            </a:r>
            <a:r>
              <a:rPr lang="en-US" sz="3600" dirty="0">
                <a:cs typeface="AngsanaUPC" panose="02020603050405020304" pitchFamily="18" charset="-34"/>
              </a:rPr>
              <a:t>(Threat) </a:t>
            </a:r>
            <a:r>
              <a:rPr lang="th-TH" sz="3600" dirty="0">
                <a:cs typeface="AngsanaUPC" panose="02020603050405020304" pitchFamily="18" charset="-34"/>
              </a:rPr>
              <a:t>หมายถึง สิ่งที่ทำให้เกิดความเสียหายของข้อมูล ไม่ว่าจะเป็นส่วนใดส่วนหนึ่งของข้อมูล เมื่อข้อมูลนั้นการคุกคามโดยภัยคุกคามนี้ถ้าไม่ได้มีการป้องกันที่รัดกุมแล้วนั้น ก็จะเป็นสาเหตุที่จะทำให้ข้อมูลนั้นเกิดการเสียหายได้ โดยการโจมตีของกลุ่มที่ไม่หวังดีเช่น จากบุคคลภายในองค์กรเอง หรือกลุ่มเจาะระบบ </a:t>
            </a:r>
            <a:r>
              <a:rPr lang="en-US" sz="3600" dirty="0">
                <a:cs typeface="AngsanaUPC" panose="02020603050405020304" pitchFamily="18" charset="-34"/>
              </a:rPr>
              <a:t>(Hacker) </a:t>
            </a:r>
            <a:r>
              <a:rPr lang="th-TH" sz="3600" dirty="0">
                <a:cs typeface="AngsanaUPC" panose="02020603050405020304" pitchFamily="18" charset="-34"/>
              </a:rPr>
              <a:t>แต่อย่างไร</a:t>
            </a:r>
            <a:r>
              <a:rPr lang="th-TH" sz="3600" dirty="0" smtClean="0">
                <a:cs typeface="AngsanaUPC" panose="02020603050405020304" pitchFamily="18" charset="-34"/>
              </a:rPr>
              <a:t>ก็ดี ถ้ามี</a:t>
            </a:r>
            <a:r>
              <a:rPr lang="th-TH" sz="3600" dirty="0">
                <a:cs typeface="AngsanaUPC" panose="02020603050405020304" pitchFamily="18" charset="-34"/>
              </a:rPr>
              <a:t>การจัดการที่ดีต่อข้อมูล ทำให้ข้อมูลนั้นปลอดภัยรัดกุมอยู่เสมอ ภัยต่าง ๆ ก็ไม่สามารถที่จะทำให้ข้อมูลเสียหายได้ </a:t>
            </a: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991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ภัยคุกคามต่อทรัพยากรสารสนเทศจำแนกได้ </a:t>
            </a:r>
            <a:r>
              <a:rPr lang="en-US" dirty="0"/>
              <a:t>4 </a:t>
            </a:r>
            <a:r>
              <a:rPr lang="th-TH" dirty="0"/>
              <a:t>ลักษณะ คือ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การดักรับ </a:t>
            </a:r>
            <a:r>
              <a:rPr lang="en-US" sz="3600" dirty="0">
                <a:cs typeface="AngsanaUPC" panose="02020603050405020304" pitchFamily="18" charset="-34"/>
              </a:rPr>
              <a:t>(Interception)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การขัดจังหวะ </a:t>
            </a:r>
            <a:r>
              <a:rPr lang="en-US" sz="3600" dirty="0">
                <a:cs typeface="AngsanaUPC" panose="02020603050405020304" pitchFamily="18" charset="-34"/>
              </a:rPr>
              <a:t>(Interruption)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การดัดแปลงแก้ไข </a:t>
            </a:r>
            <a:r>
              <a:rPr lang="en-US" sz="3600" dirty="0">
                <a:cs typeface="AngsanaUPC" panose="02020603050405020304" pitchFamily="18" charset="-34"/>
              </a:rPr>
              <a:t>(Modification) 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การปลอมแปลง </a:t>
            </a:r>
            <a:r>
              <a:rPr lang="en-US" sz="3600" dirty="0">
                <a:cs typeface="AngsanaUPC" panose="02020603050405020304" pitchFamily="18" charset="-34"/>
              </a:rPr>
              <a:t>(Fabrication) 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658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ไฟ</a:t>
            </a:r>
            <a:r>
              <a:rPr lang="th-TH" dirty="0" err="1"/>
              <a:t>ร์</a:t>
            </a:r>
            <a:r>
              <a:rPr lang="th-TH" dirty="0"/>
              <a:t>วอ</a:t>
            </a:r>
            <a:r>
              <a:rPr lang="th-TH" dirty="0" err="1"/>
              <a:t>ลล์</a:t>
            </a:r>
            <a:r>
              <a:rPr lang="th-TH" dirty="0"/>
              <a:t> </a:t>
            </a:r>
            <a:r>
              <a:rPr lang="en-US" dirty="0"/>
              <a:t>(Firewall)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ไฟ</a:t>
            </a:r>
            <a:r>
              <a:rPr lang="th-TH" sz="3600" dirty="0" err="1">
                <a:cs typeface="AngsanaUPC" panose="02020603050405020304" pitchFamily="18" charset="-34"/>
              </a:rPr>
              <a:t>ร์</a:t>
            </a:r>
            <a:r>
              <a:rPr lang="th-TH" sz="3600" dirty="0">
                <a:cs typeface="AngsanaUPC" panose="02020603050405020304" pitchFamily="18" charset="-34"/>
              </a:rPr>
              <a:t>วอ</a:t>
            </a:r>
            <a:r>
              <a:rPr lang="th-TH" sz="3600" dirty="0" err="1">
                <a:cs typeface="AngsanaUPC" panose="02020603050405020304" pitchFamily="18" charset="-34"/>
              </a:rPr>
              <a:t>ลล์</a:t>
            </a:r>
            <a:r>
              <a:rPr lang="th-TH" sz="3600" dirty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(Firewall) </a:t>
            </a:r>
            <a:r>
              <a:rPr lang="th-TH" sz="3600" dirty="0">
                <a:cs typeface="AngsanaUPC" panose="02020603050405020304" pitchFamily="18" charset="-34"/>
              </a:rPr>
              <a:t>เป็นเทคโนโลยีที่ถูกสร้างขึ้นเพื่อป้องกันภัยคุกคามและการโจมตีทางเครือข่ายหลักทั่วไปของการใช้งานไฟร์วอลล์คือ การป้องกันภัยคุกคามที่มาจากภายนอก (ซึ่งอาจหมายถึงเครือข่ายภายนอก หรือเครือข่ายที่เครื่องคอมพิวเตอร์ส่วนบุคคลเครื่องหนึ่งเชื่อมต่อด้วยก็ได้) </a:t>
            </a:r>
            <a:r>
              <a:rPr lang="th-TH" sz="3600" dirty="0" smtClean="0">
                <a:cs typeface="AngsanaUPC" panose="02020603050405020304" pitchFamily="18" charset="-34"/>
              </a:rPr>
              <a:t>   </a:t>
            </a: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จำแนก</a:t>
            </a:r>
            <a:r>
              <a:rPr lang="th-TH" sz="3600" dirty="0" smtClean="0">
                <a:cs typeface="AngsanaUPC" panose="02020603050405020304" pitchFamily="18" charset="-34"/>
              </a:rPr>
              <a:t>ชนิด</a:t>
            </a:r>
            <a:r>
              <a:rPr lang="th-TH" sz="3600" dirty="0">
                <a:cs typeface="AngsanaUPC" panose="02020603050405020304" pitchFamily="18" charset="-34"/>
              </a:rPr>
              <a:t>ของไฟร์วอลล์ตามลักษณะการใช้งานได้สอง</a:t>
            </a:r>
            <a:r>
              <a:rPr lang="th-TH" sz="3600" dirty="0" smtClean="0">
                <a:cs typeface="AngsanaUPC" panose="02020603050405020304" pitchFamily="18" charset="-34"/>
              </a:rPr>
              <a:t>ลักษณะ  คือ </a:t>
            </a:r>
          </a:p>
          <a:p>
            <a:pPr marL="742950" indent="-742950">
              <a:buAutoNum type="arabicPeriod"/>
            </a:pPr>
            <a:r>
              <a:rPr lang="th-TH" sz="3600" dirty="0" smtClean="0">
                <a:cs typeface="AngsanaUPC" panose="02020603050405020304" pitchFamily="18" charset="-34"/>
              </a:rPr>
              <a:t>ไฟร์</a:t>
            </a:r>
            <a:r>
              <a:rPr lang="th-TH" sz="3600" dirty="0">
                <a:cs typeface="AngsanaUPC" panose="02020603050405020304" pitchFamily="18" charset="-34"/>
              </a:rPr>
              <a:t>วอลล์สำหรับเครือข่าย </a:t>
            </a:r>
            <a:r>
              <a:rPr lang="en-US" sz="3600" dirty="0">
                <a:cs typeface="AngsanaUPC" panose="02020603050405020304" pitchFamily="18" charset="-34"/>
              </a:rPr>
              <a:t>(Network firewall</a:t>
            </a:r>
            <a:r>
              <a:rPr lang="en-US" sz="3600" dirty="0" smtClean="0">
                <a:cs typeface="AngsanaUPC" panose="02020603050405020304" pitchFamily="18" charset="-34"/>
              </a:rPr>
              <a:t>)</a:t>
            </a:r>
            <a:endParaRPr lang="th-TH" sz="3600" dirty="0" smtClean="0">
              <a:cs typeface="AngsanaUPC" panose="02020603050405020304" pitchFamily="18" charset="-34"/>
            </a:endParaRPr>
          </a:p>
          <a:p>
            <a:pPr marL="742950" indent="-742950">
              <a:buAutoNum type="arabicPeriod"/>
            </a:pPr>
            <a:r>
              <a:rPr lang="th-TH" sz="3600" dirty="0" smtClean="0">
                <a:cs typeface="AngsanaUPC" panose="02020603050405020304" pitchFamily="18" charset="-34"/>
              </a:rPr>
              <a:t>ไฟล์</a:t>
            </a:r>
            <a:r>
              <a:rPr lang="th-TH" sz="3600" dirty="0">
                <a:cs typeface="AngsanaUPC" panose="02020603050405020304" pitchFamily="18" charset="-34"/>
              </a:rPr>
              <a:t>วอลล์ส่วนบุคคล </a:t>
            </a:r>
            <a:r>
              <a:rPr lang="en-US" sz="3600" dirty="0">
                <a:cs typeface="AngsanaUPC" panose="02020603050405020304" pitchFamily="18" charset="-34"/>
              </a:rPr>
              <a:t>(Personal firewall)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819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ข้อควรระวังใน</a:t>
            </a:r>
            <a:r>
              <a:rPr lang="th-TH" dirty="0" err="1"/>
              <a:t>การทำ</a:t>
            </a:r>
            <a:r>
              <a:rPr lang="th-TH" dirty="0"/>
              <a:t>ธุรกรรมดิจิทัล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ความมั่นคงปลอดภัยออนไลน์ (</a:t>
            </a:r>
            <a:r>
              <a:rPr lang="en-US" sz="3600" dirty="0">
                <a:cs typeface="AngsanaUPC" panose="02020603050405020304" pitchFamily="18" charset="-34"/>
              </a:rPr>
              <a:t>Online Security)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ความน่าเชื่อถือของระบบ (</a:t>
            </a:r>
            <a:r>
              <a:rPr lang="en-US" sz="3600" dirty="0">
                <a:cs typeface="AngsanaUPC" panose="02020603050405020304" pitchFamily="18" charset="-34"/>
              </a:rPr>
              <a:t>System Reliability)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  <a:endParaRPr lang="th-TH" sz="3600" b="1" dirty="0">
              <a:cs typeface="AngsanaUPC" panose="02020603050405020304" pitchFamily="18" charset="-34"/>
            </a:endParaRP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ประเด็นเรื่องความเป็นส่วนตัว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  <a:endParaRPr lang="th-TH" sz="3600" b="1" dirty="0">
              <a:cs typeface="AngsanaUPC" panose="02020603050405020304" pitchFamily="18" charset="-34"/>
            </a:endParaRPr>
          </a:p>
          <a:p>
            <a:pPr marL="514350" indent="-514350">
              <a:buAutoNum type="arabicPeriod"/>
            </a:pPr>
            <a:r>
              <a:rPr lang="th-TH" sz="3600" dirty="0">
                <a:cs typeface="AngsanaUPC" panose="02020603050405020304" pitchFamily="18" charset="-34"/>
              </a:rPr>
              <a:t>ข้อพิพาทหรือร้องเรียนของลูกค้า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  <a:endParaRPr lang="th-TH" sz="3600" b="1" dirty="0">
              <a:cs typeface="AngsanaUPC" panose="02020603050405020304" pitchFamily="18" charset="-34"/>
            </a:endParaRPr>
          </a:p>
          <a:p>
            <a:pPr marL="514350" indent="-514350">
              <a:buAutoNum type="arabicPeriod"/>
            </a:pPr>
            <a:r>
              <a:rPr lang="th-TH" sz="3600" dirty="0" smtClean="0">
                <a:cs typeface="AngsanaUPC" panose="02020603050405020304" pitchFamily="18" charset="-34"/>
              </a:rPr>
              <a:t>การ</a:t>
            </a:r>
            <a:r>
              <a:rPr lang="th-TH" sz="3600" dirty="0">
                <a:cs typeface="AngsanaUPC" panose="02020603050405020304" pitchFamily="18" charset="-34"/>
              </a:rPr>
              <a:t>ฉ้อโกงบัตรเครดิต</a:t>
            </a:r>
            <a:r>
              <a:rPr lang="en-US" sz="3600" dirty="0">
                <a:cs typeface="AngsanaUPC" panose="02020603050405020304" pitchFamily="18" charset="-34"/>
              </a:rPr>
              <a:t> 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0476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ข้อควรระวังใน</a:t>
            </a:r>
            <a:r>
              <a:rPr lang="th-TH" dirty="0" err="1"/>
              <a:t>การทำ</a:t>
            </a:r>
            <a:r>
              <a:rPr lang="th-TH" dirty="0"/>
              <a:t>ธุรกรรมดิจิทัล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6. </a:t>
            </a:r>
            <a:r>
              <a:rPr lang="th-TH" sz="3600" dirty="0">
                <a:cs typeface="AngsanaUPC" panose="02020603050405020304" pitchFamily="18" charset="-34"/>
              </a:rPr>
              <a:t>ทรัพย์สินทางปัญญา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  <a:r>
              <a:rPr lang="th-TH" sz="3600" dirty="0">
                <a:cs typeface="AngsanaUPC" panose="02020603050405020304" pitchFamily="18" charset="-34"/>
              </a:rPr>
              <a:t>รูปภาพ คำอธิบายผลิตภัณฑ์ต่าง 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7. SEO (Search Engine Optimization)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  <a:endParaRPr lang="th-TH" sz="3600" b="1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8. </a:t>
            </a:r>
            <a:r>
              <a:rPr lang="th-TH" sz="3600" dirty="0">
                <a:cs typeface="AngsanaUPC" panose="02020603050405020304" pitchFamily="18" charset="-34"/>
              </a:rPr>
              <a:t>ภาษีอากร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  <a:endParaRPr lang="th-TH" sz="3600" b="1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9. </a:t>
            </a:r>
            <a:r>
              <a:rPr lang="th-TH" sz="3600" dirty="0">
                <a:cs typeface="AngsanaUPC" panose="02020603050405020304" pitchFamily="18" charset="-34"/>
              </a:rPr>
              <a:t>การคืนสินค้าและการรับประกัน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  <a:endParaRPr lang="th-TH" sz="3600" b="1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10 </a:t>
            </a:r>
            <a:r>
              <a:rPr lang="th-TH" sz="3600" dirty="0">
                <a:cs typeface="AngsanaUPC" panose="02020603050405020304" pitchFamily="18" charset="-34"/>
              </a:rPr>
              <a:t>ระบบคลังสินค้าและโลจิสติก</a:t>
            </a:r>
            <a:r>
              <a:rPr lang="th-TH" sz="3600" dirty="0" err="1">
                <a:cs typeface="AngsanaUPC" panose="02020603050405020304" pitchFamily="18" charset="-34"/>
              </a:rPr>
              <a:t>ส์</a:t>
            </a:r>
            <a:r>
              <a:rPr lang="en-US" sz="3600" dirty="0">
                <a:cs typeface="AngsanaUPC" panose="02020603050405020304" pitchFamily="18" charset="-34"/>
              </a:rPr>
              <a:t> 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459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FFFF00"/>
                </a:solidFill>
              </a:rPr>
              <a:t>สรุปประเด็นสำคัญ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ระบบ </a:t>
            </a:r>
            <a:r>
              <a:rPr lang="en-US" sz="3600" dirty="0">
                <a:cs typeface="AngsanaUPC" panose="02020603050405020304" pitchFamily="18" charset="-34"/>
              </a:rPr>
              <a:t>Cyber Security </a:t>
            </a:r>
            <a:r>
              <a:rPr lang="th-TH" sz="3600" dirty="0">
                <a:cs typeface="AngsanaUPC" panose="02020603050405020304" pitchFamily="18" charset="-34"/>
              </a:rPr>
              <a:t>จำเป็นต่อทุกอุตสาหกรรม แต่เนื่องด้วยความจำเป็นเร่งด่วนและผลกระทบที่รุนแรง ได้ถูกนำมาใช้อย่างมากในอุตสาหกรรมการเงินและการธนาคาร เนื่องจากในโลกยุคปัจจุบัน ใน</a:t>
            </a:r>
            <a:r>
              <a:rPr lang="th-TH" sz="3600" dirty="0" smtClean="0">
                <a:cs typeface="AngsanaUPC" panose="02020603050405020304" pitchFamily="18" charset="-34"/>
              </a:rPr>
              <a:t>หลาย ประเทศ</a:t>
            </a:r>
            <a:r>
              <a:rPr lang="th-TH" sz="3600" dirty="0">
                <a:cs typeface="AngsanaUPC" panose="02020603050405020304" pitchFamily="18" charset="-34"/>
              </a:rPr>
              <a:t>มีการเปิดเสรีทางการเงินการธนาคารเพื่อดึงดูดนักลงทุนต่างชาติให้เข้ามาลงทุนในอุตสาหกรรมทางการเงิน รวมถึงการซื้อขายแลกเปลี่ยน และการทำธุรกรรมทางการเงินสามารถทำได้ผ่านระบบอินเทอร์เน็ตที่ใช้งานบนสมาร์ทโฟน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253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>
                <a:solidFill>
                  <a:srgbClr val="FFFF00"/>
                </a:solidFill>
              </a:rPr>
              <a:t>สรุปประเด็นสำคัญ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เทคโนโลยีที่เกี่ยวกับข้องกับการรักษาความมั่นคงปลอดภัยใน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 ได้แก่ เทคโนโลยีที่เกี่ยวข้องกับการรักษาความปลอดภัยทางกายภาพ  วิทยาการรหัสลับ </a:t>
            </a:r>
            <a:r>
              <a:rPr lang="en-US" sz="3600" dirty="0">
                <a:cs typeface="AngsanaUPC" panose="02020603050405020304" pitchFamily="18" charset="-34"/>
              </a:rPr>
              <a:t>(Cryptography </a:t>
            </a:r>
            <a:r>
              <a:rPr lang="th-TH" sz="3600" dirty="0">
                <a:cs typeface="AngsanaUPC" panose="02020603050405020304" pitchFamily="18" charset="-34"/>
              </a:rPr>
              <a:t>ไฟ</a:t>
            </a:r>
            <a:r>
              <a:rPr lang="th-TH" sz="3600" dirty="0" err="1">
                <a:cs typeface="AngsanaUPC" panose="02020603050405020304" pitchFamily="18" charset="-34"/>
              </a:rPr>
              <a:t>ร์</a:t>
            </a:r>
            <a:r>
              <a:rPr lang="th-TH" sz="3600" dirty="0">
                <a:cs typeface="AngsanaUPC" panose="02020603050405020304" pitchFamily="18" charset="-34"/>
              </a:rPr>
              <a:t>วอ</a:t>
            </a:r>
            <a:r>
              <a:rPr lang="th-TH" sz="3600" dirty="0" err="1">
                <a:cs typeface="AngsanaUPC" panose="02020603050405020304" pitchFamily="18" charset="-34"/>
              </a:rPr>
              <a:t>ลล์</a:t>
            </a:r>
            <a:r>
              <a:rPr lang="th-TH" sz="3600" dirty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(Firewall) </a:t>
            </a:r>
            <a:r>
              <a:rPr lang="th-TH" sz="3600" dirty="0">
                <a:cs typeface="AngsanaUPC" panose="02020603050405020304" pitchFamily="18" charset="-34"/>
              </a:rPr>
              <a:t>เป็นเทคโนโลยีที่ถูกสร้างขึ้นเพื่อป้องกันภัยคุกคามและการโจมตีทางเครือข่ายหลักทั่วไปของการใช้งานไฟ</a:t>
            </a:r>
            <a:r>
              <a:rPr lang="th-TH" sz="3600" dirty="0" err="1">
                <a:cs typeface="AngsanaUPC" panose="02020603050405020304" pitchFamily="18" charset="-34"/>
              </a:rPr>
              <a:t>ร์</a:t>
            </a:r>
            <a:r>
              <a:rPr lang="th-TH" sz="3600" dirty="0">
                <a:cs typeface="AngsanaUPC" panose="02020603050405020304" pitchFamily="18" charset="-34"/>
              </a:rPr>
              <a:t>วอ</a:t>
            </a:r>
            <a:r>
              <a:rPr lang="th-TH" sz="3600" dirty="0" err="1">
                <a:cs typeface="AngsanaUPC" panose="02020603050405020304" pitchFamily="18" charset="-34"/>
              </a:rPr>
              <a:t>ลล์</a:t>
            </a:r>
            <a:r>
              <a:rPr lang="th-TH" sz="3600" dirty="0">
                <a:cs typeface="AngsanaUPC" panose="02020603050405020304" pitchFamily="18" charset="-34"/>
              </a:rPr>
              <a:t>ระบบตรวจจับผู้บุกรุก </a:t>
            </a:r>
            <a:r>
              <a:rPr lang="en-US" sz="3600" dirty="0">
                <a:cs typeface="AngsanaUPC" panose="02020603050405020304" pitchFamily="18" charset="-34"/>
              </a:rPr>
              <a:t>(Intrusion </a:t>
            </a:r>
            <a:r>
              <a:rPr lang="en-US" sz="3600" dirty="0" smtClean="0">
                <a:cs typeface="AngsanaUPC" panose="02020603050405020304" pitchFamily="18" charset="-34"/>
              </a:rPr>
              <a:t>Detection System</a:t>
            </a:r>
            <a:r>
              <a:rPr lang="en-US" sz="3600" dirty="0">
                <a:cs typeface="AngsanaUPC" panose="02020603050405020304" pitchFamily="18" charset="-34"/>
              </a:rPr>
              <a:t>)  </a:t>
            </a:r>
            <a:r>
              <a:rPr lang="th-TH" sz="3600" dirty="0">
                <a:cs typeface="AngsanaUPC" panose="02020603050405020304" pitchFamily="18" charset="-34"/>
              </a:rPr>
              <a:t>และแอนตีไวรัสซอ</a:t>
            </a:r>
            <a:r>
              <a:rPr lang="th-TH" sz="3600" dirty="0" err="1">
                <a:cs typeface="AngsanaUPC" panose="02020603050405020304" pitchFamily="18" charset="-34"/>
              </a:rPr>
              <a:t>ต์แวร์</a:t>
            </a:r>
            <a:r>
              <a:rPr lang="th-TH" sz="3600" dirty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(Anti-virus </a:t>
            </a:r>
            <a:r>
              <a:rPr lang="en-US" sz="3600" dirty="0" smtClean="0">
                <a:cs typeface="AngsanaUPC" panose="02020603050405020304" pitchFamily="18" charset="-34"/>
              </a:rPr>
              <a:t> Software</a:t>
            </a:r>
            <a:r>
              <a:rPr lang="en-US" sz="3600" dirty="0">
                <a:cs typeface="AngsanaUPC" panose="02020603050405020304" pitchFamily="18" charset="-34"/>
              </a:rPr>
              <a:t>) 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7529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หน่วยที่ </a:t>
            </a:r>
            <a:r>
              <a:rPr lang="en-US" dirty="0"/>
              <a:t>7 </a:t>
            </a:r>
            <a:r>
              <a:rPr lang="th-TH" dirty="0"/>
              <a:t>ความมั่นคงปลอดภัยใน</a:t>
            </a:r>
            <a:r>
              <a:rPr lang="th-TH" dirty="0" err="1"/>
              <a:t>การทำ</a:t>
            </a:r>
            <a:r>
              <a:rPr lang="th-TH" dirty="0"/>
              <a:t>ธุรกรรมดิจิทัล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หลักการรักษาความมั่นคงปลอดภัยใน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ภัยคุกคามด้านความมั่นคงปลอดภัย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เทคโนโลยีที่เกี่ยวข้องกับการรักษาความมั่นคงปลอดภัยใน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ข้อควรระวังใน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lv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954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จุดประสงค์การเรียนรู้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บอกความหมายของความมั่นคงปลอดภัยทางไซเบอร์ได้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อธิบายระบบ </a:t>
            </a:r>
            <a:r>
              <a:rPr lang="en-US" sz="3600" dirty="0">
                <a:cs typeface="AngsanaUPC" panose="02020603050405020304" pitchFamily="18" charset="-34"/>
              </a:rPr>
              <a:t>Cyber Security </a:t>
            </a:r>
            <a:r>
              <a:rPr lang="th-TH" sz="3600" dirty="0">
                <a:cs typeface="AngsanaUPC" panose="02020603050405020304" pitchFamily="18" charset="-34"/>
              </a:rPr>
              <a:t>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อธิบายหลักการรักษาความมั่นคงปลอดภัยใน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ประยุกต์การใช้เทคโนโลยีที่เกี่ยวข้องในการ</a:t>
            </a:r>
            <a:r>
              <a:rPr lang="th-TH" sz="3600" dirty="0" smtClean="0">
                <a:cs typeface="AngsanaUPC" panose="02020603050405020304" pitchFamily="18" charset="-34"/>
              </a:rPr>
              <a:t>รักษาความ</a:t>
            </a:r>
            <a:r>
              <a:rPr lang="th-TH" sz="3600" dirty="0">
                <a:cs typeface="AngsanaUPC" panose="02020603050405020304" pitchFamily="18" charset="-34"/>
              </a:rPr>
              <a:t>มั่นคงปลอดภัยในการทำธุรกรรมดิจิทัลได้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มีเจตคติและกิจนิสัยที่ดีในการปฏิบัติงานด้วยความรับผิดชอบ ซื่อสัตย์ ละเอียดรอบคอบ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126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สมรรถนะประจำหน่วย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แสดงความรู้เกี่ยวกับความหมายของความมั่นคงปลอดภัยทางไซเบอร์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แสดงความรู้เกี่ยวกับความมั่นคงปลอดภัยธุรกิจดิจิทัล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แสดงความรู้เกี่ยวกับหลักการรักษาความมั่นคงปลอดภัยใน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แสดงความรู้เกี่ยวกับภัยคุกคามด้านความปลอดภัย</a:t>
            </a:r>
            <a:endParaRPr lang="en-US" sz="3600" dirty="0">
              <a:cs typeface="AngsanaUPC" panose="02020603050405020304" pitchFamily="18" charset="-34"/>
            </a:endParaRPr>
          </a:p>
          <a:p>
            <a:pPr lvl="0"/>
            <a:r>
              <a:rPr lang="th-TH" sz="3600" dirty="0">
                <a:cs typeface="AngsanaUPC" panose="02020603050405020304" pitchFamily="18" charset="-34"/>
              </a:rPr>
              <a:t>ปฏิบัติการใช้เทคโนโลยีที่เกี่ยวข้องกับการรักษาความมั่นคงปลอดภัยใน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581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ความนำ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การดำเนินธุรกิจทุกประเภทย่อมมีความเสี่ยง ในการถูกลักลอบขโมยข้อมูลหรือการลอกเลียนแบบ โดยเฉพาะอย่างยิ่ง ในปัจจุบันมีการดำเนินการทำธุรกรรมดิจิทัลในโลกออนไลน์มากขึ้น ก็จะเกิดความเสี่ยงในเรื่องความปลอดภัยใน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ธุรกรรมดิจิทัลมากยิ่งขึ้น จึงต้องมีความจำเป็นในการจัดระบบการควบคุมและป้องกันความเสี่ยงหรือความปลอดภัย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65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ความหมายของความมั่นคงปลอดภัยทางไซเบอร์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ในโลกยุคปัจจุบัน ปัจจุบันผู้ใช้งานสามารถเข้าถึงและใช้บริการด้านข้อมูลผ่านระบบเทคโนโลยีสารสนเทศได้อย่างสะดวก รวดเร็ว ไม่จำกัดเวลาและสถานที่ ในขณะเดียวกัน ข้อมูลขนาดใหญ่ของผู้ใช้งานที่อยู่ในระบบมีความเสี่ยงต่อการถูกโจมตี ขโมย หรือถูกทำลายได้ เช่น การขโมยข้อมูลธุรกรรมทางการเงิน การสร้างไวรัสโจมตีระบบปฏิบัติการ เป็นต้น หากไม่มีระบบการรักษาความมั่นคงปลอดภัยที่ดีเพียงพอ ซึ่งภัยคุกคามทางไซเบอร์เหล่านี้สามารถสร้างความเสียหายแก่ตัวผู้ใช้งานได้ แนวคิดเรื่องการรักษาความมั่นคงปลอดภัยทางไซเบอร์ (</a:t>
            </a:r>
            <a:r>
              <a:rPr lang="en-US" sz="3600" dirty="0">
                <a:cs typeface="AngsanaUPC" panose="02020603050405020304" pitchFamily="18" charset="-34"/>
              </a:rPr>
              <a:t>Cyber Security) </a:t>
            </a:r>
            <a:r>
              <a:rPr lang="th-TH" sz="3600" dirty="0">
                <a:cs typeface="AngsanaUPC" panose="02020603050405020304" pitchFamily="18" charset="-34"/>
              </a:rPr>
              <a:t>จึงต้องถูกพัฒนาไปพร้อมกับความก้าวหน้าของระบบเทคโนโลยี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982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ระบบ </a:t>
            </a:r>
            <a:r>
              <a:rPr lang="en-US" dirty="0"/>
              <a:t>Cyber Security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3600" dirty="0"/>
              <a:t>	ระบบ </a:t>
            </a:r>
            <a:r>
              <a:rPr lang="en-US" sz="3600" dirty="0"/>
              <a:t>Cyber Security </a:t>
            </a:r>
            <a:r>
              <a:rPr lang="th-TH" sz="3600" dirty="0"/>
              <a:t>จำเป็นต่อทุกอุตสาหกรรม แต่เนื่องด้วยความจำเป็นเร่งด่วนและผลกระทบที่รุนแรง ได้ถูกนำมาใช้อย่างมากในอุตสาหกรรมการเงินและการธนาคาร เนื่องจากในโลกยุคปัจจุบัน ใน</a:t>
            </a:r>
            <a:r>
              <a:rPr lang="th-TH" sz="3600" dirty="0" smtClean="0"/>
              <a:t>หลาย ๆ </a:t>
            </a:r>
            <a:r>
              <a:rPr lang="th-TH" sz="3600" dirty="0"/>
              <a:t>ประเทศมีการเปิดเสรีทางการเงินการธนาคารเพื่อดึงดูดนักลงทุนต่างชาติให้เข้ามาลงทุนในอุตสาหกรรมทางการเงิน รวมถึงการซื้อขายแลกเปลี่ยน และการทำธุรกรรมทางการเงินสามารถทำได้ผ่านระบบอินเทอร์เน็ตที่ใช้งานบนสมาร์ทโฟน สถาบันการเงินจึงเห็นความจำเป็นในการพัฒนาระบบ </a:t>
            </a:r>
            <a:r>
              <a:rPr lang="en-US" sz="3600" dirty="0"/>
              <a:t>transaction </a:t>
            </a:r>
            <a:r>
              <a:rPr lang="th-TH" sz="3600" dirty="0"/>
              <a:t>ควบคู่ไปกับระบบรักษาความมั่นคงปลอดภัย เพื่อให้ผู้ใช้งานเกิดความมั่นใจ อันจะส่งผลให้ </a:t>
            </a:r>
            <a:r>
              <a:rPr lang="en-US" sz="3600" dirty="0"/>
              <a:t>e-commerce </a:t>
            </a:r>
            <a:r>
              <a:rPr lang="th-TH" sz="3600" dirty="0"/>
              <a:t>และ </a:t>
            </a:r>
            <a:endParaRPr lang="th-TH" sz="3600" dirty="0" smtClean="0"/>
          </a:p>
          <a:p>
            <a:pPr marL="0" indent="0">
              <a:buNone/>
            </a:pPr>
            <a:r>
              <a:rPr lang="en-US" sz="3600" dirty="0" smtClean="0"/>
              <a:t>e-banking </a:t>
            </a:r>
            <a:r>
              <a:rPr lang="th-TH" sz="3600" dirty="0"/>
              <a:t>เติบโตในภาพรวม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th-TH" sz="3600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867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ความมั่นคงปลอดภัยในการทำธุรกรรมดิจิทัล</a:t>
            </a:r>
            <a:r>
              <a:rPr lang="en-US" dirty="0"/>
              <a:t>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en-US" dirty="0" smtClean="0"/>
              <a:t>(</a:t>
            </a:r>
            <a:r>
              <a:rPr lang="en-US" dirty="0"/>
              <a:t>Digital Security)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Digital Security </a:t>
            </a:r>
            <a:r>
              <a:rPr lang="th-TH" sz="3600" dirty="0">
                <a:cs typeface="AngsanaUPC" panose="02020603050405020304" pitchFamily="18" charset="-34"/>
              </a:rPr>
              <a:t>ระบบความปลอดภัยใน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ธุรกรรมดิจิทัล เป็นทักษะหนึ่งที่ต้องตระหนัก รู้วิธีป้องกันและหลีกเลี่ยง เพราะในโลกธุรกิจดิจิทัลแฝงไปด้วยภัยอันตรายต่าง ๆ มากมาย ที่อาจจะทำให้องค์กรหรือธุรกิจได้รับความเสียหายได้ ไม่ว่าจะเป็นการถูกแฮกบัญชี การถูกโจรกรรมข้อมูลสำคัญ ๆ การถูกขโมยรหัสผ่าน การถูกละเมิดทรัพย์สินทางปัญญา การถูกโจรกรรมทรัพย์สิน หรือการติดไวรัส และการโจมตีเฟิร์ม</a:t>
            </a:r>
            <a:r>
              <a:rPr lang="th-TH" sz="3600" dirty="0" err="1">
                <a:cs typeface="AngsanaUPC" panose="02020603050405020304" pitchFamily="18" charset="-34"/>
              </a:rPr>
              <a:t>แวร์</a:t>
            </a:r>
            <a:r>
              <a:rPr lang="th-TH" sz="3600" dirty="0">
                <a:cs typeface="AngsanaUPC" panose="02020603050405020304" pitchFamily="18" charset="-34"/>
              </a:rPr>
              <a:t> ซึ่งล้วนแต่เป็นภัยร้ายต่อองค์กรหรือธุรกิจแทบทั้งสิ้น </a:t>
            </a:r>
            <a:r>
              <a:rPr lang="en-US" sz="3600" dirty="0">
                <a:cs typeface="AngsanaUPC" panose="02020603050405020304" pitchFamily="18" charset="-34"/>
              </a:rPr>
              <a:t>	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3810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th-TH" dirty="0"/>
              <a:t>ปัจจัยที่สำคัญของ </a:t>
            </a:r>
            <a:r>
              <a:rPr lang="en-US" dirty="0"/>
              <a:t>Digital Security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1. </a:t>
            </a:r>
            <a:r>
              <a:rPr lang="th-TH" sz="3600" dirty="0">
                <a:cs typeface="AngsanaUPC" panose="02020603050405020304" pitchFamily="18" charset="-34"/>
              </a:rPr>
              <a:t>บุคลากร </a:t>
            </a:r>
            <a:r>
              <a:rPr lang="en-US" sz="3600" dirty="0">
                <a:cs typeface="AngsanaUPC" panose="02020603050405020304" pitchFamily="18" charset="-34"/>
              </a:rPr>
              <a:t>(Personal) </a:t>
            </a:r>
            <a:r>
              <a:rPr lang="th-TH" sz="3600" dirty="0">
                <a:cs typeface="AngsanaUPC" panose="02020603050405020304" pitchFamily="18" charset="-34"/>
              </a:rPr>
              <a:t>องค์กรจะต้องมีบุคลากรที่มีประสบการณ์และมีความเชี่ยวชาญ มีความสามารถในด้านความปลอดภัยสูงโดยต้องอยู่ภายใต้การรับรองของหน่วยงานสากลหรือ </a:t>
            </a:r>
            <a:r>
              <a:rPr lang="en-US" sz="3600" dirty="0">
                <a:cs typeface="AngsanaUPC" panose="02020603050405020304" pitchFamily="18" charset="-34"/>
              </a:rPr>
              <a:t>Certificate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2. </a:t>
            </a:r>
            <a:r>
              <a:rPr lang="th-TH" sz="3600" dirty="0">
                <a:cs typeface="AngsanaUPC" panose="02020603050405020304" pitchFamily="18" charset="-34"/>
              </a:rPr>
              <a:t>เครื่องมือ </a:t>
            </a:r>
            <a:r>
              <a:rPr lang="en-US" sz="3600" dirty="0">
                <a:cs typeface="AngsanaUPC" panose="02020603050405020304" pitchFamily="18" charset="-34"/>
              </a:rPr>
              <a:t>(Tool) </a:t>
            </a:r>
            <a:r>
              <a:rPr lang="th-TH" sz="3600" dirty="0">
                <a:cs typeface="AngsanaUPC" panose="02020603050405020304" pitchFamily="18" charset="-34"/>
              </a:rPr>
              <a:t>การเลือกใช้อุปกรณ์ดิจิทัลและซอฟต์แวร์ที่ทันสมัยได้รับการยอมรับแล้วว่าสามารถป้องกันและมีความแม่นยำในการวิเคราะห์ภัยคุกคาม สามารถป้องกันการโจมตีเฟิร์ม</a:t>
            </a:r>
            <a:r>
              <a:rPr lang="th-TH" sz="3600" dirty="0" err="1">
                <a:cs typeface="AngsanaUPC" panose="02020603050405020304" pitchFamily="18" charset="-34"/>
              </a:rPr>
              <a:t>แวร์</a:t>
            </a:r>
            <a:r>
              <a:rPr lang="th-TH" sz="3600" dirty="0">
                <a:cs typeface="AngsanaUPC" panose="02020603050405020304" pitchFamily="18" charset="-34"/>
              </a:rPr>
              <a:t> ซึ่งเป็นภัยใหญ่ที่สุดในองค์กรได้อย่างมีประสิทธิภาพ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445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425</Words>
  <Application>Microsoft Office PowerPoint</Application>
  <PresentationFormat>Custom</PresentationFormat>
  <Paragraphs>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หน่วยที่ 7 ความมั่นคงปลอดภัยในการทำธุรกรรมดิจิทัล</vt:lpstr>
      <vt:lpstr>หน่วยที่ 7 ความมั่นคงปลอดภัยในการทำธุรกรรมดิจิทัล</vt:lpstr>
      <vt:lpstr>จุดประสงค์การเรียนรู้</vt:lpstr>
      <vt:lpstr>สมรรถนะประจำหน่วย</vt:lpstr>
      <vt:lpstr>ความนำ</vt:lpstr>
      <vt:lpstr>ความหมายของความมั่นคงปลอดภัยทางไซเบอร์</vt:lpstr>
      <vt:lpstr>ระบบ Cyber Security</vt:lpstr>
      <vt:lpstr>ความมั่นคงปลอดภัยในการทำธุรกรรมดิจิทัล  (Digital Security)</vt:lpstr>
      <vt:lpstr>ปัจจัยที่สำคัญของ Digital Security </vt:lpstr>
      <vt:lpstr>การรักษาความมั่นคงปลอดภัยโครงสร้างพื้นฐาน</vt:lpstr>
      <vt:lpstr>หลักการรักษาความมั่นคงปลอดภัยในการทำธุรกรรมดิจิทัล</vt:lpstr>
      <vt:lpstr>การรักษาความปลอดภัยของข้อมูลในการทำธุรกิจดิจิทัล</vt:lpstr>
      <vt:lpstr>ภัยคุกคามด้านความมั่นคงปลอดภัย</vt:lpstr>
      <vt:lpstr>ภัยคุกคามต่อทรัพยากรสารสนเทศจำแนกได้ 4 ลักษณะ คือ</vt:lpstr>
      <vt:lpstr>ไฟร์วอลล์ (Firewall) </vt:lpstr>
      <vt:lpstr>ข้อควรระวังในการทำธุรกรรมดิจิทัล</vt:lpstr>
      <vt:lpstr>ข้อควรระวังในการทำธุรกรรมดิจิทัล</vt:lpstr>
      <vt:lpstr>สรุปประเด็นสำคัญ</vt:lpstr>
      <vt:lpstr>สรุปประเด็นสำคัญ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SSw</cp:lastModifiedBy>
  <cp:revision>2</cp:revision>
  <dcterms:created xsi:type="dcterms:W3CDTF">2020-08-10T03:08:33Z</dcterms:created>
  <dcterms:modified xsi:type="dcterms:W3CDTF">2020-08-11T23:31:05Z</dcterms:modified>
</cp:coreProperties>
</file>