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48" r:id="rId2"/>
    <p:sldId id="455" r:id="rId3"/>
    <p:sldId id="456" r:id="rId4"/>
    <p:sldId id="457" r:id="rId5"/>
    <p:sldId id="458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7" r:id="rId21"/>
    <p:sldId id="488" r:id="rId22"/>
    <p:sldId id="485" r:id="rId23"/>
    <p:sldId id="486" r:id="rId24"/>
    <p:sldId id="489" r:id="rId25"/>
    <p:sldId id="490" r:id="rId26"/>
    <p:sldId id="4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2F3C7A-7E19-40BD-87B0-0463623AE8D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316CAC4-1C55-4B0C-BADA-054B8C26BD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หน่วยที่ </a:t>
            </a:r>
            <a:r>
              <a:rPr lang="en-US" dirty="0"/>
              <a:t>8 </a:t>
            </a:r>
            <a:r>
              <a:rPr lang="th-TH" dirty="0"/>
              <a:t>กฎหมายและจริยธรรมและ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	1. </a:t>
            </a:r>
            <a:r>
              <a:rPr lang="th-TH" sz="3600" dirty="0">
                <a:cs typeface="AngsanaUPC" panose="02020603050405020304" pitchFamily="18" charset="-34"/>
              </a:rPr>
              <a:t>พระราชบัญญัติว่าด้วยธุรกรรมทางอิเล็กทรอนิกส์ พ.ศ. </a:t>
            </a:r>
            <a:r>
              <a:rPr lang="en-US" sz="3600" dirty="0">
                <a:cs typeface="AngsanaUPC" panose="02020603050405020304" pitchFamily="18" charset="-34"/>
              </a:rPr>
              <a:t>2544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	2. </a:t>
            </a:r>
            <a:r>
              <a:rPr lang="th-TH" sz="3600" dirty="0">
                <a:cs typeface="AngsanaUPC" panose="02020603050405020304" pitchFamily="18" charset="-34"/>
              </a:rPr>
              <a:t>พระราชบัญญัติว่าด้วยการกระทำความผิดเกี่ยวกับคอมพิวเตอร์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คำนิยามที่ควรรู้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จริยธรรมใน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	5. </a:t>
            </a:r>
            <a:r>
              <a:rPr lang="th-TH" sz="3600" dirty="0">
                <a:cs typeface="AngsanaUPC" panose="02020603050405020304" pitchFamily="18" charset="-34"/>
              </a:rPr>
              <a:t>จริยธรรมสำหรับผู้ใช้ไปรษณีย์อิเล็กทรอนิกส์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จริยธรรมใน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7. </a:t>
            </a:r>
            <a:r>
              <a:rPr lang="th-TH" sz="3600" dirty="0">
                <a:cs typeface="AngsanaUPC" panose="02020603050405020304" pitchFamily="18" charset="-34"/>
              </a:rPr>
              <a:t>จรรยาบรรณของนักคอมพิวเตอร์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786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“</a:t>
            </a:r>
            <a:r>
              <a:rPr lang="th-TH" sz="3600" dirty="0">
                <a:cs typeface="AngsanaUPC" panose="02020603050405020304" pitchFamily="18" charset="-34"/>
              </a:rPr>
              <a:t>เจ้าของลายมือชื่อ” หมายความว่า ผู้ซึ่งถือข้อมูลสำหรับใช้สร้างลายมือชื่ออิเล็กทรอนิกส์และสร้าง ลายมือชื่ออิเล็กทรอนิกส์นั้นในนามตนเองหรือแทนบุคคลอื่น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766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ในปัจจุบันระบบคอมพิวเตอร์ได้เป็นส่วนสำคัญของการประกอบกิจการและการดำรงชีวิตของมนุษย์ หากมีผู้กระทำด้วยประการใด ๆ ให้ระบบคอมพิวเตอร์ไม่สามารถทำงานตามคำสั่งที่กำหนดไว้หรือทำให้การทำงานผิดพลาดไปจากคำสั่งที่กำหนดไว้ หรือใช้วิธีการใด ๆ เข้าล่วงรู้ข้อมูล แก้ไข หรือทำลายข้อมูลของบุคคลอื่นในระบบคอมพิวเตอร์โดยมิชอบ หรือใช้ระบบคอมพิวเตอร์เพื่อเผยแพร่ข้อมูลคอมพิวเตอร์อันเป็นเท็จมีลักษณะอัน</a:t>
            </a:r>
            <a:r>
              <a:rPr lang="th-TH" sz="3200" dirty="0" smtClean="0">
                <a:cs typeface="AngsanaUPC" panose="02020603050405020304" pitchFamily="18" charset="-34"/>
              </a:rPr>
              <a:t>ลามก</a:t>
            </a:r>
            <a:r>
              <a:rPr lang="en-US" sz="3200" dirty="0" smtClean="0"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cs typeface="AngsanaUPC" panose="02020603050405020304" pitchFamily="18" charset="-34"/>
              </a:rPr>
              <a:t>อนาจาร </a:t>
            </a:r>
            <a:r>
              <a:rPr lang="th-TH" sz="3200" dirty="0">
                <a:cs typeface="AngsanaUPC" panose="02020603050405020304" pitchFamily="18" charset="-34"/>
              </a:rPr>
              <a:t>ย่อมก่อให้เกิดความเสียหาย กระทบกระเทือนต่อเศรษฐกิจ สังคมและความมั่นคงของรัฐ </a:t>
            </a:r>
            <a:r>
              <a:rPr lang="en-US" sz="3200" dirty="0" smtClean="0"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cs typeface="AngsanaUPC" panose="02020603050405020304" pitchFamily="18" charset="-34"/>
              </a:rPr>
              <a:t>รวมทั้ง</a:t>
            </a:r>
            <a:r>
              <a:rPr lang="th-TH" sz="3200" dirty="0">
                <a:cs typeface="AngsanaUPC" panose="02020603050405020304" pitchFamily="18" charset="-34"/>
              </a:rPr>
              <a:t>ความสงบสุขและศีลธรรมอันดีของประชาชน สมควรกำหนดมาตรการเพื่อป้องกันและปราบปรามการกระทำดังกล่าวจึงเป็นที่มาของการตราพระราชบัญญัติว่าด้วยการกระทำความผิดเกี่ยวกับคอมพิวเตอร์ พ.ศ. </a:t>
            </a:r>
            <a:r>
              <a:rPr lang="en-US" sz="3200" dirty="0">
                <a:cs typeface="AngsanaUPC" panose="02020603050405020304" pitchFamily="18" charset="-34"/>
              </a:rPr>
              <a:t>2550 </a:t>
            </a: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928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โดย</a:t>
            </a:r>
            <a:r>
              <a:rPr lang="th-TH" sz="3600" dirty="0">
                <a:cs typeface="AngsanaUPC" panose="02020603050405020304" pitchFamily="18" charset="-34"/>
              </a:rPr>
              <a:t>ที่พระราชบัญญัติว่าด้วยการกระทำความผิดเกี่ยวกับคอมพิวเตอร์ พ.ศ. </a:t>
            </a:r>
            <a:r>
              <a:rPr lang="en-US" sz="3600" dirty="0">
                <a:cs typeface="AngsanaUPC" panose="02020603050405020304" pitchFamily="18" charset="-34"/>
              </a:rPr>
              <a:t>2550 </a:t>
            </a:r>
            <a:r>
              <a:rPr lang="th-TH" sz="3600" dirty="0">
                <a:cs typeface="AngsanaUPC" panose="02020603050405020304" pitchFamily="18" charset="-34"/>
              </a:rPr>
              <a:t>มีบทบัญญัติบางประการที่ไม่เหมาะสมต่อการป้องกันและปราบปรามการกระทำความผิดเกี่ยวกับคอมพิวเตอร์ในปัจจุบัน ซึ่งมีรูปแบบการกระทำความผิดที่มีความซับซ้อนมากขึ้นตามพัฒนาการทางเทคโนโลยีซึ่งเปลี่ยนแปลงอย่างรวดเร็วและโดยที่มีการจัดตั้งกระทรวงดิจิทัลเพื่อเศรษฐกิจและสังคม ซึ่งมีภารกิจในการกำหนดมาตรฐานและมาตรการในการรักษาความมั่นคงปลอดภัยไซเบอร์ รวมทั้งการเฝ้าระวังและติดตามสถานการณ์ด้านความมั่นคงปลอดภัยของเทคโนโลยีสารสนเทศและการสื่อสารของประเทศ </a:t>
            </a: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488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สมควรปรับปรุงบทบัญญัติในส่วนที่เกี่ยวกับผู้รักษาการตามกฎหมาย กำหนดฐานความผิดขึ้นใหม่ และแก้ไขเพิ่มเติมฐานความผิดเดิม รวมทั้งบทกำหนดโทษของความผิดดังกล่าว การปรับปรุงกระบวนการและหลักเกณฑ์ในการระงับการทำให้แพร่หลายหรือลบข้อมูลคอมพิวเตอร์ ตลอดจนกำหนดให้</a:t>
            </a:r>
            <a:r>
              <a:rPr lang="th-TH" sz="3200" dirty="0" smtClean="0">
                <a:cs typeface="AngsanaUPC" panose="02020603050405020304" pitchFamily="18" charset="-34"/>
              </a:rPr>
              <a:t>มีค</a:t>
            </a:r>
            <a:r>
              <a:rPr lang="th-TH" sz="3200" dirty="0">
                <a:cs typeface="AngsanaUPC" panose="02020603050405020304" pitchFamily="18" charset="-34"/>
              </a:rPr>
              <a:t>ณ</a:t>
            </a:r>
            <a:r>
              <a:rPr lang="th-TH" sz="3200" dirty="0" smtClean="0">
                <a:cs typeface="AngsanaUPC" panose="02020603050405020304" pitchFamily="18" charset="-34"/>
              </a:rPr>
              <a:t>ะกรรมการ</a:t>
            </a:r>
            <a:r>
              <a:rPr lang="th-TH" sz="3200" dirty="0">
                <a:cs typeface="AngsanaUPC" panose="02020603050405020304" pitchFamily="18" charset="-34"/>
              </a:rPr>
              <a:t>เปรียบเทียบ ซึ่งมีอำนาจเปรียบเทียบความผิดตามพระราชบัญญัติว่าด้วยการกระทำความผิดเกี่ยวกับคอมพิวเตอร์ พ.ศ. </a:t>
            </a:r>
            <a:r>
              <a:rPr lang="en-US" sz="3200" dirty="0">
                <a:cs typeface="AngsanaUPC" panose="02020603050405020304" pitchFamily="18" charset="-34"/>
              </a:rPr>
              <a:t>2550 </a:t>
            </a:r>
            <a:r>
              <a:rPr lang="th-TH" sz="3200" dirty="0">
                <a:cs typeface="AngsanaUPC" panose="02020603050405020304" pitchFamily="18" charset="-34"/>
              </a:rPr>
              <a:t>และแก้ไขเพิ่มเติมอำนาจหน้าที่ของพนักงานเจ้าหน้าที่ให้เหมาะสมยิ่งขึ้น จึงจำเป็นต้องตราพระราชบัญญัติว่าด้วยการกระทำความผิดเกี่ยวกับคอมพิวเตอร์ (ฉบับที่ </a:t>
            </a:r>
            <a:r>
              <a:rPr lang="en-US" sz="3200" dirty="0">
                <a:cs typeface="AngsanaUPC" panose="02020603050405020304" pitchFamily="18" charset="-34"/>
              </a:rPr>
              <a:t>2) </a:t>
            </a:r>
            <a:r>
              <a:rPr lang="th-TH" sz="3200" dirty="0">
                <a:cs typeface="AngsanaUPC" panose="02020603050405020304" pitchFamily="18" charset="-34"/>
              </a:rPr>
              <a:t>พ.ศ. </a:t>
            </a:r>
            <a:r>
              <a:rPr lang="en-US" sz="3200" dirty="0">
                <a:cs typeface="AngsanaUPC" panose="02020603050405020304" pitchFamily="18" charset="-34"/>
              </a:rPr>
              <a:t>2560 </a:t>
            </a:r>
            <a:r>
              <a:rPr lang="th-TH" sz="3200" dirty="0">
                <a:cs typeface="AngsanaUPC" panose="02020603050405020304" pitchFamily="18" charset="-34"/>
              </a:rPr>
              <a:t>โดย พระราชบัญญัตินี้ได้ผ่านการลงพระปรมาภิไธย และการ</a:t>
            </a:r>
            <a:r>
              <a:rPr lang="th-TH" sz="3200" dirty="0" smtClean="0">
                <a:cs typeface="AngsanaUPC" panose="02020603050405020304" pitchFamily="18" charset="-34"/>
              </a:rPr>
              <a:t>ประกาศใน</a:t>
            </a:r>
            <a:r>
              <a:rPr lang="th-TH" sz="3200" dirty="0">
                <a:cs typeface="AngsanaUPC" panose="02020603050405020304" pitchFamily="18" charset="-34"/>
              </a:rPr>
              <a:t>ราชกิจจานุเบกษาแล้วเมื่อวันที่ </a:t>
            </a:r>
            <a:r>
              <a:rPr lang="en-US" sz="3200" dirty="0">
                <a:cs typeface="AngsanaUPC" panose="02020603050405020304" pitchFamily="18" charset="-34"/>
              </a:rPr>
              <a:t>23 </a:t>
            </a:r>
            <a:r>
              <a:rPr lang="th-TH" sz="3200" dirty="0">
                <a:cs typeface="AngsanaUPC" panose="02020603050405020304" pitchFamily="18" charset="-34"/>
              </a:rPr>
              <a:t>มกราคม พ.ศ. </a:t>
            </a:r>
            <a:r>
              <a:rPr lang="en-US" sz="3200" dirty="0">
                <a:cs typeface="AngsanaUPC" panose="02020603050405020304" pitchFamily="18" charset="-34"/>
              </a:rPr>
              <a:t>2560 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95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“ระบบคอมพิวเตอร์” หมายความว่า อุปกรณ์หรือชุดอุปกรณ์ของคอมพิวเตอร์ที่เชื่อมการทำงานเข้าด้วยกัน โดยได้มีการกำหนดคำสั่ง ชุดคำสั่ง หรือสิ่งอื่นใด และแนวทางปฏิบัติงานให้อุปกรณ์หรือชุดอุปกรณ์ทำหน้าที่ประมวลผลข้อมูลโดยอัตโนมัติ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020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“ข้อมูลคอมพิวเตอร์” หมายความว่า ข้อมูลเกี่ยวกับการติดต่อสื่อสารของระบบคอมพิวเตอร์ ซึ่งแสดงถึงแหล่งกำเนิด ต้นทาง ปลายทาง เส้นทาง เวลา วันที่ ปริมาณ ระยะเวลา ชนิดของบริการ หรืออื่น ๆ ที่เกี่ยวข้องกับการติดต่อสื่อสารของระบบคอมพิวเตอร์นั้น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658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พระราชบัญญัติว่าด้วยการกระทำความผิดเกี่ยวกับคอมพิวเตอร์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“ผู้ให้บริการ” หมายความว่า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(1) </a:t>
            </a:r>
            <a:r>
              <a:rPr lang="th-TH" sz="3600" dirty="0">
                <a:cs typeface="AngsanaUPC" panose="02020603050405020304" pitchFamily="18" charset="-34"/>
              </a:rPr>
              <a:t>ผู้ให้บริการแก่บุคคลอื่นในการเข้าสู่อินเทอร์เน็ต หรือให้สามารถติดต่อถึงกันโดยประการอื่น โดยผ่านทางระบบคอมพิวเตอร์ ทั้งนี้ ไม่ว่าจะเป็นการให้บริการในนามของตนเอง หรือในนามหรือเพื่อประโยชน์ของบุคคลอื่น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(2) </a:t>
            </a:r>
            <a:r>
              <a:rPr lang="th-TH" sz="3600" dirty="0">
                <a:cs typeface="AngsanaUPC" panose="02020603050405020304" pitchFamily="18" charset="-34"/>
              </a:rPr>
              <a:t>ผู้ให้บริการเก็บรักษาข้อมูลคอมพิวเตอร์เพื่อประโยชน์ของบุคคลอื่น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57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จริยธรรมใน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ความเป็นส่วนตัว </a:t>
            </a:r>
            <a:r>
              <a:rPr lang="en-US" sz="3600" dirty="0">
                <a:cs typeface="AngsanaUPC" panose="02020603050405020304" pitchFamily="18" charset="-34"/>
              </a:rPr>
              <a:t>(Information Privacy)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ความถูกต้อง </a:t>
            </a:r>
            <a:r>
              <a:rPr lang="en-US" sz="3600" dirty="0">
                <a:cs typeface="AngsanaUPC" panose="02020603050405020304" pitchFamily="18" charset="-34"/>
              </a:rPr>
              <a:t>(Information Accuracy)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ความเป็นเจ้าของ </a:t>
            </a:r>
            <a:r>
              <a:rPr lang="en-US" sz="3600" dirty="0">
                <a:cs typeface="AngsanaUPC" panose="02020603050405020304" pitchFamily="18" charset="-34"/>
              </a:rPr>
              <a:t>(Intellectual Property)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การเข้าถึงข้อมูล </a:t>
            </a:r>
            <a:r>
              <a:rPr lang="en-US" sz="3600" dirty="0">
                <a:cs typeface="AngsanaUPC" panose="02020603050405020304" pitchFamily="18" charset="-34"/>
              </a:rPr>
              <a:t>(Data Accessibility) 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430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จริยธรรมสำหรับผู้ใช้ไปรษณีย์อิเล็กทรอนิกส์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1. </a:t>
            </a:r>
            <a:r>
              <a:rPr lang="th-TH" sz="3600" dirty="0">
                <a:cs typeface="AngsanaUPC" panose="02020603050405020304" pitchFamily="18" charset="-34"/>
              </a:rPr>
              <a:t>ตรวจสอบจดหมายทุกวันและจะต้องจำกัดจำนวนไฟล์และข้อมูลในตู้จดหมายของตน ให้เลือกภายใน</a:t>
            </a:r>
            <a:r>
              <a:rPr lang="th-TH" sz="3600" dirty="0" err="1">
                <a:cs typeface="AngsanaUPC" panose="02020603050405020304" pitchFamily="18" charset="-34"/>
              </a:rPr>
              <a:t>โควต้า</a:t>
            </a:r>
            <a:r>
              <a:rPr lang="th-TH" sz="3600" dirty="0">
                <a:cs typeface="AngsanaUPC" panose="02020603050405020304" pitchFamily="18" charset="-34"/>
              </a:rPr>
              <a:t>ที่กำหนด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ลบข้อความหรือจดหมายที่ไม่ต้องการแล้ว โดยเฉพาะจดหมายขยะ ออกจากดิสก์เพื่อลดปริมาณการใช้ดิสก์ให้จำนวนจดหมายที่อยู่ในตู้จดหมายมีจำนวนน้อยที่สุด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ให้ทำการโอนย้ายจดหมายจากระบบไปไว้ใน </a:t>
            </a:r>
            <a:r>
              <a:rPr lang="en-US" sz="3600" dirty="0">
                <a:cs typeface="AngsanaUPC" panose="02020603050405020304" pitchFamily="18" charset="-34"/>
              </a:rPr>
              <a:t>Cloud </a:t>
            </a:r>
            <a:r>
              <a:rPr lang="th-TH" sz="3600" dirty="0">
                <a:cs typeface="AngsanaUPC" panose="02020603050405020304" pitchFamily="18" charset="-34"/>
              </a:rPr>
              <a:t>หรือแหล่งเก็บข้อมูลอื่น เพื่อใช้อ้างอิงในภายหลัง พึงระลึกเสมอว่า จดหมายที่เก็บไว้ในตู้จดหมายนี้อาจะถูกผู้อื่นแอบอ่านได้ ไม่ควรเก็บข้อมูลหรือจดหมายที่คิดว่าไม่ใช้แล้วเสมือนเป็นประกาศไว้ในตู้จดหมาย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12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จริยธรรมใน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1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ขาย</a:t>
            </a:r>
            <a:r>
              <a:rPr lang="th-TH" sz="3600" dirty="0">
                <a:cs typeface="AngsanaUPC" panose="02020603050405020304" pitchFamily="18" charset="-34"/>
              </a:rPr>
              <a:t>สินค้าบริการในราคายุติธรรมและตรงตามคุณภาพที่ระบุไว้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2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ละ</a:t>
            </a:r>
            <a:r>
              <a:rPr lang="th-TH" sz="3600" dirty="0">
                <a:cs typeface="AngsanaUPC" panose="02020603050405020304" pitchFamily="18" charset="-34"/>
              </a:rPr>
              <a:t>เว้น การกลั่นแกล้ง ให้ร้ายป้ายสี ข่มขู่หรือกีดกัน ไม่ว่าจะทางตรงหรือทางอ้อม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3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ควร</a:t>
            </a:r>
            <a:r>
              <a:rPr lang="th-TH" sz="3600" dirty="0">
                <a:cs typeface="AngsanaUPC" panose="02020603050405020304" pitchFamily="18" charset="-34"/>
              </a:rPr>
              <a:t>ตรงไปตรงมาชัดเจนแน่วเเน่น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4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ไม่</a:t>
            </a:r>
            <a:r>
              <a:rPr lang="th-TH" sz="3600" dirty="0">
                <a:cs typeface="AngsanaUPC" panose="02020603050405020304" pitchFamily="18" charset="-34"/>
              </a:rPr>
              <a:t>ละเมิดสิทธิทางปัญญาของบุคลลอื่น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5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ไม่</a:t>
            </a:r>
            <a:r>
              <a:rPr lang="th-TH" sz="3600" dirty="0">
                <a:cs typeface="AngsanaUPC" panose="02020603050405020304" pitchFamily="18" charset="-34"/>
              </a:rPr>
              <a:t>ส่งสแปมเมลหรือจดหมายอิเล็กทรอนิกส์ขยะ เพื่อสร้างความรำคาญให้แก่ผู้รับ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57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จุดประสงค์การเรียนรู้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อธิบายหลักการของพระราชบัญญัติว่าด้วยธุรกรรมทางอิเล็กทรอนิกส์ พ.ศ. </a:t>
            </a:r>
            <a:r>
              <a:rPr lang="en-US" sz="3600" dirty="0">
                <a:cs typeface="AngsanaUPC" panose="02020603050405020304" pitchFamily="18" charset="-34"/>
              </a:rPr>
              <a:t>2544 </a:t>
            </a:r>
            <a:r>
              <a:rPr lang="th-TH" sz="3600" dirty="0">
                <a:cs typeface="AngsanaUPC" panose="02020603050405020304" pitchFamily="18" charset="-34"/>
              </a:rPr>
              <a:t>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อธิบายหลักการของพระราชบัญญัติว่าด้วยการกระทำความผิดเกี่ยวกับคอมพิวเตอร์ได้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อธิบายจริยธรรมใน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ปฏิบัติการทำธุรกรรมดิจิทัลให้ถูกต้องตามกฎหมายและจริยธรรม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44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จริยธรรมใน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6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ต้อง</a:t>
            </a:r>
            <a:r>
              <a:rPr lang="th-TH" sz="3600" dirty="0">
                <a:cs typeface="AngsanaUPC" panose="02020603050405020304" pitchFamily="18" charset="-34"/>
              </a:rPr>
              <a:t>ไม่สอดแนมหรือเเก้ไขดูแฟ้มของผู้อื่น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7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ไม่</a:t>
            </a:r>
            <a:r>
              <a:rPr lang="th-TH" sz="3600" dirty="0">
                <a:cs typeface="AngsanaUPC" panose="02020603050405020304" pitchFamily="18" charset="-34"/>
              </a:rPr>
              <a:t>เปิดเผยหรือนำข้อมูลส่วนบุคคลของลูกค้าไปใช้ โดยไม่ได้รับอนุญาต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8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ต้อง</a:t>
            </a:r>
            <a:r>
              <a:rPr lang="th-TH" sz="3600" dirty="0">
                <a:cs typeface="AngsanaUPC" panose="02020603050405020304" pitchFamily="18" charset="-34"/>
              </a:rPr>
              <a:t>ทำการลงทะเบียนการค้าพาณิชย์</a:t>
            </a:r>
            <a:r>
              <a:rPr lang="th-TH" sz="3600" dirty="0" smtClean="0">
                <a:cs typeface="AngsanaUPC" panose="02020603050405020304" pitchFamily="18" charset="-34"/>
              </a:rPr>
              <a:t>และ</a:t>
            </a:r>
            <a:r>
              <a:rPr lang="th-TH" sz="3600" dirty="0">
                <a:cs typeface="AngsanaUPC" panose="02020603050405020304" pitchFamily="18" charset="-34"/>
              </a:rPr>
              <a:t>เสียภาษีร้านค้าให้ถูกต้อง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9</a:t>
            </a:r>
            <a:r>
              <a:rPr lang="en-US" sz="3600" dirty="0" smtClean="0">
                <a:cs typeface="AngsanaUPC" panose="02020603050405020304" pitchFamily="18" charset="-34"/>
              </a:rPr>
              <a:t>.</a:t>
            </a:r>
            <a:r>
              <a:rPr lang="th-TH" sz="3600" dirty="0" smtClean="0">
                <a:cs typeface="AngsanaUPC" panose="02020603050405020304" pitchFamily="18" charset="-34"/>
              </a:rPr>
              <a:t> ต้อง</a:t>
            </a:r>
            <a:r>
              <a:rPr lang="th-TH" sz="3600" dirty="0">
                <a:cs typeface="AngsanaUPC" panose="02020603050405020304" pitchFamily="18" charset="-34"/>
              </a:rPr>
              <a:t>ตรวจสอบสินค้าที่นำเสนอ ว่าต้องเป็นสินค้าที่ถูกต้องตาม</a:t>
            </a:r>
            <a:r>
              <a:rPr lang="th-TH" sz="3600" dirty="0" smtClean="0">
                <a:cs typeface="AngsanaUPC" panose="02020603050405020304" pitchFamily="18" charset="-34"/>
              </a:rPr>
              <a:t>กฎหมาย </a:t>
            </a:r>
            <a:r>
              <a:rPr lang="th-TH" sz="3600" dirty="0">
                <a:cs typeface="AngsanaUPC" panose="02020603050405020304" pitchFamily="18" charset="-34"/>
              </a:rPr>
              <a:t>ส่วนผสมในตัวผลิตภัณฑ์ต้องไม่เกิดอันตรายกับ</a:t>
            </a:r>
            <a:r>
              <a:rPr lang="th-TH" sz="3600" dirty="0" smtClean="0">
                <a:cs typeface="AngsanaUPC" panose="02020603050405020304" pitchFamily="18" charset="-34"/>
              </a:rPr>
              <a:t>ผู้ใช้   </a:t>
            </a:r>
            <a:r>
              <a:rPr lang="th-TH" sz="3600" dirty="0">
                <a:cs typeface="AngsanaUPC" panose="02020603050405020304" pitchFamily="18" charset="-34"/>
              </a:rPr>
              <a:t>มี อย. กำกับสินค้า และมีการนำเข้าสินค้าอย่างถูกต้อง ไม่ปลอม</a:t>
            </a:r>
            <a:r>
              <a:rPr lang="th-TH" sz="3600" dirty="0" err="1">
                <a:cs typeface="AngsanaUPC" panose="02020603050405020304" pitchFamily="18" charset="-34"/>
              </a:rPr>
              <a:t>เเปลง</a:t>
            </a:r>
            <a:r>
              <a:rPr lang="th-TH" sz="3600" dirty="0">
                <a:cs typeface="AngsanaUPC" panose="02020603050405020304" pitchFamily="18" charset="-34"/>
              </a:rPr>
              <a:t>หรือคัดลอกสินค้าจากผู้อื่น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847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จริยธรรมใน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10</a:t>
            </a:r>
            <a:r>
              <a:rPr lang="en-US" sz="3200" dirty="0" smtClean="0">
                <a:cs typeface="AngsanaUPC" panose="02020603050405020304" pitchFamily="18" charset="-34"/>
              </a:rPr>
              <a:t>.</a:t>
            </a:r>
            <a:r>
              <a:rPr lang="th-TH" sz="3200" dirty="0" smtClean="0">
                <a:cs typeface="AngsanaUPC" panose="02020603050405020304" pitchFamily="18" charset="-34"/>
              </a:rPr>
              <a:t>  ต้อง</a:t>
            </a:r>
            <a:r>
              <a:rPr lang="th-TH" sz="3200" dirty="0">
                <a:cs typeface="AngsanaUPC" panose="02020603050405020304" pitchFamily="18" charset="-34"/>
              </a:rPr>
              <a:t>ทำการระบุรายละเอียดสินค้าให้ชัดเจน พร้อมระบุด้วยว่าสินค้านี้พร้อมขายหรือไม่ </a:t>
            </a:r>
            <a:r>
              <a:rPr lang="th-TH" sz="3200" dirty="0" smtClean="0">
                <a:cs typeface="AngsanaUPC" panose="02020603050405020304" pitchFamily="18" charset="-34"/>
              </a:rPr>
              <a:t>       ต้อง</a:t>
            </a:r>
            <a:r>
              <a:rPr lang="th-TH" sz="3200" dirty="0">
                <a:cs typeface="AngsanaUPC" panose="02020603050405020304" pitchFamily="18" charset="-34"/>
              </a:rPr>
              <a:t>นำเสนอตาม</a:t>
            </a:r>
            <a:r>
              <a:rPr lang="th-TH" sz="3200" dirty="0" smtClean="0">
                <a:cs typeface="AngsanaUPC" panose="02020603050405020304" pitchFamily="18" charset="-34"/>
              </a:rPr>
              <a:t>คุณภาพ เเละ</a:t>
            </a:r>
            <a:r>
              <a:rPr lang="th-TH" sz="3200" dirty="0">
                <a:cs typeface="AngsanaUPC" panose="02020603050405020304" pitchFamily="18" charset="-34"/>
              </a:rPr>
              <a:t>สรรพคุณตามสินค้าที่เเท้จริง ไม่มีการตกแต่งหรือรีวิวผลลัพธ์ของสินค้าเกินจริง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cs typeface="AngsanaUPC" panose="02020603050405020304" pitchFamily="18" charset="-34"/>
              </a:rPr>
              <a:t>11.</a:t>
            </a:r>
            <a:r>
              <a:rPr lang="th-TH" sz="3200" dirty="0" smtClean="0">
                <a:cs typeface="AngsanaUPC" panose="02020603050405020304" pitchFamily="18" charset="-34"/>
              </a:rPr>
              <a:t>  ต้อง</a:t>
            </a:r>
            <a:r>
              <a:rPr lang="th-TH" sz="3200" dirty="0">
                <a:cs typeface="AngsanaUPC" panose="02020603050405020304" pitchFamily="18" charset="-34"/>
              </a:rPr>
              <a:t>มีระบบการเก็บข้อมูลลูกค้าอย่างถูกต้อง เพื่อป้องกันการถูกลักลอบนำข้อมูลของลูกค้าไปใช้ ซึ่งถือว่าเป็นการละเมิดสิทธิส่วนบุคคล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12</a:t>
            </a:r>
            <a:r>
              <a:rPr lang="en-US" sz="3200" dirty="0" smtClean="0">
                <a:cs typeface="AngsanaUPC" panose="02020603050405020304" pitchFamily="18" charset="-34"/>
              </a:rPr>
              <a:t>.</a:t>
            </a:r>
            <a:r>
              <a:rPr lang="th-TH" sz="3200" dirty="0" smtClean="0">
                <a:cs typeface="AngsanaUPC" panose="02020603050405020304" pitchFamily="18" charset="-34"/>
              </a:rPr>
              <a:t> ต้อง</a:t>
            </a:r>
            <a:r>
              <a:rPr lang="th-TH" sz="3200" dirty="0">
                <a:cs typeface="AngsanaUPC" panose="02020603050405020304" pitchFamily="18" charset="-34"/>
              </a:rPr>
              <a:t>ตรวจสอบและพัฒนาสินค้าอยู่เสมอ เพื่อให้เกิดความแน่ใจในตัวสินค้าก่อนส่งมอบ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13</a:t>
            </a:r>
            <a:r>
              <a:rPr lang="en-US" sz="3200" dirty="0" smtClean="0">
                <a:cs typeface="AngsanaUPC" panose="02020603050405020304" pitchFamily="18" charset="-34"/>
              </a:rPr>
              <a:t>.</a:t>
            </a:r>
            <a:r>
              <a:rPr lang="th-TH" sz="3200" dirty="0" smtClean="0">
                <a:cs typeface="AngsanaUPC" panose="02020603050405020304" pitchFamily="18" charset="-34"/>
              </a:rPr>
              <a:t> ไม่</a:t>
            </a:r>
            <a:r>
              <a:rPr lang="th-TH" sz="3200" dirty="0">
                <a:cs typeface="AngsanaUPC" panose="02020603050405020304" pitchFamily="18" charset="-34"/>
              </a:rPr>
              <a:t>หลอกลวงลูกค้าด้วยการส่งสินค้าที่ผิดแปลกไปจากที่ตกลงกันไว้ และไม่ส่งสินค้าของปลอมเเล้วหลอกลวงว่าเป็นของเเท้ให้กับลูกค้า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526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จรรยาบรรณของนักคอมพิวเตอร์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จรรยาบรรณต่อตนเอง </a:t>
            </a:r>
            <a:endParaRPr lang="en-US" sz="3600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จรรยาบรรณต่อผู้ร่วมงาน </a:t>
            </a:r>
            <a:endParaRPr lang="en-US" sz="3600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จรรยาบรรณต่อวิชาชีพ </a:t>
            </a:r>
            <a:endParaRPr lang="en-US" sz="3600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จรรยาบรรณต่อสังคม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จรรยาบรรณต่อผู้รับบริการ </a:t>
            </a: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837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พระราชบัญญัติว่าด้วยธุรกรรมทางอิเล็กทรอนิกส์ พ.ศ. </a:t>
            </a:r>
            <a:r>
              <a:rPr lang="en-US" sz="3600" dirty="0">
                <a:cs typeface="AngsanaUPC" panose="02020603050405020304" pitchFamily="18" charset="-34"/>
              </a:rPr>
              <a:t>2544 </a:t>
            </a:r>
            <a:r>
              <a:rPr lang="th-TH" sz="3600" dirty="0">
                <a:cs typeface="AngsanaUPC" panose="02020603050405020304" pitchFamily="18" charset="-34"/>
              </a:rPr>
              <a:t>มีผลบังคับใช้เมื่อวันที่ 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3 </a:t>
            </a:r>
            <a:r>
              <a:rPr lang="th-TH" sz="3600" dirty="0">
                <a:cs typeface="AngsanaUPC" panose="02020603050405020304" pitchFamily="18" charset="-34"/>
              </a:rPr>
              <a:t>เมษายน </a:t>
            </a:r>
            <a:r>
              <a:rPr lang="en-US" sz="3600" dirty="0">
                <a:cs typeface="AngsanaUPC" panose="02020603050405020304" pitchFamily="18" charset="-34"/>
              </a:rPr>
              <a:t>2545 </a:t>
            </a:r>
            <a:r>
              <a:rPr lang="th-TH" sz="3600" dirty="0">
                <a:cs typeface="AngsanaUPC" panose="02020603050405020304" pitchFamily="18" charset="-34"/>
              </a:rPr>
              <a:t>นับเป็นกฎหมายเทคโนโลยีสารสนเทศฉบับแรกที่ใช้บังคับกับการทำธุรกรรมทางอิเล็กทรอนิกส์และลายมือ</a:t>
            </a:r>
            <a:r>
              <a:rPr lang="th-TH" sz="3600" dirty="0" smtClean="0">
                <a:cs typeface="AngsanaUPC" panose="02020603050405020304" pitchFamily="18" charset="-34"/>
              </a:rPr>
              <a:t>ชื่ออิเล็กทรอนิกส์ </a:t>
            </a:r>
            <a:r>
              <a:rPr lang="th-TH" sz="3600" dirty="0">
                <a:cs typeface="AngsanaUPC" panose="02020603050405020304" pitchFamily="18" charset="-34"/>
              </a:rPr>
              <a:t>เนื่องจากการทำธุรกรรมทางอิเล็กทรอนิกส์บางประเภท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3138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ในปัจจุบันระบบคอมพิวเตอร์ได้เป็นส่วนสำคัญของการประกอบกิจการและการดำรงชีวิตของมนุษย์ หากมีผู้กระทำด้วยประการใด ๆ ให้ระบบคอมพิวเตอร์ไม่สามารถทำงานตามคำสั่งที่กำหนดไว้หรือทำให้การทำงานผิดพลาดไปจากคำสั่งที่กำหนดไว้ หรือใช้วิธีการใด ๆ เข้าล่วงรู้ข้อมูล แก้ไข หรือทำลายข้อมูลของบุคคลอื่นในระบบคอมพิวเตอร์โดยมิชอบ หรือใช้ระบบคอมพิวเตอร์เพื่อเผยแพร่ข้อมูลคอมพิวเตอร์อันเป็นเท็จมีลักษณะอันลามกอนาจาร ย่อมก่อให้เกิดความเสียหาย กระทบกระเทือนต่อเศรษฐกิจ </a:t>
            </a:r>
            <a:r>
              <a:rPr lang="th-TH" sz="3200" dirty="0" smtClean="0">
                <a:cs typeface="AngsanaUPC" panose="02020603050405020304" pitchFamily="18" charset="-34"/>
              </a:rPr>
              <a:t> สังคม และ</a:t>
            </a:r>
            <a:r>
              <a:rPr lang="th-TH" sz="3200" dirty="0">
                <a:cs typeface="AngsanaUPC" panose="02020603050405020304" pitchFamily="18" charset="-34"/>
              </a:rPr>
              <a:t>ความมั่นคงของรัฐ รวมทั้งความสงบสุขและศีลธรรมอันดีของประชาชน สมควรกำหนดมาตรการเพื่อป้องกันและปราบปรามการกระทำดังกล่าวจึงเป็นที่มาของการตราพระราชบัญญัติว่าด้วยการกระทำความผิดเกี่ยวกับคอมพิวเตอร์ พ.ศ. </a:t>
            </a:r>
            <a:r>
              <a:rPr lang="en-US" sz="3200" dirty="0">
                <a:cs typeface="AngsanaUPC" panose="02020603050405020304" pitchFamily="18" charset="-34"/>
              </a:rPr>
              <a:t>2550 </a:t>
            </a: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768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และโดยที่พระราชบัญญัติฉบับนี้ คือ โดยที่พระราชบัญญัติว่าด้วยการกระทำความผิดเกี่ยวกับคอมพิวเตอร์ พ.ศ. </a:t>
            </a:r>
            <a:r>
              <a:rPr lang="en-US" sz="3200" dirty="0">
                <a:cs typeface="AngsanaUPC" panose="02020603050405020304" pitchFamily="18" charset="-34"/>
              </a:rPr>
              <a:t>2550 </a:t>
            </a:r>
            <a:r>
              <a:rPr lang="th-TH" sz="3200" dirty="0">
                <a:cs typeface="AngsanaUPC" panose="02020603050405020304" pitchFamily="18" charset="-34"/>
              </a:rPr>
              <a:t>มีบทบัญญัติบางประการที่ไม่เหมาะสมต่อการป้องกันและปราบปรามการกระทำความผิดเกี่ยวกับคอมพิวเตอร์ในปัจจุบัน ซึ่งมีรูปแบบการกระทำความผิดที่มีความซับซ้อนมากขึ้นตามพัฒนาการทางเทคโนโลยีซึ่งเปลี่ยนแปลงอย่างรวดเร็วและโดยที่มีการจัดตั้งกระทรวงดิจิทัลเพื่อเศรษฐกิจและสังคม ซึ่งมีภารกิจในการกำหนดมาตรฐานและมาตรการในการรักษาความมั่นคงปลอดภัยไซเบอร์ รวมทั้งการเฝ้าระวังและติดตามสถานการณ์ด้านความมั่นคงปลอดภัยของเทคโนโลยีสารสนเทศและการสื่อสารของประเทศ </a:t>
            </a: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762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3859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สมควรปรับปรุงบทบัญญัติในส่วนที่เกี่ยวกับผู้รักษาการตามกฎหมาย กำหนดฐานความผิดขึ้นใหม่ และแก้ไขเพิ่มเติมฐานความผิดเดิม รวมทั้งบทกำหนดโทษของความผิดดังกล่าว การปรับปรุงกระบวนการและหลักเกณฑ์ในการระงับ</a:t>
            </a:r>
            <a:r>
              <a:rPr lang="th-TH" sz="3200" dirty="0" smtClean="0">
                <a:cs typeface="AngsanaUPC" panose="02020603050405020304" pitchFamily="18" charset="-34"/>
              </a:rPr>
              <a:t>การกระทำ</a:t>
            </a:r>
            <a:r>
              <a:rPr lang="th-TH" sz="3200" dirty="0">
                <a:cs typeface="AngsanaUPC" panose="02020603050405020304" pitchFamily="18" charset="-34"/>
              </a:rPr>
              <a:t>ให้แพร่หลายหรือลบข้อมูลคอมพิวเตอร์ ตลอดจนกำหนดให้มีคระกรรมการเปรียบเทียบ ซึ่งมีอำนาจเปรียบเทียบความผิดตามพระราชบัญญัติว่าด้วยการกระทำความผิดเกี่ยวกับคอมพิวเตอร์ พ.ศ. </a:t>
            </a:r>
            <a:r>
              <a:rPr lang="en-US" sz="3200" dirty="0">
                <a:cs typeface="AngsanaUPC" panose="02020603050405020304" pitchFamily="18" charset="-34"/>
              </a:rPr>
              <a:t>2550 </a:t>
            </a:r>
            <a:r>
              <a:rPr lang="th-TH" sz="3200" dirty="0">
                <a:cs typeface="AngsanaUPC" panose="02020603050405020304" pitchFamily="18" charset="-34"/>
              </a:rPr>
              <a:t>และแก้ไขเพิ่มเติมอำนาจหน้าที่ของพนักงานเจ้าหน้าที่ให้เหมาะสมยิ่งขึ้น จึงจำเป็นต้องตราพระราชบัญญัติว่าด้วยการกระทำความผิดเกี่ยวกับคอมพิวเตอร์ (ฉบับที่ </a:t>
            </a:r>
            <a:r>
              <a:rPr lang="en-US" sz="3200" dirty="0">
                <a:cs typeface="AngsanaUPC" panose="02020603050405020304" pitchFamily="18" charset="-34"/>
              </a:rPr>
              <a:t>2) </a:t>
            </a:r>
            <a:r>
              <a:rPr lang="th-TH" sz="3200" dirty="0">
                <a:cs typeface="AngsanaUPC" panose="02020603050405020304" pitchFamily="18" charset="-34"/>
              </a:rPr>
              <a:t>พ.ศ. </a:t>
            </a:r>
            <a:r>
              <a:rPr lang="en-US" sz="3200" dirty="0">
                <a:cs typeface="AngsanaUPC" panose="02020603050405020304" pitchFamily="18" charset="-34"/>
              </a:rPr>
              <a:t>2560 </a:t>
            </a:r>
            <a:r>
              <a:rPr lang="th-TH" sz="3200" dirty="0">
                <a:cs typeface="AngsanaUPC" panose="02020603050405020304" pitchFamily="18" charset="-34"/>
              </a:rPr>
              <a:t>โดย พระราชบัญญัตินี้ได้ผ่านการลงพระปรมาภิไธย และการประกาศลงในราชกิจจานุเบกษาแล้วเมื่อวันที่ </a:t>
            </a:r>
            <a:r>
              <a:rPr lang="en-US" sz="3200" dirty="0">
                <a:cs typeface="AngsanaUPC" panose="02020603050405020304" pitchFamily="18" charset="-34"/>
              </a:rPr>
              <a:t>23 </a:t>
            </a:r>
            <a:r>
              <a:rPr lang="th-TH" sz="3200" dirty="0">
                <a:cs typeface="AngsanaUPC" panose="02020603050405020304" pitchFamily="18" charset="-34"/>
              </a:rPr>
              <a:t>มกราคม พ.ศ. </a:t>
            </a:r>
            <a:r>
              <a:rPr lang="en-US" sz="3200" dirty="0">
                <a:cs typeface="AngsanaUPC" panose="02020603050405020304" pitchFamily="18" charset="-34"/>
              </a:rPr>
              <a:t>2560 </a:t>
            </a: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90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สมรรถนะประจำหน่วย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1. </a:t>
            </a:r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แสดงความรู้เกี่ยวกับกฎหมายเกี่ยวกับ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แสดงความรู้เกี่ยวกับจริยธรรมใน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ประยุกต์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ธุรกรรมดิจิทัลให้ถูกต้องตามกฎหมายและมีจริยธรรม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993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ความนำ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สังคม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ธุรกรรมดิจิทัลเป็นสังคมใหม่ เพื่อให้การอยู่ร่วมกันของคนในสังคมเป็นไปโดยสันติและสงบสุข เอื้อประโยชน์ซึ่งกันและกัน จึงต้องมีกฎเกณฑ์ที่มากำหนดควบคุมเพื่อให้สังคมดังกล่าวให้มีความสงบเรียบร้อย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ในปัจจุบันเครือข่ายอินเทอร์เน็ตได้เข้ามีบทบาทในชีวิตประจำวันมีการใช้คอมพิวเตอร์และ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ธุรกรรมดิจิทัลกันมากขึ้น ขณะเดียวกันก็มีผู้ใช้เทคโนโลยีสารสนเทศในทางที่ไม่ถูก ดังนั้นจึงจำเป็นต้องมีกฎหมายเกี่ยว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ธุรกรรมดิจิทัลเกิดขึ้น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8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พระราชบัญญัติว่าด้วยธุรกรรมทางอิเล็กทรอนิกส์ พ.ศ. </a:t>
            </a:r>
            <a:r>
              <a:rPr lang="en-US" sz="3600" dirty="0">
                <a:cs typeface="AngsanaUPC" panose="02020603050405020304" pitchFamily="18" charset="-34"/>
              </a:rPr>
              <a:t>2544 </a:t>
            </a:r>
            <a:r>
              <a:rPr lang="th-TH" sz="3600" dirty="0">
                <a:cs typeface="AngsanaUPC" panose="02020603050405020304" pitchFamily="18" charset="-34"/>
              </a:rPr>
              <a:t>มีผลบังคับใช้เมื่อวันที่ </a:t>
            </a:r>
            <a:r>
              <a:rPr lang="en-US" sz="3600" dirty="0">
                <a:cs typeface="AngsanaUPC" panose="02020603050405020304" pitchFamily="18" charset="-34"/>
              </a:rPr>
              <a:t>3 </a:t>
            </a:r>
            <a:r>
              <a:rPr lang="th-TH" sz="3600" dirty="0">
                <a:cs typeface="AngsanaUPC" panose="02020603050405020304" pitchFamily="18" charset="-34"/>
              </a:rPr>
              <a:t>เมษายน </a:t>
            </a:r>
            <a:r>
              <a:rPr lang="en-US" sz="3600" dirty="0">
                <a:cs typeface="AngsanaUPC" panose="02020603050405020304" pitchFamily="18" charset="-34"/>
              </a:rPr>
              <a:t>2545 </a:t>
            </a:r>
            <a:r>
              <a:rPr lang="th-TH" sz="3600" dirty="0">
                <a:cs typeface="AngsanaUPC" panose="02020603050405020304" pitchFamily="18" charset="-34"/>
              </a:rPr>
              <a:t>นับเป็นกฎหมายเทคโนโลยีสารสนเทศฉบับแรกที่ใช้บังคับกับ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ธุรกรรมทางอิเล็กทรอนิกส์และลายมือชื่อ อิเล็กทรอนิกส์ เนื่องจาก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ธุรกรรมทางอิเล็กทรอนิกส์บางประเภท เช่น 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สัญญา กฎหมายกำหนดว่าต้อง มีการลงลายมือชื่อคู่สัญญาจึงจะมีผลสมบูรณ์และใช้บังคับได้ตามกฎหมาย กฎหมายทั้งสองส่วนจึงมีความสัมพันธ์ กันอย่างใกล้ชิด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35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ความเป็นมาของพระราชบัญญัติว่าด้วยธุรกรรมทางอิเล็กทรอนิกส์ พ.ศ. </a:t>
            </a:r>
            <a:r>
              <a:rPr lang="en-US" sz="3200" dirty="0">
                <a:cs typeface="AngsanaUPC" panose="02020603050405020304" pitchFamily="18" charset="-34"/>
              </a:rPr>
              <a:t>2544 </a:t>
            </a: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รับรองสถานะทางกฎหมายของข้อมูลอิเล็กทรอนิกส์ที่ใช้ใน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ธุรกรรมหรือสัญญา 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  <a:sym typeface="Symbol" panose="05050102010706020507" pitchFamily="18" charset="2"/>
              </a:rPr>
              <a:t></a:t>
            </a:r>
            <a:r>
              <a:rPr lang="th-TH" sz="3200" dirty="0">
                <a:cs typeface="AngsanaUPC" panose="02020603050405020304" pitchFamily="18" charset="-34"/>
              </a:rPr>
              <a:t> รับรองตราประทับอิเล็กทรอนิกส์ซึ่งเป็นสิ่งที่ สามารถระบุถึงตัวผู้ทำธุรกรรมทางอิเล็กทรอนิกส์ได้เช่นเดียวกับลายมือชื่ออิเล็กทรอนิกส์ 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  <a:sym typeface="Symbol" panose="05050102010706020507" pitchFamily="18" charset="2"/>
              </a:rPr>
              <a:t></a:t>
            </a:r>
            <a:r>
              <a:rPr lang="th-TH" sz="3200" dirty="0">
                <a:cs typeface="AngsanaUPC" panose="02020603050405020304" pitchFamily="18" charset="-34"/>
              </a:rPr>
              <a:t> สามารถนำเอกสารซึ่งเป็นสิ่งพิมพ์ออกของข้อมูลอิเล็กทรอนิกส์มาใช้แทนต้นฉบับหรือให้เป็นพยานหลักฐานในศาลได้ 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  <a:sym typeface="Symbol" panose="05050102010706020507" pitchFamily="18" charset="2"/>
              </a:rPr>
              <a:t></a:t>
            </a:r>
            <a:r>
              <a:rPr lang="th-TH" sz="3200" dirty="0">
                <a:cs typeface="AngsanaUPC" panose="02020603050405020304" pitchFamily="18" charset="-34"/>
              </a:rPr>
              <a:t> ส่งเสริมความเชื่อมั่นใน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ธุรกรรมทางอิเล็กทรอนิกส์และเสริมสร้างศักยภาพการ แข่งขันในเวทีการค้าระหว่างประเทศ 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92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เจตนารมณ์ในการร่างพระราชบัญญัติว่าด้วยธุรกรรมทางอิเล็กทรอนิกส์ พ.ศ. </a:t>
            </a:r>
            <a:r>
              <a:rPr lang="en-US" sz="3200" dirty="0">
                <a:cs typeface="AngsanaUPC" panose="02020603050405020304" pitchFamily="18" charset="-34"/>
              </a:rPr>
              <a:t>2544 </a:t>
            </a: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โดยที่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ธุรกรรมในปัจจุบันมีแนวโน้มที่จะปรับเปลี่ยนวิธีการในการติดต่อสื่อสารที่อาศัยการ พัฒนาการเทคโนโลยีทาง อิเล็กทรอนิกส์ซึ่งมีความสะดวก รวดเร็วและมีประสิทธิภาพ แต่เนื่องจาก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 ทาง อิเล็กทรอนิกส์ดังกล่าวมีความแตกต่างจากวิธีการทำธุรกรรมซึ่งมีกฎหมายรองรับอยู่ในปัจจุบันเป็น อย่างมาก อันส่งผลให้ต้องมีการรองรับสถานะทางกฎหมายของข้อมูลทางอิเล็กทรอนิกส์ให้เสมอกับ 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เป็นหนังสือ หรือ หลักฐานเป็นหนังสือ การรับรองวิธีการส่งและรับข้อมูลอิเล็กทรอนิกส์การใช้ลายมือชื่ออิเล็กทรอนิกส์ตลอดจนการ รับฟังพยานหลักฐานที่เป็นข้อมูลอิเล็กทรอนิกส์เพื่อเป็นการ ส่งเสริม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ธุรกรรมทางอิเล็กทรอนิกส์ให้น่าเชื่อถือ และมีผลในทางกฎหมายเช่นเดียวกับ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ธุรกรรมโดยวิธีการทั่วไปที่เคยปฏิบัติอยู่เดิม อันจะเป็นการส่งเสริม ความเชื่อมั่นใน</a:t>
            </a:r>
            <a:r>
              <a:rPr lang="th-TH" sz="3200" dirty="0" err="1"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cs typeface="AngsanaUPC" panose="02020603050405020304" pitchFamily="18" charset="-34"/>
              </a:rPr>
              <a:t>ธุรกรรมทาง อิเล็กทรอนิกส์และเสริมสร้างศักยภาพการแข่งขันในเวทีการค้าระหว่างประเทศ 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	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356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	“</a:t>
            </a:r>
            <a:r>
              <a:rPr lang="th-TH" sz="3600" dirty="0">
                <a:cs typeface="AngsanaUPC" panose="02020603050405020304" pitchFamily="18" charset="-34"/>
              </a:rPr>
              <a:t>ข้อมูลอิเล็กทรอนิกส์” </a:t>
            </a:r>
            <a:r>
              <a:rPr lang="en-US" sz="3600" dirty="0" smtClean="0">
                <a:cs typeface="AngsanaUPC" panose="02020603050405020304" pitchFamily="18" charset="-34"/>
              </a:rPr>
              <a:t>	</a:t>
            </a:r>
            <a:r>
              <a:rPr lang="th-TH" sz="3600" dirty="0" smtClean="0">
                <a:cs typeface="AngsanaUPC" panose="02020603050405020304" pitchFamily="18" charset="-34"/>
              </a:rPr>
              <a:t>หมายความว่า</a:t>
            </a:r>
            <a:endParaRPr lang="en-US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ข้อความที่ได้สร้าง ส่ง รับ เก็บรักษา หรือ ประมวลผลด้วยวิธีการ ทางอิเล็กทรอนิกส์ เช่น วิธีการแลกเปลี่ยนข้อมูลทางอิเล็กทรอนิกส์จดหมายอิเล็กทรอนิกส์ โทรเลข </a:t>
            </a:r>
            <a:endParaRPr lang="en-US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โทร</a:t>
            </a:r>
            <a:r>
              <a:rPr lang="th-TH" sz="3600" dirty="0">
                <a:cs typeface="AngsanaUPC" panose="02020603050405020304" pitchFamily="18" charset="-34"/>
              </a:rPr>
              <a:t>พิมพ์ หรือโทรสาร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688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th-TH" dirty="0"/>
              <a:t>พระราชบัญญัติว่าด้วยธุรกรรมทางอิเล็กทรอนิกส์ พ.ศ. </a:t>
            </a:r>
            <a:r>
              <a:rPr lang="en-US" dirty="0"/>
              <a:t>2544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“</a:t>
            </a:r>
            <a:r>
              <a:rPr lang="th-TH" sz="3600" dirty="0">
                <a:cs typeface="AngsanaUPC" panose="02020603050405020304" pitchFamily="18" charset="-34"/>
              </a:rPr>
              <a:t>ลายมือชื่ออิเล็กทรอนิกส์” หมายความว่า อักษร อักขระ ตัวเลข เสียงหรือสัญลักษณ์อื่น ใดที่สร้างขึ้นให้ อยู่ในรูปแบบอิเล็กทรอนิกส์ซึ่งนำมาใช้ประกอบกับข้อมูลอิเล็กทรอนิกส์เพื่อแสดง ความสัมพันธ์ระหว่างบุคคลกับ ข้อมูลอิเล็กทรอนิกส์โดยมีวัตถุประสงค์เพื่อระบุตัวบุคคลผู้เป็นเจ้าของลายมือชื่ออิเล็กทรอนิกส์ที่เกี่ยวข้องกับ ข้อมูลอิเล็กทรอนิกส์นั้น และเพื่อแสดงว่าบุคคล ดังกล่าวยอมรับข้อความในข้อมูลอิเล็กทรอนิกส์นั้น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900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1224</Words>
  <Application>Microsoft Office PowerPoint</Application>
  <PresentationFormat>Custom</PresentationFormat>
  <Paragraphs>113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หน่วยที่ 8 กฎหมายและจริยธรรมและการทำธุรกรรมดิจิทัล</vt:lpstr>
      <vt:lpstr>จุดประสงค์การเรียนรู้</vt:lpstr>
      <vt:lpstr>สมรรถนะประจำหน่วย</vt:lpstr>
      <vt:lpstr>ความนำ</vt:lpstr>
      <vt:lpstr>พระราชบัญญัติว่าด้วยธุรกรรมทางอิเล็กทรอนิกส์ พ.ศ. 2544</vt:lpstr>
      <vt:lpstr>พระราชบัญญัติว่าด้วยธุรกรรมทางอิเล็กทรอนิกส์ พ.ศ. 2544</vt:lpstr>
      <vt:lpstr>พระราชบัญญัติว่าด้วยธุรกรรมทางอิเล็กทรอนิกส์ พ.ศ. 2544</vt:lpstr>
      <vt:lpstr>พระราชบัญญัติว่าด้วยธุรกรรมทางอิเล็กทรอนิกส์ พ.ศ. 2544</vt:lpstr>
      <vt:lpstr>พระราชบัญญัติว่าด้วยธุรกรรมทางอิเล็กทรอนิกส์ พ.ศ. 2544</vt:lpstr>
      <vt:lpstr>พระราชบัญญัติว่าด้วยธุรกรรมทางอิเล็กทรอนิกส์ พ.ศ. 2544</vt:lpstr>
      <vt:lpstr>พระราชบัญญัติว่าด้วยการกระทำความผิดเกี่ยวกับคอมพิวเตอร์</vt:lpstr>
      <vt:lpstr>พระราชบัญญัติว่าด้วยการกระทำความผิดเกี่ยวกับคอมพิวเตอร์</vt:lpstr>
      <vt:lpstr>พระราชบัญญัติว่าด้วยการกระทำความผิดเกี่ยวกับคอมพิวเตอร์</vt:lpstr>
      <vt:lpstr>พระราชบัญญัติว่าด้วยการกระทำความผิดเกี่ยวกับคอมพิวเตอร์</vt:lpstr>
      <vt:lpstr>พระราชบัญญัติว่าด้วยการกระทำความผิดเกี่ยวกับคอมพิวเตอร์</vt:lpstr>
      <vt:lpstr>พระราชบัญญัติว่าด้วยการกระทำความผิดเกี่ยวกับคอมพิวเตอร์</vt:lpstr>
      <vt:lpstr>จริยธรรมในการทำธุรกรรมดิจิทัล</vt:lpstr>
      <vt:lpstr>จริยธรรมสำหรับผู้ใช้ไปรษณีย์อิเล็กทรอนิกส์</vt:lpstr>
      <vt:lpstr>จริยธรรมในการทำธุรกิจดิจิทัล</vt:lpstr>
      <vt:lpstr>จริยธรรมในการทำธุรกิจดิจิทัล</vt:lpstr>
      <vt:lpstr>จริยธรรมในการทำธุรกิจดิจิทัล</vt:lpstr>
      <vt:lpstr>จรรยาบรรณของนักคอมพิวเตอร์</vt:lpstr>
      <vt:lpstr>สรุปประเด็นสำคัญ</vt:lpstr>
      <vt:lpstr>สรุปประเด็นสำคัญ</vt:lpstr>
      <vt:lpstr>สรุปประเด็นสำคัญ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8 กฎหมายและจริยธรรมและการทำธุรกรรมดิจิทัล</dc:title>
  <dc:creator>admin</dc:creator>
  <cp:lastModifiedBy>SSw</cp:lastModifiedBy>
  <cp:revision>2</cp:revision>
  <dcterms:created xsi:type="dcterms:W3CDTF">2020-08-10T03:09:07Z</dcterms:created>
  <dcterms:modified xsi:type="dcterms:W3CDTF">2020-08-11T23:41:05Z</dcterms:modified>
</cp:coreProperties>
</file>