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6" r:id="rId5"/>
    <p:sldId id="271" r:id="rId6"/>
    <p:sldId id="268" r:id="rId7"/>
    <p:sldId id="259" r:id="rId8"/>
    <p:sldId id="264" r:id="rId9"/>
    <p:sldId id="269" r:id="rId10"/>
    <p:sldId id="26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36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1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B19E-E8CF-4725-A5CE-23384FCC434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A41-B1D4-476E-96ED-13E08BE92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TPS control method</a:t>
            </a:r>
            <a:br>
              <a:rPr lang="en-US" altLang="ko-KR" dirty="0"/>
            </a:br>
            <a:r>
              <a:rPr lang="en-US" altLang="ko-KR" dirty="0"/>
              <a:t>only with Keyboard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801F4-02DC-4763-B9F0-69A828731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2013011082  Lee, </a:t>
            </a:r>
            <a:r>
              <a:rPr lang="en-US" altLang="ko-KR" dirty="0" err="1"/>
              <a:t>Sang-ok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28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37F9-932E-4595-9C5C-E96CE6C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altLang="ko-KR" dirty="0"/>
              <a:t>Project2 is completing in-perfect test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E464EF0-AB65-4D89-BBCB-8AF29459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My plan was testing [Auto-Aim-mode] compare to current [</a:t>
            </a:r>
            <a:r>
              <a:rPr lang="en-US" altLang="ko-KR" dirty="0" err="1"/>
              <a:t>WASD+mouse</a:t>
            </a:r>
            <a:r>
              <a:rPr lang="en-US" altLang="ko-KR" dirty="0"/>
              <a:t> mode]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Test1 was testing worst case of new mode </a:t>
            </a:r>
            <a:r>
              <a:rPr lang="en-US" altLang="ko-KR" dirty="0"/>
              <a:t>								(Actually, I said new control style must not have more than 3 enemy at once)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Test2</a:t>
            </a:r>
            <a:r>
              <a:rPr lang="en-US" altLang="ko-KR" dirty="0"/>
              <a:t> will test </a:t>
            </a:r>
            <a:r>
              <a:rPr lang="en-US" altLang="ko-KR" dirty="0">
                <a:solidFill>
                  <a:srgbClr val="FF0000"/>
                </a:solidFill>
              </a:rPr>
              <a:t>best case</a:t>
            </a:r>
            <a:r>
              <a:rPr lang="en-US" altLang="ko-KR" dirty="0"/>
              <a:t> of new mode and </a:t>
            </a:r>
            <a:r>
              <a:rPr lang="en-US" altLang="ko-KR" dirty="0">
                <a:solidFill>
                  <a:srgbClr val="FF0000"/>
                </a:solidFill>
              </a:rPr>
              <a:t>mixed case</a:t>
            </a:r>
          </a:p>
          <a:p>
            <a:r>
              <a:rPr lang="en-US" altLang="ko-KR" dirty="0"/>
              <a:t>Best   case : 1 enemy </a:t>
            </a:r>
            <a:r>
              <a:rPr lang="en-US" altLang="ko-KR" dirty="0">
                <a:solidFill>
                  <a:srgbClr val="FF0000"/>
                </a:solidFill>
              </a:rPr>
              <a:t>moving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attacking</a:t>
            </a:r>
          </a:p>
          <a:p>
            <a:r>
              <a:rPr lang="en-US" altLang="ko-KR" dirty="0"/>
              <a:t>Mixed case : </a:t>
            </a:r>
            <a:r>
              <a:rPr lang="en-US" altLang="ko-KR" dirty="0">
                <a:solidFill>
                  <a:srgbClr val="FF0000"/>
                </a:solidFill>
              </a:rPr>
              <a:t>2 enemy</a:t>
            </a:r>
            <a:r>
              <a:rPr lang="en-US" altLang="ko-KR" dirty="0">
                <a:solidFill>
                  <a:schemeClr val="tx1"/>
                </a:solidFill>
              </a:rPr>
              <a:t> moving</a:t>
            </a:r>
            <a:r>
              <a:rPr lang="en-US" altLang="ko-KR" dirty="0"/>
              <a:t> and attacking</a:t>
            </a:r>
          </a:p>
          <a:p>
            <a:endParaRPr lang="en-US" altLang="ko-KR" dirty="0"/>
          </a:p>
          <a:p>
            <a:r>
              <a:rPr lang="en-US" altLang="ko-KR" dirty="0"/>
              <a:t>Player can not kill enemy, but deal damage and stun them by attacking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For 2 enemy</a:t>
            </a:r>
            <a:r>
              <a:rPr lang="en-US" altLang="ko-KR" dirty="0"/>
              <a:t>, Un-attacked enemy becomes faster -&gt; </a:t>
            </a:r>
            <a:r>
              <a:rPr lang="en-US" altLang="ko-KR" dirty="0">
                <a:solidFill>
                  <a:srgbClr val="FF0000"/>
                </a:solidFill>
              </a:rPr>
              <a:t>need to switch target</a:t>
            </a:r>
          </a:p>
          <a:p>
            <a:r>
              <a:rPr lang="en-US" altLang="ko-KR" dirty="0"/>
              <a:t>Hit as much as Possible, not be hit as less as possible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1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144D0-231C-4F38-A67D-1BD481DE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in test1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5488B-DA0D-4073-B258-D52C4FB7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30sec test was enough with 4 trial, 5 wasn’t need</a:t>
            </a:r>
          </a:p>
          <a:p>
            <a:r>
              <a:rPr lang="en-US" altLang="ko-KR" dirty="0"/>
              <a:t>No Fixed Tutorial (just 1</a:t>
            </a:r>
            <a:r>
              <a:rPr lang="en-US" altLang="ko-KR" baseline="30000" dirty="0"/>
              <a:t>st</a:t>
            </a:r>
            <a:r>
              <a:rPr lang="en-US" altLang="ko-KR" dirty="0"/>
              <a:t> trial with explain)</a:t>
            </a:r>
          </a:p>
          <a:p>
            <a:endParaRPr lang="en-US" altLang="ko-KR" dirty="0"/>
          </a:p>
          <a:p>
            <a:r>
              <a:rPr lang="en-US" altLang="ko-KR" dirty="0"/>
              <a:t>Mouse sensitivity setting not supported, Y-axis limit was not set.</a:t>
            </a:r>
          </a:p>
          <a:p>
            <a:r>
              <a:rPr lang="en-US" altLang="ko-KR" dirty="0"/>
              <a:t>Shot destination was shown only for WASD mode (in Auto, destination marker was </a:t>
            </a:r>
            <a:r>
              <a:rPr lang="en-US" altLang="ko-KR" dirty="0" err="1"/>
              <a:t>burried</a:t>
            </a:r>
            <a:r>
              <a:rPr lang="en-US" altLang="ko-KR" dirty="0"/>
              <a:t> inside enemy rendering)</a:t>
            </a:r>
          </a:p>
          <a:p>
            <a:endParaRPr lang="en-US" altLang="ko-KR" dirty="0"/>
          </a:p>
          <a:p>
            <a:r>
              <a:rPr lang="en-US" altLang="ko-KR" dirty="0"/>
              <a:t>Auto mode Lock on key was not automatically set.(0.5~1sec more needed)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6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E354-52AE-48DD-A3C2-44CA0D6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Tested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D0F30-F9DD-42F1-8BC5-10EEFD2E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08"/>
            <a:ext cx="8596668" cy="51172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Subject Classification</a:t>
            </a:r>
          </a:p>
          <a:p>
            <a:pPr lvl="1"/>
            <a:r>
              <a:rPr lang="en-US" altLang="ko-KR" sz="2000" dirty="0"/>
              <a:t>20s + male + HYU CS majored students only.</a:t>
            </a:r>
          </a:p>
          <a:p>
            <a:pPr marL="457200" lvl="1" indent="0">
              <a:buNone/>
            </a:pPr>
            <a:r>
              <a:rPr lang="en-US" altLang="ko-KR" sz="2000" dirty="0"/>
              <a:t>-&gt; experienced WASD + mouse control?</a:t>
            </a:r>
          </a:p>
          <a:p>
            <a:pPr lvl="1"/>
            <a:r>
              <a:rPr lang="en-US" altLang="ko-KR" sz="2000" dirty="0"/>
              <a:t>Group Noob		: No Experience in whole life</a:t>
            </a:r>
          </a:p>
          <a:p>
            <a:pPr lvl="1"/>
            <a:r>
              <a:rPr lang="en-US" altLang="ko-KR" sz="2000" dirty="0"/>
              <a:t>Group Skilled	  	: 100hour/1year or 300h/3year (recent)</a:t>
            </a:r>
          </a:p>
          <a:p>
            <a:pPr lvl="1"/>
            <a:r>
              <a:rPr lang="en-US" altLang="ko-KR" sz="2000" dirty="0"/>
              <a:t>Group Experienced : </a:t>
            </a:r>
            <a:r>
              <a:rPr lang="en-US" altLang="ko-KR" sz="2000" dirty="0" err="1"/>
              <a:t>etc</a:t>
            </a:r>
            <a:endParaRPr lang="en-US" altLang="ko-KR" sz="2000" dirty="0"/>
          </a:p>
          <a:p>
            <a:r>
              <a:rPr lang="en-US" altLang="ko-KR" sz="2400" dirty="0"/>
              <a:t>Experiment method</a:t>
            </a:r>
          </a:p>
          <a:p>
            <a:pPr lvl="1"/>
            <a:r>
              <a:rPr lang="en-US" altLang="ko-KR" sz="2000" dirty="0"/>
              <a:t>2 Type of control method (</a:t>
            </a:r>
            <a:r>
              <a:rPr lang="en-US" altLang="ko-KR" sz="2000" dirty="0">
                <a:solidFill>
                  <a:srgbClr val="FF0000"/>
                </a:solidFill>
              </a:rPr>
              <a:t>For Measuring the difference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    Auto/ WASD</a:t>
            </a:r>
          </a:p>
          <a:p>
            <a:pPr lvl="1"/>
            <a:r>
              <a:rPr lang="en-US" altLang="ko-KR" sz="2000" dirty="0"/>
              <a:t>2 Stage of different level</a:t>
            </a:r>
          </a:p>
        </p:txBody>
      </p:sp>
    </p:spTree>
    <p:extLst>
      <p:ext uri="{BB962C8B-B14F-4D97-AF65-F5344CB8AC3E}">
        <p14:creationId xmlns:p14="http://schemas.microsoft.com/office/powerpoint/2010/main" val="340345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E354-52AE-48DD-A3C2-44CA0D6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Tested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D0F30-F9DD-42F1-8BC5-10EEFD2E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Experiment method</a:t>
            </a:r>
          </a:p>
          <a:p>
            <a:pPr lvl="1"/>
            <a:r>
              <a:rPr lang="en-US" altLang="ko-KR" sz="2000" dirty="0"/>
              <a:t>2 Type of control method (</a:t>
            </a:r>
            <a:r>
              <a:rPr lang="en-US" altLang="ko-KR" sz="2000" dirty="0">
                <a:solidFill>
                  <a:srgbClr val="FF0000"/>
                </a:solidFill>
              </a:rPr>
              <a:t>For Measuring the difference</a:t>
            </a:r>
            <a:r>
              <a:rPr lang="en-US" altLang="ko-KR" sz="2000" dirty="0"/>
              <a:t>) Auto/ WASD</a:t>
            </a:r>
          </a:p>
          <a:p>
            <a:pPr lvl="1"/>
            <a:r>
              <a:rPr lang="en-US" altLang="ko-KR" sz="2000" dirty="0"/>
              <a:t>2 Stage of different level</a:t>
            </a:r>
          </a:p>
          <a:p>
            <a:r>
              <a:rPr lang="en-US" altLang="ko-KR" sz="2400" dirty="0"/>
              <a:t>Subject Classification</a:t>
            </a:r>
          </a:p>
          <a:p>
            <a:pPr lvl="1"/>
            <a:r>
              <a:rPr lang="en-US" altLang="ko-KR" sz="2000" dirty="0"/>
              <a:t>20s + male + HYU CS students only.</a:t>
            </a:r>
          </a:p>
          <a:p>
            <a:pPr lvl="1"/>
            <a:r>
              <a:rPr lang="en-US" altLang="ko-KR" sz="2000" dirty="0"/>
              <a:t>Group Noob		  : No Experience in whole life</a:t>
            </a:r>
          </a:p>
          <a:p>
            <a:pPr lvl="1"/>
            <a:r>
              <a:rPr lang="en-US" altLang="ko-KR" sz="2000" dirty="0"/>
              <a:t>Group Skilled	  : 100hour/1year or 300h/3year (recent)</a:t>
            </a:r>
          </a:p>
          <a:p>
            <a:pPr lvl="1"/>
            <a:r>
              <a:rPr lang="en-US" altLang="ko-KR" sz="2000" dirty="0"/>
              <a:t>Group </a:t>
            </a:r>
            <a:r>
              <a:rPr lang="en-US" altLang="ko-KR" sz="2000" dirty="0" err="1"/>
              <a:t>Expeirienced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Expeirienced</a:t>
            </a:r>
            <a:r>
              <a:rPr lang="en-US" altLang="ko-KR" sz="2000" dirty="0"/>
              <a:t> but not 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group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631FF-28E4-49BF-920A-79F2DA78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DA96EEB3-2DE7-4471-8FDC-EF7B269FCACC}"/>
              </a:ext>
            </a:extLst>
          </p:cNvPr>
          <p:cNvSpPr/>
          <p:nvPr/>
        </p:nvSpPr>
        <p:spPr>
          <a:xfrm rot="610207">
            <a:off x="5526912" y="2961315"/>
            <a:ext cx="310392" cy="16526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411418-A4AD-4DED-B7DA-D7DDE73D3EE6}"/>
              </a:ext>
            </a:extLst>
          </p:cNvPr>
          <p:cNvSpPr/>
          <p:nvPr/>
        </p:nvSpPr>
        <p:spPr>
          <a:xfrm>
            <a:off x="1725072" y="3770567"/>
            <a:ext cx="3658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Attack target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6BF443FC-F76F-4CA9-A65D-157BC552D390}"/>
              </a:ext>
            </a:extLst>
          </p:cNvPr>
          <p:cNvSpPr/>
          <p:nvPr/>
        </p:nvSpPr>
        <p:spPr>
          <a:xfrm rot="16200000">
            <a:off x="5940803" y="4549971"/>
            <a:ext cx="310392" cy="1652631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7F86EE-9AB4-456D-B3E5-2901E07F0238}"/>
              </a:ext>
            </a:extLst>
          </p:cNvPr>
          <p:cNvSpPr/>
          <p:nvPr/>
        </p:nvSpPr>
        <p:spPr>
          <a:xfrm>
            <a:off x="3891594" y="5501110"/>
            <a:ext cx="3788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Avoid Attack</a:t>
            </a:r>
          </a:p>
          <a:p>
            <a:pPr algn="ctr"/>
            <a:r>
              <a:rPr lang="en-US" altLang="ko-KR" sz="32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</a:rPr>
              <a:t>(not in lv1)</a:t>
            </a:r>
            <a:endParaRPr lang="ko-KR" altLang="en-US" sz="32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E05A417A-4CB0-4281-AD2F-7921EE983D80}"/>
              </a:ext>
            </a:extLst>
          </p:cNvPr>
          <p:cNvSpPr/>
          <p:nvPr/>
        </p:nvSpPr>
        <p:spPr>
          <a:xfrm rot="2741234">
            <a:off x="5193102" y="526211"/>
            <a:ext cx="1634378" cy="163437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900068"/>
              <a:gd name="adj5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0D0522-594A-41B4-A308-9FE0BE854D06}"/>
              </a:ext>
            </a:extLst>
          </p:cNvPr>
          <p:cNvSpPr/>
          <p:nvPr/>
        </p:nvSpPr>
        <p:spPr>
          <a:xfrm>
            <a:off x="6744117" y="294567"/>
            <a:ext cx="48077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Target Changed</a:t>
            </a:r>
          </a:p>
          <a:p>
            <a:pPr algn="ctr"/>
            <a:r>
              <a:rPr lang="en-US" altLang="ko-KR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when hit </a:t>
            </a:r>
            <a:r>
              <a:rPr lang="en-US" altLang="ko-KR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(blue == target)</a:t>
            </a:r>
            <a:endParaRPr lang="en-US" altLang="ko-KR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7CD99A9-788A-47A9-A058-9FC58CF2E199}"/>
              </a:ext>
            </a:extLst>
          </p:cNvPr>
          <p:cNvSpPr/>
          <p:nvPr/>
        </p:nvSpPr>
        <p:spPr>
          <a:xfrm rot="9728120">
            <a:off x="6707416" y="2996556"/>
            <a:ext cx="310392" cy="198346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BE484-057B-417E-803F-F04AD54172DA}"/>
              </a:ext>
            </a:extLst>
          </p:cNvPr>
          <p:cNvSpPr/>
          <p:nvPr/>
        </p:nvSpPr>
        <p:spPr>
          <a:xfrm>
            <a:off x="6744117" y="2923434"/>
            <a:ext cx="522534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Target attacks player</a:t>
            </a:r>
          </a:p>
          <a:p>
            <a:pPr algn="ctr"/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(not in lv1)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7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E354-52AE-48DD-A3C2-44CA0D6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Tested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D0F30-F9DD-42F1-8BC5-10EEFD2E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131"/>
            <a:ext cx="8596668" cy="446423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Measure what?</a:t>
            </a:r>
          </a:p>
          <a:p>
            <a:pPr lvl="1"/>
            <a:r>
              <a:rPr lang="en-US" altLang="ko-KR" sz="2000" dirty="0"/>
              <a:t>In 30 Sec time limit</a:t>
            </a:r>
          </a:p>
          <a:p>
            <a:pPr lvl="1"/>
            <a:r>
              <a:rPr lang="en-US" altLang="ko-KR" sz="2000" dirty="0"/>
              <a:t>hit / be hit / miss / wrong target</a:t>
            </a:r>
          </a:p>
          <a:p>
            <a:pPr lvl="1"/>
            <a:r>
              <a:rPr lang="en-US" altLang="ko-KR" sz="2000" dirty="0"/>
              <a:t>Score = 2 x (hit – be hit) – (miss + wrong target)</a:t>
            </a:r>
          </a:p>
          <a:p>
            <a:r>
              <a:rPr lang="en-US" altLang="ko-KR" sz="2400" dirty="0"/>
              <a:t>Experiment Sequence</a:t>
            </a:r>
          </a:p>
          <a:p>
            <a:pPr lvl="1"/>
            <a:r>
              <a:rPr lang="en-US" altLang="ko-KR" sz="2000" dirty="0"/>
              <a:t>50% of Tester : </a:t>
            </a:r>
            <a:r>
              <a:rPr lang="en-US" altLang="ko-KR" dirty="0"/>
              <a:t>Auto  mode</a:t>
            </a:r>
            <a:r>
              <a:rPr lang="en-US" altLang="ko-KR" sz="2000" dirty="0"/>
              <a:t> lv1 -&gt; lv2 -&gt; </a:t>
            </a:r>
            <a:r>
              <a:rPr lang="en-US" altLang="ko-KR" dirty="0"/>
              <a:t>WASD mode</a:t>
            </a:r>
            <a:r>
              <a:rPr lang="en-US" altLang="ko-KR" sz="2000" dirty="0"/>
              <a:t> lv1 -&gt; lv2</a:t>
            </a:r>
          </a:p>
          <a:p>
            <a:pPr lvl="1"/>
            <a:r>
              <a:rPr lang="en-US" altLang="ko-KR" sz="2000" dirty="0"/>
              <a:t>50% of Tester : </a:t>
            </a:r>
            <a:r>
              <a:rPr lang="en-US" altLang="ko-KR" dirty="0"/>
              <a:t>WASD mode</a:t>
            </a:r>
            <a:r>
              <a:rPr lang="en-US" altLang="ko-KR" sz="2000" dirty="0"/>
              <a:t> lv1 -&gt; lv2 -&gt; </a:t>
            </a:r>
            <a:r>
              <a:rPr lang="en-US" altLang="ko-KR" dirty="0"/>
              <a:t>Auto  mode</a:t>
            </a:r>
            <a:r>
              <a:rPr lang="en-US" altLang="ko-KR" sz="2000" dirty="0"/>
              <a:t> lv1 -&gt; lv2</a:t>
            </a:r>
          </a:p>
          <a:p>
            <a:pPr lvl="1"/>
            <a:r>
              <a:rPr lang="en-US" altLang="ko-KR" sz="2000" dirty="0"/>
              <a:t>Each level repeated 5 times. 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~ 5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used as data</a:t>
            </a:r>
          </a:p>
        </p:txBody>
      </p:sp>
    </p:spTree>
    <p:extLst>
      <p:ext uri="{BB962C8B-B14F-4D97-AF65-F5344CB8AC3E}">
        <p14:creationId xmlns:p14="http://schemas.microsoft.com/office/powerpoint/2010/main" val="41953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D4E0-13AD-4360-B531-74BDFB51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AFC5-F8D9-45DE-B1D3-22446C57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90" y="2160589"/>
            <a:ext cx="4926499" cy="3880773"/>
          </a:xfrm>
        </p:spPr>
        <p:txBody>
          <a:bodyPr/>
          <a:lstStyle/>
          <a:p>
            <a:r>
              <a:rPr lang="en-US" altLang="ko-KR" dirty="0"/>
              <a:t>Score = +2 x (hit – be hit) 						    –  (miss + wrong target hit)</a:t>
            </a:r>
          </a:p>
          <a:p>
            <a:r>
              <a:rPr lang="en-US" altLang="ko-KR" dirty="0"/>
              <a:t>Growth = (2</a:t>
            </a:r>
            <a:r>
              <a:rPr lang="en-US" altLang="ko-KR" baseline="30000" dirty="0"/>
              <a:t>nd</a:t>
            </a:r>
            <a:r>
              <a:rPr lang="en-US" altLang="ko-KR" dirty="0"/>
              <a:t> + 3</a:t>
            </a:r>
            <a:r>
              <a:rPr lang="en-US" altLang="ko-KR" baseline="30000" dirty="0"/>
              <a:t>rd</a:t>
            </a:r>
            <a:r>
              <a:rPr lang="en-US" altLang="ko-KR" dirty="0"/>
              <a:t>) / (4</a:t>
            </a:r>
            <a:r>
              <a:rPr lang="en-US" altLang="ko-KR" baseline="30000" dirty="0"/>
              <a:t>th</a:t>
            </a:r>
            <a:r>
              <a:rPr lang="en-US" altLang="ko-KR" dirty="0"/>
              <a:t> + 5</a:t>
            </a:r>
            <a:r>
              <a:rPr lang="en-US" altLang="ko-KR" baseline="30000" dirty="0"/>
              <a:t>th</a:t>
            </a:r>
            <a:r>
              <a:rPr lang="en-US" altLang="ko-KR" dirty="0"/>
              <a:t>) 	– 100%</a:t>
            </a:r>
          </a:p>
          <a:p>
            <a:endParaRPr lang="en-US" altLang="ko-KR" dirty="0"/>
          </a:p>
          <a:p>
            <a:r>
              <a:rPr lang="en-US" altLang="ko-KR" dirty="0"/>
              <a:t>Experienced Group &amp; Skilled Group show small difference.</a:t>
            </a:r>
          </a:p>
          <a:p>
            <a:endParaRPr lang="en-US" altLang="ko-KR" dirty="0"/>
          </a:p>
          <a:p>
            <a:r>
              <a:rPr lang="en-US" altLang="ko-KR" dirty="0"/>
              <a:t>Growth == need more time to used to it.</a:t>
            </a:r>
          </a:p>
          <a:p>
            <a:r>
              <a:rPr lang="en-US" altLang="ko-KR" dirty="0"/>
              <a:t>Auto mode need little bit more time to used to it. (except 1 noob)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B00F16-B932-425D-9EDC-0ECDBE5B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14980"/>
              </p:ext>
            </p:extLst>
          </p:nvPr>
        </p:nvGraphicFramePr>
        <p:xfrm>
          <a:off x="5712897" y="110063"/>
          <a:ext cx="6479097" cy="231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183">
                  <a:extLst>
                    <a:ext uri="{9D8B030D-6E8A-4147-A177-3AD203B41FA5}">
                      <a16:colId xmlns:a16="http://schemas.microsoft.com/office/drawing/2014/main" val="3506148519"/>
                    </a:ext>
                  </a:extLst>
                </a:gridCol>
                <a:gridCol w="1182183">
                  <a:extLst>
                    <a:ext uri="{9D8B030D-6E8A-4147-A177-3AD203B41FA5}">
                      <a16:colId xmlns:a16="http://schemas.microsoft.com/office/drawing/2014/main" val="2046954685"/>
                    </a:ext>
                  </a:extLst>
                </a:gridCol>
                <a:gridCol w="1182183">
                  <a:extLst>
                    <a:ext uri="{9D8B030D-6E8A-4147-A177-3AD203B41FA5}">
                      <a16:colId xmlns:a16="http://schemas.microsoft.com/office/drawing/2014/main" val="2336694681"/>
                    </a:ext>
                  </a:extLst>
                </a:gridCol>
                <a:gridCol w="1466274">
                  <a:extLst>
                    <a:ext uri="{9D8B030D-6E8A-4147-A177-3AD203B41FA5}">
                      <a16:colId xmlns:a16="http://schemas.microsoft.com/office/drawing/2014/main" val="4154971943"/>
                    </a:ext>
                  </a:extLst>
                </a:gridCol>
                <a:gridCol w="1466274">
                  <a:extLst>
                    <a:ext uri="{9D8B030D-6E8A-4147-A177-3AD203B41FA5}">
                      <a16:colId xmlns:a16="http://schemas.microsoft.com/office/drawing/2014/main" val="13906761"/>
                    </a:ext>
                  </a:extLst>
                </a:gridCol>
              </a:tblGrid>
              <a:tr h="4155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Experienced Group(6 person)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18" marR="119218" marT="59609" marB="5960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802355199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Score add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minus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growth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386901655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WASD1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54.67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1.83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52.83 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4%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160489232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WASD2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46.00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9.67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36.33 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5%</a:t>
                      </a:r>
                      <a:endParaRPr lang="en-US" altLang="ko-KR" sz="1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2220495919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dirty="0">
                          <a:effectLst/>
                        </a:rPr>
                        <a:t>        </a:t>
                      </a:r>
                      <a:r>
                        <a:rPr lang="en-US" altLang="ko-KR" sz="1700" u="none" strike="noStrike" dirty="0">
                          <a:effectLst/>
                        </a:rPr>
                        <a:t>53.67 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0.17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53.50 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2%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4226520434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36.33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8.17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28.17 </a:t>
                      </a:r>
                      <a:endParaRPr lang="en-US" altLang="ko-KR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19%</a:t>
                      </a:r>
                      <a:endParaRPr lang="en-US" altLang="ko-KR" sz="1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115117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FF5DA2-69C6-4838-BC79-F42C243E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57715"/>
              </p:ext>
            </p:extLst>
          </p:nvPr>
        </p:nvGraphicFramePr>
        <p:xfrm>
          <a:off x="5712904" y="2461851"/>
          <a:ext cx="6479097" cy="231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183">
                  <a:extLst>
                    <a:ext uri="{9D8B030D-6E8A-4147-A177-3AD203B41FA5}">
                      <a16:colId xmlns:a16="http://schemas.microsoft.com/office/drawing/2014/main" val="3415862102"/>
                    </a:ext>
                  </a:extLst>
                </a:gridCol>
                <a:gridCol w="1182183">
                  <a:extLst>
                    <a:ext uri="{9D8B030D-6E8A-4147-A177-3AD203B41FA5}">
                      <a16:colId xmlns:a16="http://schemas.microsoft.com/office/drawing/2014/main" val="3533707685"/>
                    </a:ext>
                  </a:extLst>
                </a:gridCol>
                <a:gridCol w="1182183">
                  <a:extLst>
                    <a:ext uri="{9D8B030D-6E8A-4147-A177-3AD203B41FA5}">
                      <a16:colId xmlns:a16="http://schemas.microsoft.com/office/drawing/2014/main" val="623171686"/>
                    </a:ext>
                  </a:extLst>
                </a:gridCol>
                <a:gridCol w="1466274">
                  <a:extLst>
                    <a:ext uri="{9D8B030D-6E8A-4147-A177-3AD203B41FA5}">
                      <a16:colId xmlns:a16="http://schemas.microsoft.com/office/drawing/2014/main" val="1199867428"/>
                    </a:ext>
                  </a:extLst>
                </a:gridCol>
                <a:gridCol w="1466274">
                  <a:extLst>
                    <a:ext uri="{9D8B030D-6E8A-4147-A177-3AD203B41FA5}">
                      <a16:colId xmlns:a16="http://schemas.microsoft.com/office/drawing/2014/main" val="898822946"/>
                    </a:ext>
                  </a:extLst>
                </a:gridCol>
              </a:tblGrid>
              <a:tr h="4155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Skilled Group(5 person)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18" marR="119218" marT="59609" marB="5960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110969248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Score add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minus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growth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1311442171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WASD1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52.80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-  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52.80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5%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1403912681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WASD2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45.20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8.60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36.60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13%</a:t>
                      </a:r>
                      <a:endParaRPr lang="en-US" altLang="ko-KR" sz="17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1681332552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50.40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0.40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50.00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4%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079900408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33.20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</a:t>
                      </a:r>
                      <a:r>
                        <a:rPr lang="en-US" altLang="ko-KR" sz="1700" u="none" strike="noStrike">
                          <a:effectLst/>
                        </a:rPr>
                        <a:t>9.20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</a:t>
                      </a:r>
                      <a:r>
                        <a:rPr lang="en-US" altLang="ko-KR" sz="1700" u="none" strike="noStrike">
                          <a:effectLst/>
                        </a:rPr>
                        <a:t>24.00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US" altLang="ko-KR" sz="17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28830571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73B108-78A4-4377-BB86-F86A47EC2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7140"/>
              </p:ext>
            </p:extLst>
          </p:nvPr>
        </p:nvGraphicFramePr>
        <p:xfrm>
          <a:off x="5712904" y="4781725"/>
          <a:ext cx="6479090" cy="2076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818">
                  <a:extLst>
                    <a:ext uri="{9D8B030D-6E8A-4147-A177-3AD203B41FA5}">
                      <a16:colId xmlns:a16="http://schemas.microsoft.com/office/drawing/2014/main" val="2099411849"/>
                    </a:ext>
                  </a:extLst>
                </a:gridCol>
                <a:gridCol w="1295818">
                  <a:extLst>
                    <a:ext uri="{9D8B030D-6E8A-4147-A177-3AD203B41FA5}">
                      <a16:colId xmlns:a16="http://schemas.microsoft.com/office/drawing/2014/main" val="1519150231"/>
                    </a:ext>
                  </a:extLst>
                </a:gridCol>
                <a:gridCol w="1295818">
                  <a:extLst>
                    <a:ext uri="{9D8B030D-6E8A-4147-A177-3AD203B41FA5}">
                      <a16:colId xmlns:a16="http://schemas.microsoft.com/office/drawing/2014/main" val="1108978289"/>
                    </a:ext>
                  </a:extLst>
                </a:gridCol>
                <a:gridCol w="1295818">
                  <a:extLst>
                    <a:ext uri="{9D8B030D-6E8A-4147-A177-3AD203B41FA5}">
                      <a16:colId xmlns:a16="http://schemas.microsoft.com/office/drawing/2014/main" val="2706288799"/>
                    </a:ext>
                  </a:extLst>
                </a:gridCol>
                <a:gridCol w="1295818">
                  <a:extLst>
                    <a:ext uri="{9D8B030D-6E8A-4147-A177-3AD203B41FA5}">
                      <a16:colId xmlns:a16="http://schemas.microsoft.com/office/drawing/2014/main" val="3662231534"/>
                    </a:ext>
                  </a:extLst>
                </a:gridCol>
              </a:tblGrid>
              <a:tr h="5528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u="none" strike="noStrike" dirty="0">
                          <a:effectLst/>
                        </a:rPr>
                        <a:t>Noob</a:t>
                      </a:r>
                    </a:p>
                    <a:p>
                      <a:pPr algn="l" fontAlgn="ctr"/>
                      <a:r>
                        <a:rPr lang="en-US" altLang="ko-KR" sz="1700" u="none" strike="noStrike" dirty="0">
                          <a:effectLst/>
                        </a:rPr>
                        <a:t>(1 person)</a:t>
                      </a:r>
                      <a:endParaRPr lang="ko-KR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Score add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minus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growth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355889673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WASD1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50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  </a:t>
                      </a:r>
                      <a:r>
                        <a:rPr lang="en-US" altLang="ko-KR" sz="1700" u="none" strike="noStrike">
                          <a:effectLst/>
                        </a:rPr>
                        <a:t>4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46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effectLst/>
                        </a:rPr>
                        <a:t>23%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3486645679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WASD2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26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20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  </a:t>
                      </a:r>
                      <a:r>
                        <a:rPr lang="en-US" altLang="ko-KR" sz="1700" u="none" strike="noStrike">
                          <a:effectLst/>
                        </a:rPr>
                        <a:t>6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64%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2383908638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50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700" u="none" strike="noStrike" dirty="0">
                          <a:effectLst/>
                        </a:rPr>
                        <a:t>-   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50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>
                          <a:effectLst/>
                        </a:rPr>
                        <a:t>4%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2385138869"/>
                  </a:ext>
                </a:extLst>
              </a:tr>
              <a:tr h="380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Auto2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700" u="none" strike="noStrike" dirty="0">
                          <a:effectLst/>
                        </a:rPr>
                        <a:t>38 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700" u="none" strike="noStrike" dirty="0">
                          <a:effectLst/>
                        </a:rPr>
                        <a:t>-   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>
                          <a:effectLst/>
                        </a:rPr>
                        <a:t>            </a:t>
                      </a:r>
                      <a:r>
                        <a:rPr lang="en-US" altLang="ko-KR" sz="1700" u="none" strike="noStrike">
                          <a:effectLst/>
                        </a:rPr>
                        <a:t>38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700" u="none" strike="noStrike" dirty="0">
                          <a:effectLst/>
                        </a:rPr>
                        <a:t>79%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3" marR="11833" marT="11833" marB="0" anchor="ctr"/>
                </a:tc>
                <a:extLst>
                  <a:ext uri="{0D108BD9-81ED-4DB2-BD59-A6C34878D82A}">
                    <a16:rowId xmlns:a16="http://schemas.microsoft.com/office/drawing/2014/main" val="281524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D4E0-13AD-4360-B531-74BDFB51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</a:t>
            </a:r>
            <a:br>
              <a:rPr lang="en-US" altLang="ko-KR" dirty="0"/>
            </a:br>
            <a:r>
              <a:rPr lang="en-US" altLang="ko-KR" dirty="0" err="1"/>
              <a:t>Compairing</a:t>
            </a:r>
            <a:r>
              <a:rPr lang="en-US" altLang="ko-KR" dirty="0"/>
              <a:t> 2 modes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AFC5-F8D9-45DE-B1D3-22446C57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91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Compare score of 5</a:t>
            </a:r>
            <a:r>
              <a:rPr lang="en-US" altLang="ko-KR" baseline="30000" dirty="0"/>
              <a:t>th</a:t>
            </a:r>
            <a:r>
              <a:rPr lang="en-US" altLang="ko-KR" dirty="0"/>
              <a:t> trial.</a:t>
            </a:r>
          </a:p>
          <a:p>
            <a:r>
              <a:rPr lang="en-US" altLang="ko-KR" dirty="0"/>
              <a:t>Data : Average gap of 2 mode per each person</a:t>
            </a:r>
          </a:p>
          <a:p>
            <a:r>
              <a:rPr lang="en-US" altLang="ko-KR" dirty="0"/>
              <a:t>Level gap : Lv1-&gt;Lv2 Score decreased</a:t>
            </a:r>
          </a:p>
          <a:p>
            <a:pPr marL="0" indent="0">
              <a:buNone/>
            </a:pPr>
            <a:r>
              <a:rPr lang="en-US" altLang="ko-KR" dirty="0"/>
              <a:t>								Lv1	Lv2		[</a:t>
            </a:r>
            <a:r>
              <a:rPr lang="en-US" altLang="ko-KR" dirty="0" err="1"/>
              <a:t>Lv</a:t>
            </a:r>
            <a:r>
              <a:rPr lang="en-US" altLang="ko-KR" dirty="0"/>
              <a:t> gap WASD] 	[</a:t>
            </a:r>
            <a:r>
              <a:rPr lang="en-US" altLang="ko-KR" dirty="0" err="1"/>
              <a:t>Lv</a:t>
            </a:r>
            <a:r>
              <a:rPr lang="en-US" altLang="ko-KR" dirty="0"/>
              <a:t> gap Auto]</a:t>
            </a:r>
          </a:p>
          <a:p>
            <a:r>
              <a:rPr lang="en-US" altLang="ko-KR" dirty="0"/>
              <a:t>Group Experienced(6 person)	</a:t>
            </a:r>
            <a:r>
              <a:rPr lang="en-US" altLang="ko-KR" dirty="0">
                <a:solidFill>
                  <a:srgbClr val="FF0000"/>
                </a:solidFill>
              </a:rPr>
              <a:t>-8%	-16%</a:t>
            </a:r>
            <a:r>
              <a:rPr lang="en-US" altLang="ko-KR" dirty="0"/>
              <a:t>	-31%		</a:t>
            </a:r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en-US" altLang="ko-KR" dirty="0"/>
              <a:t>	-47%</a:t>
            </a:r>
          </a:p>
          <a:p>
            <a:r>
              <a:rPr lang="en-US" altLang="ko-KR" dirty="0"/>
              <a:t>Group Skilled		(5 person)	</a:t>
            </a:r>
            <a:r>
              <a:rPr lang="en-US" altLang="ko-KR" dirty="0">
                <a:solidFill>
                  <a:srgbClr val="FF0000"/>
                </a:solidFill>
              </a:rPr>
              <a:t>-5%	-33%</a:t>
            </a:r>
            <a:r>
              <a:rPr lang="en-US" altLang="ko-KR" dirty="0"/>
              <a:t>	-31%		</a:t>
            </a:r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en-US" altLang="ko-KR" dirty="0"/>
              <a:t>	-52%</a:t>
            </a:r>
          </a:p>
          <a:p>
            <a:r>
              <a:rPr lang="en-US" altLang="ko-KR" dirty="0"/>
              <a:t>Group Noob		(1 person)	 0%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+533%</a:t>
            </a:r>
            <a:r>
              <a:rPr lang="en-US" altLang="ko-KR" dirty="0"/>
              <a:t>	-87%	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altLang="ko-KR" dirty="0"/>
              <a:t>	-24%</a:t>
            </a:r>
          </a:p>
          <a:p>
            <a:endParaRPr lang="en-US" altLang="ko-KR" dirty="0"/>
          </a:p>
          <a:p>
            <a:r>
              <a:rPr lang="en-US" altLang="ko-KR" dirty="0"/>
              <a:t>Result1 : New [Auto mode] was not good as current [WASD + mouse mode]</a:t>
            </a:r>
          </a:p>
          <a:p>
            <a:r>
              <a:rPr lang="en-US" altLang="ko-KR" dirty="0"/>
              <a:t>Result2 : Auto mode wasn’t good for complex task(level 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A5A-6CE5-417A-80B6-D35DECB0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56861" cy="66552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thought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en-US" altLang="ko-KR" sz="2200" dirty="0"/>
              <a:t>(test plan slide)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8C6A-40A3-4D9D-B7B8-B7BAB9FE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00009" cy="388077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No ‘Aiming’  make game control easy</a:t>
            </a:r>
          </a:p>
          <a:p>
            <a:r>
              <a:rPr lang="en-US" altLang="ko-KR" strike="sngStrike" dirty="0"/>
              <a:t>Fast Input, Multiple choice</a:t>
            </a:r>
          </a:p>
          <a:p>
            <a:pPr marL="0" indent="0">
              <a:buNone/>
            </a:pPr>
            <a:r>
              <a:rPr lang="en-US" altLang="ko-KR" strike="sngStrike" dirty="0"/>
              <a:t>      -&gt; speedy </a:t>
            </a:r>
            <a:r>
              <a:rPr lang="en-US" altLang="ko-KR" strike="sngStrike" dirty="0" err="1"/>
              <a:t>PvP</a:t>
            </a:r>
            <a:endParaRPr lang="en-US" altLang="ko-KR" strike="sngStrike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No aim + fast = something new?</a:t>
            </a:r>
          </a:p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730369-0BF8-46BE-BEC6-C44280D27E60}"/>
              </a:ext>
            </a:extLst>
          </p:cNvPr>
          <p:cNvSpPr txBox="1">
            <a:spLocks/>
          </p:cNvSpPr>
          <p:nvPr/>
        </p:nvSpPr>
        <p:spPr>
          <a:xfrm>
            <a:off x="5377343" y="2160589"/>
            <a:ext cx="55141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trike="sngStrike" dirty="0"/>
              <a:t>Not popular Style</a:t>
            </a:r>
          </a:p>
          <a:p>
            <a:r>
              <a:rPr lang="en-US" altLang="ko-KR" strike="sngStrike" dirty="0"/>
              <a:t>Due to the Lock on, Only few enemy at once</a:t>
            </a:r>
          </a:p>
          <a:p>
            <a:r>
              <a:rPr lang="en-US" altLang="ko-KR" strike="sngStrike" dirty="0"/>
              <a:t>Keypad needed (Some keyboard may not have it)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0F81C5-0953-441E-8F14-0724E4DA216B}"/>
              </a:ext>
            </a:extLst>
          </p:cNvPr>
          <p:cNvSpPr txBox="1">
            <a:spLocks/>
          </p:cNvSpPr>
          <p:nvPr/>
        </p:nvSpPr>
        <p:spPr>
          <a:xfrm>
            <a:off x="677334" y="1385094"/>
            <a:ext cx="4209626" cy="665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Good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FD3A7A-F6AB-472A-8A9A-FF427C30B2D6}"/>
              </a:ext>
            </a:extLst>
          </p:cNvPr>
          <p:cNvSpPr txBox="1">
            <a:spLocks/>
          </p:cNvSpPr>
          <p:nvPr/>
        </p:nvSpPr>
        <p:spPr>
          <a:xfrm>
            <a:off x="5377519" y="1385094"/>
            <a:ext cx="4630589" cy="665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A5A-6CE5-417A-80B6-D35DECB0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56861" cy="665527"/>
          </a:xfrm>
        </p:spPr>
        <p:txBody>
          <a:bodyPr>
            <a:normAutofit/>
          </a:bodyPr>
          <a:lstStyle/>
          <a:p>
            <a:r>
              <a:rPr lang="en-US" altLang="ko-KR" dirty="0"/>
              <a:t>Actually, it wasn’t what I wanted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8C6A-40A3-4D9D-B7B8-B7BAB9FE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700009" cy="775494"/>
          </a:xfrm>
        </p:spPr>
        <p:txBody>
          <a:bodyPr/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No ‘Aiming’  make game control easy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730369-0BF8-46BE-BEC6-C44280D27E60}"/>
              </a:ext>
            </a:extLst>
          </p:cNvPr>
          <p:cNvSpPr txBox="1">
            <a:spLocks/>
          </p:cNvSpPr>
          <p:nvPr/>
        </p:nvSpPr>
        <p:spPr>
          <a:xfrm>
            <a:off x="5377343" y="2160589"/>
            <a:ext cx="5514177" cy="142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How hard to fight against multiple targets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in new mode?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0F81C5-0953-441E-8F14-0724E4DA216B}"/>
              </a:ext>
            </a:extLst>
          </p:cNvPr>
          <p:cNvSpPr txBox="1">
            <a:spLocks/>
          </p:cNvSpPr>
          <p:nvPr/>
        </p:nvSpPr>
        <p:spPr>
          <a:xfrm>
            <a:off x="677334" y="1385094"/>
            <a:ext cx="4209626" cy="665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Good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FD3A7A-F6AB-472A-8A9A-FF427C30B2D6}"/>
              </a:ext>
            </a:extLst>
          </p:cNvPr>
          <p:cNvSpPr txBox="1">
            <a:spLocks/>
          </p:cNvSpPr>
          <p:nvPr/>
        </p:nvSpPr>
        <p:spPr>
          <a:xfrm>
            <a:off x="5377519" y="1385094"/>
            <a:ext cx="4630589" cy="665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39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A5A-6CE5-417A-80B6-D35DECB0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56861" cy="665527"/>
          </a:xfrm>
        </p:spPr>
        <p:txBody>
          <a:bodyPr>
            <a:normAutofit/>
          </a:bodyPr>
          <a:lstStyle/>
          <a:p>
            <a:r>
              <a:rPr lang="en-US" altLang="ko-KR" dirty="0"/>
              <a:t>Actually, it wasn’t what I wanted, Because…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ED3C76A-013C-4CAC-8D69-60ABE5BDB788}"/>
              </a:ext>
            </a:extLst>
          </p:cNvPr>
          <p:cNvSpPr txBox="1">
            <a:spLocks/>
          </p:cNvSpPr>
          <p:nvPr/>
        </p:nvSpPr>
        <p:spPr>
          <a:xfrm>
            <a:off x="677333" y="1364366"/>
            <a:ext cx="10387745" cy="2813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Time Limit.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1.Fail to make [Auto-Aiming Mode] against moving target (homing or position prediction needed)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So only use not-moving targets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To increase difficulty, use multiple targets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[Auto Aiming mode] is not suitable against multiple targets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1C5B3B-461A-4215-BAF1-A03BEAA2507C}"/>
              </a:ext>
            </a:extLst>
          </p:cNvPr>
          <p:cNvGrpSpPr/>
          <p:nvPr/>
        </p:nvGrpSpPr>
        <p:grpSpPr>
          <a:xfrm>
            <a:off x="352336" y="3999050"/>
            <a:ext cx="9764693" cy="2858950"/>
            <a:chOff x="121921" y="2127459"/>
            <a:chExt cx="11572240" cy="338817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BCEA436-9467-486A-93BD-390E8D24EF13}"/>
                </a:ext>
              </a:extLst>
            </p:cNvPr>
            <p:cNvGrpSpPr/>
            <p:nvPr/>
          </p:nvGrpSpPr>
          <p:grpSpPr>
            <a:xfrm>
              <a:off x="773537" y="2199732"/>
              <a:ext cx="10920624" cy="3315898"/>
              <a:chOff x="123824" y="1312863"/>
              <a:chExt cx="11804439" cy="3584257"/>
            </a:xfrm>
          </p:grpSpPr>
          <p:pic>
            <p:nvPicPr>
              <p:cNvPr id="37" name="Picture 2" descr="키보드 이미지에 대한 이미지 검색결과">
                <a:extLst>
                  <a:ext uri="{FF2B5EF4-FFF2-40B4-BE49-F238E27FC236}">
                    <a16:creationId xmlns:a16="http://schemas.microsoft.com/office/drawing/2014/main" id="{BC66661B-7484-47BE-B8B6-ED9C6D730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24" y="1312863"/>
                <a:ext cx="11804439" cy="3584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5E83E87-68DC-4C8D-AC09-5EB7525AF9EF}"/>
                  </a:ext>
                </a:extLst>
              </p:cNvPr>
              <p:cNvGrpSpPr/>
              <p:nvPr/>
            </p:nvGrpSpPr>
            <p:grpSpPr>
              <a:xfrm>
                <a:off x="9621520" y="2509520"/>
                <a:ext cx="1493520" cy="934720"/>
                <a:chOff x="9621520" y="2509520"/>
                <a:chExt cx="1493520" cy="93472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2EAB4D18-868B-45A5-99E7-1928C897A583}"/>
                    </a:ext>
                  </a:extLst>
                </p:cNvPr>
                <p:cNvSpPr/>
                <p:nvPr/>
              </p:nvSpPr>
              <p:spPr>
                <a:xfrm>
                  <a:off x="9621520" y="2976880"/>
                  <a:ext cx="1493520" cy="46736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53AFAD8-27E7-4041-BBCE-BE1E643F2A26}"/>
                    </a:ext>
                  </a:extLst>
                </p:cNvPr>
                <p:cNvSpPr/>
                <p:nvPr/>
              </p:nvSpPr>
              <p:spPr>
                <a:xfrm>
                  <a:off x="10109200" y="2509520"/>
                  <a:ext cx="518160" cy="46736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C7E7697-3818-4767-8357-103A5450BBA1}"/>
                  </a:ext>
                </a:extLst>
              </p:cNvPr>
              <p:cNvSpPr/>
              <p:nvPr/>
            </p:nvSpPr>
            <p:spPr>
              <a:xfrm>
                <a:off x="9606280" y="2509520"/>
                <a:ext cx="518160" cy="467360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62CFF7D-6584-41C6-9EDA-B81775971644}"/>
                  </a:ext>
                </a:extLst>
              </p:cNvPr>
              <p:cNvSpPr/>
              <p:nvPr/>
            </p:nvSpPr>
            <p:spPr>
              <a:xfrm>
                <a:off x="10581640" y="2509520"/>
                <a:ext cx="518160" cy="467360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5287C38-6410-4022-8812-87E7BDC3DE45}"/>
                  </a:ext>
                </a:extLst>
              </p:cNvPr>
              <p:cNvSpPr/>
              <p:nvPr/>
            </p:nvSpPr>
            <p:spPr>
              <a:xfrm>
                <a:off x="477520" y="2976880"/>
                <a:ext cx="873760" cy="46736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3C01BCE-E6DA-4D89-A60C-4B395BED5804}"/>
                  </a:ext>
                </a:extLst>
              </p:cNvPr>
              <p:cNvSpPr/>
              <p:nvPr/>
            </p:nvSpPr>
            <p:spPr>
              <a:xfrm>
                <a:off x="477520" y="2468880"/>
                <a:ext cx="741680" cy="467360"/>
              </a:xfrm>
              <a:prstGeom prst="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218B9CC-FAB9-42DC-975B-8142FD197BB8}"/>
                  </a:ext>
                </a:extLst>
              </p:cNvPr>
              <p:cNvSpPr/>
              <p:nvPr/>
            </p:nvSpPr>
            <p:spPr>
              <a:xfrm>
                <a:off x="1262590" y="2468880"/>
                <a:ext cx="1439969" cy="467360"/>
              </a:xfrm>
              <a:prstGeom prst="rect">
                <a:avLst/>
              </a:prstGeom>
              <a:solidFill>
                <a:srgbClr val="7030A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D7D1E5-218B-484B-9E78-CE2DC264157B}"/>
                </a:ext>
              </a:extLst>
            </p:cNvPr>
            <p:cNvSpPr txBox="1"/>
            <p:nvPr/>
          </p:nvSpPr>
          <p:spPr>
            <a:xfrm>
              <a:off x="8584652" y="3724284"/>
              <a:ext cx="1003673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75000"/>
                    </a:schemeClr>
                  </a:solidFill>
                </a:rPr>
                <a:t>Move</a:t>
              </a:r>
              <a:endParaRPr lang="ko-KR" alt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533F4-152B-465E-BE74-7CD820244298}"/>
                </a:ext>
              </a:extLst>
            </p:cNvPr>
            <p:cNvSpPr txBox="1"/>
            <p:nvPr/>
          </p:nvSpPr>
          <p:spPr>
            <a:xfrm>
              <a:off x="8687117" y="2353514"/>
              <a:ext cx="3007044" cy="830997"/>
            </a:xfrm>
            <a:prstGeom prst="rect">
              <a:avLst/>
            </a:prstGeom>
            <a:solidFill>
              <a:schemeClr val="bg1">
                <a:lumMod val="65000"/>
                <a:alpha val="7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Move Camera</a:t>
              </a:r>
            </a:p>
            <a:p>
              <a:r>
                <a:rPr lang="en-US" altLang="ko-KR" sz="2400" b="1" dirty="0">
                  <a:solidFill>
                    <a:srgbClr val="0070C0"/>
                  </a:solidFill>
                </a:rPr>
                <a:t>Change Target(R/L)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44B33E-B165-4EF9-A081-FE65D1A49D52}"/>
                </a:ext>
              </a:extLst>
            </p:cNvPr>
            <p:cNvSpPr txBox="1"/>
            <p:nvPr/>
          </p:nvSpPr>
          <p:spPr>
            <a:xfrm>
              <a:off x="773537" y="4150290"/>
              <a:ext cx="1342034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Lock 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F2CC95-E7AE-4FA8-A027-DCEEE5D4B78E}"/>
                </a:ext>
              </a:extLst>
            </p:cNvPr>
            <p:cNvSpPr txBox="1"/>
            <p:nvPr/>
          </p:nvSpPr>
          <p:spPr>
            <a:xfrm>
              <a:off x="121921" y="2730324"/>
              <a:ext cx="1260281" cy="11079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75000"/>
                    </a:schemeClr>
                  </a:solidFill>
                </a:rPr>
                <a:t>Change</a:t>
              </a:r>
            </a:p>
            <a:p>
              <a:r>
                <a:rPr lang="en-US" altLang="ko-KR" sz="2400" b="1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</a:p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</a:rPr>
                <a:t>(distance)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0B7CE5-5DFA-4977-8F91-B4874AA0A449}"/>
                </a:ext>
              </a:extLst>
            </p:cNvPr>
            <p:cNvSpPr txBox="1"/>
            <p:nvPr/>
          </p:nvSpPr>
          <p:spPr>
            <a:xfrm>
              <a:off x="1504921" y="2127459"/>
              <a:ext cx="5721310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7030A0"/>
                  </a:solidFill>
                </a:rPr>
                <a:t>Attack Keys (also used for command)</a:t>
              </a:r>
              <a:endParaRPr lang="ko-KR" alt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A7E18-29AE-41AE-9138-C2E49AAED9BB}"/>
              </a:ext>
            </a:extLst>
          </p:cNvPr>
          <p:cNvSpPr/>
          <p:nvPr/>
        </p:nvSpPr>
        <p:spPr>
          <a:xfrm>
            <a:off x="677333" y="3474219"/>
            <a:ext cx="10972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Right hand overloaded to move and change target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E1D07D-C13B-4B3D-9622-8E7CCA5B377E}"/>
              </a:ext>
            </a:extLst>
          </p:cNvPr>
          <p:cNvSpPr/>
          <p:nvPr/>
        </p:nvSpPr>
        <p:spPr>
          <a:xfrm>
            <a:off x="7424257" y="4189795"/>
            <a:ext cx="2499919" cy="182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545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636</Words>
  <Application>Microsoft Office PowerPoint</Application>
  <PresentationFormat>와이드스크린</PresentationFormat>
  <Paragraphs>187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TPS control method only with Keyboard</vt:lpstr>
      <vt:lpstr>How Tested</vt:lpstr>
      <vt:lpstr>How Tested</vt:lpstr>
      <vt:lpstr>How Tested</vt:lpstr>
      <vt:lpstr>Test Result </vt:lpstr>
      <vt:lpstr>Test Result Compairing 2 modes</vt:lpstr>
      <vt:lpstr>I thought I can test (test plan slide)  </vt:lpstr>
      <vt:lpstr>Actually, it wasn’t what I wanted</vt:lpstr>
      <vt:lpstr>Actually, it wasn’t what I wanted, Because…</vt:lpstr>
      <vt:lpstr>Project2 is completing in-perfect test</vt:lpstr>
      <vt:lpstr>Problems in 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Sang-Ok Lee</dc:creator>
  <cp:lastModifiedBy>Lee Sang-Ok</cp:lastModifiedBy>
  <cp:revision>36</cp:revision>
  <dcterms:created xsi:type="dcterms:W3CDTF">2018-04-10T04:47:51Z</dcterms:created>
  <dcterms:modified xsi:type="dcterms:W3CDTF">2018-05-03T05:51:45Z</dcterms:modified>
</cp:coreProperties>
</file>