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7" r:id="rId4"/>
    <p:sldId id="273" r:id="rId5"/>
    <p:sldId id="278" r:id="rId6"/>
    <p:sldId id="281" r:id="rId7"/>
    <p:sldId id="282" r:id="rId8"/>
    <p:sldId id="275" r:id="rId9"/>
    <p:sldId id="271" r:id="rId10"/>
    <p:sldId id="283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8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6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361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19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388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48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9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1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2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4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8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92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84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19E-E8CF-4725-A5CE-23384FCC434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1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B19E-E8CF-4725-A5CE-23384FCC4346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CDC41C-BB04-47D3-9CCF-F39107AFC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2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90A41-B1D4-476E-96ED-13E08BE92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TPS control method</a:t>
            </a:r>
            <a:br>
              <a:rPr lang="en-US" altLang="ko-KR" dirty="0"/>
            </a:br>
            <a:r>
              <a:rPr lang="en-US" altLang="ko-KR" dirty="0"/>
              <a:t>only with Keyboard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9801F4-02DC-4763-B9F0-69A828731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2013011082  Lee, </a:t>
            </a:r>
            <a:r>
              <a:rPr lang="en-US" altLang="ko-KR" dirty="0" err="1"/>
              <a:t>Sang-ok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285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52AEB-991D-4D41-A902-4482D7CB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So, keyboard only system 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DAE7B-3A52-492A-8DC0-8037D10B1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55231" cy="3880773"/>
          </a:xfrm>
        </p:spPr>
        <p:txBody>
          <a:bodyPr/>
          <a:lstStyle/>
          <a:p>
            <a:r>
              <a:rPr lang="en-US" altLang="ko-KR" dirty="0"/>
              <a:t>novel, </a:t>
            </a:r>
            <a:r>
              <a:rPr lang="en-US" altLang="ko-KR" dirty="0">
                <a:solidFill>
                  <a:srgbClr val="FF0000"/>
                </a:solidFill>
              </a:rPr>
              <a:t>not bad, but WASD system is already in position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Last benefit [</a:t>
            </a:r>
            <a:r>
              <a:rPr lang="en-US" altLang="ko-KR" dirty="0">
                <a:solidFill>
                  <a:srgbClr val="FF0000"/>
                </a:solidFill>
              </a:rPr>
              <a:t>able to use many shortcut command keys</a:t>
            </a:r>
            <a:r>
              <a:rPr lang="en-US" altLang="ko-KR" dirty="0"/>
              <a:t>] can not be easily tested in short time(more than 20 skills required, time to used to it required)</a:t>
            </a:r>
          </a:p>
          <a:p>
            <a:r>
              <a:rPr lang="en-US" altLang="ko-KR" dirty="0"/>
              <a:t>Show high accuracy (supported by auto aiming) but not sure it’s ‘good’ feature</a:t>
            </a:r>
          </a:p>
          <a:p>
            <a:endParaRPr lang="en-US" altLang="ko-KR" dirty="0"/>
          </a:p>
          <a:p>
            <a:r>
              <a:rPr lang="en-US" altLang="ko-KR" dirty="0"/>
              <a:t>My suggestion is not good as expected.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3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90AD-D8CD-40F1-9781-63F5E4F0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Serious</a:t>
            </a:r>
            <a:r>
              <a:rPr lang="ko-KR" altLang="en-US" dirty="0"/>
              <a:t> </a:t>
            </a:r>
            <a:r>
              <a:rPr lang="en-US" altLang="ko-KR" dirty="0" err="1"/>
              <a:t>Dilema</a:t>
            </a:r>
            <a:br>
              <a:rPr lang="en-US" altLang="ko-KR" dirty="0"/>
            </a:br>
            <a:r>
              <a:rPr lang="en-US" altLang="ko-KR" sz="3100" dirty="0">
                <a:solidFill>
                  <a:srgbClr val="FF0000"/>
                </a:solidFill>
              </a:rPr>
              <a:t>There is no “neutral” condition for experiment</a:t>
            </a:r>
            <a:br>
              <a:rPr lang="ko-KR" altLang="en-US" sz="3100" dirty="0">
                <a:solidFill>
                  <a:srgbClr val="FF0000"/>
                </a:solidFill>
              </a:rPr>
            </a:b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4FC30-8B53-47FA-A00D-FDFA39FE1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766960" cy="3880773"/>
          </a:xfrm>
        </p:spPr>
        <p:txBody>
          <a:bodyPr/>
          <a:lstStyle/>
          <a:p>
            <a:r>
              <a:rPr lang="en-US" altLang="ko-KR" sz="2400" b="1" dirty="0"/>
              <a:t>How to set these variables to make fair(?) comparison?</a:t>
            </a:r>
          </a:p>
          <a:p>
            <a:pPr lvl="1"/>
            <a:r>
              <a:rPr lang="en-US" altLang="ko-KR" dirty="0"/>
              <a:t>Fire rate			-&gt; hard to WASD control if too fast (need more concentration)</a:t>
            </a:r>
          </a:p>
          <a:p>
            <a:pPr lvl="1"/>
            <a:r>
              <a:rPr lang="en-US" altLang="ko-KR" dirty="0"/>
              <a:t>Enemy hitbox size	-&gt; WASD is mattered by it, while Auto mode isn’t</a:t>
            </a:r>
          </a:p>
          <a:p>
            <a:pPr lvl="1"/>
            <a:r>
              <a:rPr lang="en-US" altLang="ko-KR" dirty="0"/>
              <a:t>Bullet Speed		-&gt; WASD is mattered by it more</a:t>
            </a:r>
          </a:p>
          <a:p>
            <a:r>
              <a:rPr lang="en-US" altLang="ko-KR" sz="2000" b="1" dirty="0"/>
              <a:t>I Can Release only one Version for test.</a:t>
            </a:r>
          </a:p>
          <a:p>
            <a:pPr lvl="1"/>
            <a:r>
              <a:rPr lang="en-US" altLang="ko-KR" dirty="0"/>
              <a:t>If I have infinite resource (time, testers, money) I can make multiple versions to analyze all factors but resource is tightly limited. 15minuite test is hard use many testers.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73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C37F9-932E-4595-9C5C-E96CE6C1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39"/>
          </a:xfrm>
        </p:spPr>
        <p:txBody>
          <a:bodyPr>
            <a:normAutofit/>
          </a:bodyPr>
          <a:lstStyle/>
          <a:p>
            <a:r>
              <a:rPr lang="en-US" altLang="ko-KR" dirty="0"/>
              <a:t>Big Purpose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E464EF0-AB65-4D89-BBCB-8AF29459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[WASD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mouse] vs [Keyboard only]</a:t>
            </a:r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one is traditional control style, 2</a:t>
            </a:r>
            <a:r>
              <a:rPr lang="en-US" altLang="ko-KR" baseline="30000" dirty="0"/>
              <a:t>nd</a:t>
            </a:r>
            <a:r>
              <a:rPr lang="en-US" altLang="ko-KR" dirty="0"/>
              <a:t> one is my suggestion.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F2DDBC1-ABF7-42E5-828C-122694D3E5E9}"/>
              </a:ext>
            </a:extLst>
          </p:cNvPr>
          <p:cNvGrpSpPr/>
          <p:nvPr/>
        </p:nvGrpSpPr>
        <p:grpSpPr>
          <a:xfrm>
            <a:off x="121921" y="3360772"/>
            <a:ext cx="11572240" cy="3388171"/>
            <a:chOff x="121921" y="2127459"/>
            <a:chExt cx="11572240" cy="338817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14CDC9F-8B8F-430A-B677-F30A7B440141}"/>
                </a:ext>
              </a:extLst>
            </p:cNvPr>
            <p:cNvGrpSpPr/>
            <p:nvPr/>
          </p:nvGrpSpPr>
          <p:grpSpPr>
            <a:xfrm>
              <a:off x="773537" y="2199732"/>
              <a:ext cx="10920624" cy="3315898"/>
              <a:chOff x="123824" y="1312863"/>
              <a:chExt cx="11804439" cy="3584257"/>
            </a:xfrm>
          </p:grpSpPr>
          <p:pic>
            <p:nvPicPr>
              <p:cNvPr id="12" name="Picture 2" descr="키보드 이미지에 대한 이미지 검색결과">
                <a:extLst>
                  <a:ext uri="{FF2B5EF4-FFF2-40B4-BE49-F238E27FC236}">
                    <a16:creationId xmlns:a16="http://schemas.microsoft.com/office/drawing/2014/main" id="{136DB2B0-AAC5-4271-82DE-BD29F213AC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824" y="1312863"/>
                <a:ext cx="11804439" cy="3584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6AFAA094-A403-4974-857C-68F6CF9B9DA6}"/>
                  </a:ext>
                </a:extLst>
              </p:cNvPr>
              <p:cNvGrpSpPr/>
              <p:nvPr/>
            </p:nvGrpSpPr>
            <p:grpSpPr>
              <a:xfrm>
                <a:off x="9621520" y="2509520"/>
                <a:ext cx="1493520" cy="934720"/>
                <a:chOff x="9621520" y="2509520"/>
                <a:chExt cx="1493520" cy="93472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60DFB239-9427-412D-AE89-CB3F4F32E497}"/>
                    </a:ext>
                  </a:extLst>
                </p:cNvPr>
                <p:cNvSpPr/>
                <p:nvPr/>
              </p:nvSpPr>
              <p:spPr>
                <a:xfrm>
                  <a:off x="9621520" y="2976880"/>
                  <a:ext cx="1493520" cy="467360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BBFCDA3-7B97-4C0C-9A99-4EE4208545F2}"/>
                    </a:ext>
                  </a:extLst>
                </p:cNvPr>
                <p:cNvSpPr/>
                <p:nvPr/>
              </p:nvSpPr>
              <p:spPr>
                <a:xfrm>
                  <a:off x="10109200" y="2509520"/>
                  <a:ext cx="518160" cy="467360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73AB3A3-BD06-4B63-BB4E-ECFCF8E62B68}"/>
                  </a:ext>
                </a:extLst>
              </p:cNvPr>
              <p:cNvSpPr/>
              <p:nvPr/>
            </p:nvSpPr>
            <p:spPr>
              <a:xfrm>
                <a:off x="9606280" y="2509520"/>
                <a:ext cx="518160" cy="467360"/>
              </a:xfrm>
              <a:prstGeom prst="rect">
                <a:avLst/>
              </a:prstGeom>
              <a:solidFill>
                <a:srgbClr val="0070C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E25D723-6C10-46DD-A1E3-36591189AE31}"/>
                  </a:ext>
                </a:extLst>
              </p:cNvPr>
              <p:cNvSpPr/>
              <p:nvPr/>
            </p:nvSpPr>
            <p:spPr>
              <a:xfrm>
                <a:off x="10581640" y="2509520"/>
                <a:ext cx="518160" cy="467360"/>
              </a:xfrm>
              <a:prstGeom prst="rect">
                <a:avLst/>
              </a:prstGeom>
              <a:solidFill>
                <a:srgbClr val="0070C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AB040CA-4C61-4706-8BA7-215D2783D60B}"/>
                  </a:ext>
                </a:extLst>
              </p:cNvPr>
              <p:cNvSpPr/>
              <p:nvPr/>
            </p:nvSpPr>
            <p:spPr>
              <a:xfrm>
                <a:off x="477520" y="2976880"/>
                <a:ext cx="873760" cy="46736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87F2B7F-F1D2-4795-A06E-039C367AD7DF}"/>
                  </a:ext>
                </a:extLst>
              </p:cNvPr>
              <p:cNvSpPr/>
              <p:nvPr/>
            </p:nvSpPr>
            <p:spPr>
              <a:xfrm>
                <a:off x="477520" y="2468880"/>
                <a:ext cx="741680" cy="467360"/>
              </a:xfrm>
              <a:prstGeom prst="rect">
                <a:avLst/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A36A1C4-EB9A-417D-8C65-BDDD432B4842}"/>
                  </a:ext>
                </a:extLst>
              </p:cNvPr>
              <p:cNvSpPr/>
              <p:nvPr/>
            </p:nvSpPr>
            <p:spPr>
              <a:xfrm>
                <a:off x="1262590" y="2468880"/>
                <a:ext cx="1439969" cy="467360"/>
              </a:xfrm>
              <a:prstGeom prst="rect">
                <a:avLst/>
              </a:prstGeom>
              <a:solidFill>
                <a:srgbClr val="7030A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B10E5A-97F6-4E45-83A0-1DCBFBB043C1}"/>
                </a:ext>
              </a:extLst>
            </p:cNvPr>
            <p:cNvSpPr txBox="1"/>
            <p:nvPr/>
          </p:nvSpPr>
          <p:spPr>
            <a:xfrm>
              <a:off x="8584652" y="3724284"/>
              <a:ext cx="1003673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2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2">
                      <a:lumMod val="75000"/>
                    </a:schemeClr>
                  </a:solidFill>
                </a:rPr>
                <a:t>Move</a:t>
              </a:r>
              <a:endParaRPr lang="ko-KR" altLang="en-US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463671-2584-4AB9-9669-67B0B50A7B5D}"/>
                </a:ext>
              </a:extLst>
            </p:cNvPr>
            <p:cNvSpPr txBox="1"/>
            <p:nvPr/>
          </p:nvSpPr>
          <p:spPr>
            <a:xfrm>
              <a:off x="8687117" y="2353514"/>
              <a:ext cx="3007044" cy="830997"/>
            </a:xfrm>
            <a:prstGeom prst="rect">
              <a:avLst/>
            </a:prstGeom>
            <a:solidFill>
              <a:schemeClr val="bg1">
                <a:lumMod val="65000"/>
                <a:alpha val="78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70C0"/>
                  </a:solidFill>
                </a:rPr>
                <a:t>Move Camera</a:t>
              </a:r>
            </a:p>
            <a:p>
              <a:r>
                <a:rPr lang="en-US" altLang="ko-KR" sz="2400" b="1" dirty="0">
                  <a:solidFill>
                    <a:srgbClr val="0070C0"/>
                  </a:solidFill>
                </a:rPr>
                <a:t>Change Target(R/L)</a:t>
              </a:r>
              <a:endParaRPr lang="ko-KR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AC3E60-3D50-4E98-9608-11B3CA564955}"/>
                </a:ext>
              </a:extLst>
            </p:cNvPr>
            <p:cNvSpPr txBox="1"/>
            <p:nvPr/>
          </p:nvSpPr>
          <p:spPr>
            <a:xfrm>
              <a:off x="773537" y="4150290"/>
              <a:ext cx="1342034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2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Lock on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F10A46-4FA7-48D5-942A-6AA648F48481}"/>
                </a:ext>
              </a:extLst>
            </p:cNvPr>
            <p:cNvSpPr txBox="1"/>
            <p:nvPr/>
          </p:nvSpPr>
          <p:spPr>
            <a:xfrm>
              <a:off x="121921" y="2730324"/>
              <a:ext cx="1260281" cy="11079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2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6">
                      <a:lumMod val="75000"/>
                    </a:schemeClr>
                  </a:solidFill>
                </a:rPr>
                <a:t>Change</a:t>
              </a:r>
            </a:p>
            <a:p>
              <a:r>
                <a:rPr lang="en-US" altLang="ko-KR" sz="2400" b="1" dirty="0">
                  <a:solidFill>
                    <a:schemeClr val="accent6">
                      <a:lumMod val="75000"/>
                    </a:schemeClr>
                  </a:solidFill>
                </a:rPr>
                <a:t>Target</a:t>
              </a:r>
            </a:p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</a:rPr>
                <a:t>(distance)</a:t>
              </a:r>
              <a:endParaRPr lang="ko-KR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CC75FE-15F0-4528-B9B6-0C256334E7A7}"/>
                </a:ext>
              </a:extLst>
            </p:cNvPr>
            <p:cNvSpPr txBox="1"/>
            <p:nvPr/>
          </p:nvSpPr>
          <p:spPr>
            <a:xfrm>
              <a:off x="1504921" y="2127459"/>
              <a:ext cx="7629012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2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7030A0"/>
                  </a:solidFill>
                </a:rPr>
                <a:t>Attack Keys </a:t>
              </a:r>
              <a:r>
                <a:rPr lang="en-US" altLang="ko-KR" sz="1400" b="1" dirty="0">
                  <a:solidFill>
                    <a:srgbClr val="7030A0"/>
                  </a:solidFill>
                </a:rPr>
                <a:t>(sequence combination of [</a:t>
              </a:r>
              <a:r>
                <a:rPr lang="en-US" altLang="ko-KR" sz="1400" b="1" dirty="0" err="1">
                  <a:solidFill>
                    <a:srgbClr val="7030A0"/>
                  </a:solidFill>
                </a:rPr>
                <a:t>attack+move</a:t>
              </a:r>
              <a:r>
                <a:rPr lang="en-US" altLang="ko-KR" sz="1400" b="1" dirty="0">
                  <a:solidFill>
                    <a:srgbClr val="7030A0"/>
                  </a:solidFill>
                </a:rPr>
                <a:t>] keys makes new skill key)</a:t>
              </a:r>
              <a:endParaRPr lang="ko-KR" altLang="en-US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08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C37F9-932E-4595-9C5C-E96CE6C1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39"/>
          </a:xfrm>
        </p:spPr>
        <p:txBody>
          <a:bodyPr>
            <a:normAutofit/>
          </a:bodyPr>
          <a:lstStyle/>
          <a:p>
            <a:r>
              <a:rPr lang="en-US" altLang="ko-KR" dirty="0"/>
              <a:t>Mission for each style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E464EF0-AB65-4D89-BBCB-8AF29459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Project1 : select 1 among not moving, nearby 5 targets	-&gt; attack</a:t>
            </a:r>
          </a:p>
          <a:p>
            <a:pPr lvl="2"/>
            <a:r>
              <a:rPr lang="en-US" altLang="ko-KR" dirty="0"/>
              <a:t>Advantageous for [WASD + mouse] style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Project2 : chase </a:t>
            </a:r>
            <a:r>
              <a:rPr lang="en-US" altLang="ko-KR" dirty="0">
                <a:solidFill>
                  <a:srgbClr val="FF0000"/>
                </a:solidFill>
              </a:rPr>
              <a:t>single moving</a:t>
            </a:r>
            <a:r>
              <a:rPr lang="en-US" altLang="ko-KR" dirty="0"/>
              <a:t> target </a:t>
            </a:r>
            <a:r>
              <a:rPr lang="en-US" altLang="ko-KR" dirty="0">
                <a:solidFill>
                  <a:srgbClr val="FF0000"/>
                </a:solidFill>
              </a:rPr>
              <a:t>correctly</a:t>
            </a:r>
            <a:r>
              <a:rPr lang="en-US" altLang="ko-KR" dirty="0"/>
              <a:t>			-&gt; attack</a:t>
            </a:r>
          </a:p>
          <a:p>
            <a:pPr lvl="2"/>
            <a:r>
              <a:rPr lang="en-US" altLang="ko-KR" dirty="0"/>
              <a:t>Problem : [Keyboard only] style supported by auto-aim system.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Meaningless to compare ‘correctness’</a:t>
            </a:r>
            <a:r>
              <a:rPr lang="en-US" altLang="ko-KR" dirty="0"/>
              <a:t> (auto vs manual)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So change project 2 plan</a:t>
            </a:r>
          </a:p>
          <a:p>
            <a:r>
              <a:rPr lang="en-US" altLang="ko-KR" dirty="0"/>
              <a:t>Project2 : Chasing single target and </a:t>
            </a:r>
            <a:r>
              <a:rPr lang="en-US" altLang="ko-KR" dirty="0">
                <a:solidFill>
                  <a:srgbClr val="FF0000"/>
                </a:solidFill>
              </a:rPr>
              <a:t>multiple targets 360’ around</a:t>
            </a:r>
          </a:p>
        </p:txBody>
      </p:sp>
    </p:spTree>
    <p:extLst>
      <p:ext uri="{BB962C8B-B14F-4D97-AF65-F5344CB8AC3E}">
        <p14:creationId xmlns:p14="http://schemas.microsoft.com/office/powerpoint/2010/main" val="268645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9A79B2-A2F0-406C-94E9-4306DF22B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3441EFE6-3F3B-46C1-A4B9-24B991657A9F}"/>
              </a:ext>
            </a:extLst>
          </p:cNvPr>
          <p:cNvSpPr/>
          <p:nvPr/>
        </p:nvSpPr>
        <p:spPr>
          <a:xfrm rot="610207">
            <a:off x="5526912" y="2961315"/>
            <a:ext cx="310392" cy="16526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5FFC35-8256-4556-BA6D-C9A8C939BA4B}"/>
              </a:ext>
            </a:extLst>
          </p:cNvPr>
          <p:cNvSpPr/>
          <p:nvPr/>
        </p:nvSpPr>
        <p:spPr>
          <a:xfrm>
            <a:off x="-130834" y="1911499"/>
            <a:ext cx="622683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Attack target</a:t>
            </a:r>
          </a:p>
          <a:p>
            <a:pPr algn="ctr"/>
            <a:r>
              <a:rPr lang="en-US" altLang="ko-K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Predict shot supported for Auto Aim</a:t>
            </a: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B05C03D2-181B-456E-AB16-B342456F2091}"/>
              </a:ext>
            </a:extLst>
          </p:cNvPr>
          <p:cNvSpPr/>
          <p:nvPr/>
        </p:nvSpPr>
        <p:spPr>
          <a:xfrm rot="16200000">
            <a:off x="5940804" y="4549971"/>
            <a:ext cx="310392" cy="1652631"/>
          </a:xfrm>
          <a:prstGeom prst="up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B8F890-E7A7-4AEE-B701-0D67CCDC7AE1}"/>
              </a:ext>
            </a:extLst>
          </p:cNvPr>
          <p:cNvSpPr/>
          <p:nvPr/>
        </p:nvSpPr>
        <p:spPr>
          <a:xfrm>
            <a:off x="1635291" y="5501110"/>
            <a:ext cx="83006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dirty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Avoid Attack</a:t>
            </a:r>
          </a:p>
          <a:p>
            <a:pPr algn="ctr"/>
            <a:r>
              <a:rPr lang="en-US" altLang="ko-KR" sz="2400" b="1" dirty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</a:rPr>
              <a:t>(Need to change direction randomly to avoid prediction)</a:t>
            </a:r>
            <a:endParaRPr lang="en-US" altLang="ko-KR" sz="2400" b="1" cap="none" spc="0" dirty="0">
              <a:ln w="12700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30DA90-A63D-49A8-AE91-C03E7D7F0E27}"/>
              </a:ext>
            </a:extLst>
          </p:cNvPr>
          <p:cNvSpPr/>
          <p:nvPr/>
        </p:nvSpPr>
        <p:spPr>
          <a:xfrm>
            <a:off x="4676083" y="386307"/>
            <a:ext cx="61389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Target Moves around</a:t>
            </a:r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BC0B3C34-108B-4162-BDF0-AC9E0966D3EE}"/>
              </a:ext>
            </a:extLst>
          </p:cNvPr>
          <p:cNvSpPr/>
          <p:nvPr/>
        </p:nvSpPr>
        <p:spPr>
          <a:xfrm rot="9728120">
            <a:off x="6707416" y="2996556"/>
            <a:ext cx="310392" cy="198346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725581-E92E-4CC7-B5C5-E27A102E801E}"/>
              </a:ext>
            </a:extLst>
          </p:cNvPr>
          <p:cNvSpPr/>
          <p:nvPr/>
        </p:nvSpPr>
        <p:spPr>
          <a:xfrm>
            <a:off x="6744117" y="2923434"/>
            <a:ext cx="52253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Target attacks player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28C86F-47FF-4F11-B5FD-7B3FA04BB1B9}"/>
              </a:ext>
            </a:extLst>
          </p:cNvPr>
          <p:cNvSpPr/>
          <p:nvPr/>
        </p:nvSpPr>
        <p:spPr>
          <a:xfrm>
            <a:off x="-193239" y="18422"/>
            <a:ext cx="472437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This Project</a:t>
            </a:r>
          </a:p>
          <a:p>
            <a:pPr algn="ctr"/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(single target)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0" name="화살표: 오른쪽으로 구부러짐 19">
            <a:extLst>
              <a:ext uri="{FF2B5EF4-FFF2-40B4-BE49-F238E27FC236}">
                <a16:creationId xmlns:a16="http://schemas.microsoft.com/office/drawing/2014/main" id="{772F417E-41AD-425C-A8DA-05F33DF511EB}"/>
              </a:ext>
            </a:extLst>
          </p:cNvPr>
          <p:cNvSpPr/>
          <p:nvPr/>
        </p:nvSpPr>
        <p:spPr>
          <a:xfrm rot="4922874">
            <a:off x="5878477" y="857072"/>
            <a:ext cx="400082" cy="2085767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93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991C90-A178-41C0-AFB2-6FAB9CD19BB7}"/>
              </a:ext>
            </a:extLst>
          </p:cNvPr>
          <p:cNvSpPr/>
          <p:nvPr/>
        </p:nvSpPr>
        <p:spPr>
          <a:xfrm>
            <a:off x="0" y="-33556"/>
            <a:ext cx="12192000" cy="6769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A7D1B3-41AC-49A9-AD6D-587825B60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60" y="0"/>
            <a:ext cx="740404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FF5BE5-028D-4F58-A9C9-F4384A946B02}"/>
              </a:ext>
            </a:extLst>
          </p:cNvPr>
          <p:cNvSpPr/>
          <p:nvPr/>
        </p:nvSpPr>
        <p:spPr>
          <a:xfrm>
            <a:off x="5970120" y="959009"/>
            <a:ext cx="491352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Enemy hide in barrier</a:t>
            </a:r>
          </a:p>
          <a:p>
            <a:pPr algn="ctr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for every 10 sec</a:t>
            </a:r>
            <a:endParaRPr lang="en-US" altLang="ko-KR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3A79D133-000F-42D6-B3CE-6DAD5927AA4B}"/>
              </a:ext>
            </a:extLst>
          </p:cNvPr>
          <p:cNvSpPr/>
          <p:nvPr/>
        </p:nvSpPr>
        <p:spPr>
          <a:xfrm rot="21034898">
            <a:off x="5622296" y="703567"/>
            <a:ext cx="310392" cy="42804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0759F6EF-57F6-4A5F-B49B-9751BD050994}"/>
              </a:ext>
            </a:extLst>
          </p:cNvPr>
          <p:cNvSpPr/>
          <p:nvPr/>
        </p:nvSpPr>
        <p:spPr>
          <a:xfrm rot="6049865">
            <a:off x="8609404" y="3337595"/>
            <a:ext cx="310392" cy="48054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B710F177-1760-4917-96C6-6175B51732D1}"/>
              </a:ext>
            </a:extLst>
          </p:cNvPr>
          <p:cNvSpPr/>
          <p:nvPr/>
        </p:nvSpPr>
        <p:spPr>
          <a:xfrm rot="12856147">
            <a:off x="5561327" y="5304154"/>
            <a:ext cx="310392" cy="8723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CE43D485-C1A4-4510-A069-72E2864E6671}"/>
              </a:ext>
            </a:extLst>
          </p:cNvPr>
          <p:cNvSpPr/>
          <p:nvPr/>
        </p:nvSpPr>
        <p:spPr>
          <a:xfrm rot="5400000">
            <a:off x="7471095" y="3970369"/>
            <a:ext cx="310392" cy="2330741"/>
          </a:xfrm>
          <a:prstGeom prst="up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DF5B84BB-6E2C-48C2-8604-B695D1C6D4D8}"/>
              </a:ext>
            </a:extLst>
          </p:cNvPr>
          <p:cNvSpPr/>
          <p:nvPr/>
        </p:nvSpPr>
        <p:spPr>
          <a:xfrm rot="1745753">
            <a:off x="9950063" y="308651"/>
            <a:ext cx="310392" cy="51039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14E664-908A-4E6C-A087-9FBCA2E5A137}"/>
              </a:ext>
            </a:extLst>
          </p:cNvPr>
          <p:cNvSpPr/>
          <p:nvPr/>
        </p:nvSpPr>
        <p:spPr>
          <a:xfrm>
            <a:off x="7877262" y="2320354"/>
            <a:ext cx="1266738" cy="145469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43E8B2-5D27-421B-8FE1-ADBFDEC6830B}"/>
              </a:ext>
            </a:extLst>
          </p:cNvPr>
          <p:cNvSpPr/>
          <p:nvPr/>
        </p:nvSpPr>
        <p:spPr>
          <a:xfrm>
            <a:off x="2206973" y="249413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Player should Attack 4 minions to turn off barrier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554D80-4E46-4B5A-B52B-4E2F178C3D88}"/>
              </a:ext>
            </a:extLst>
          </p:cNvPr>
          <p:cNvSpPr/>
          <p:nvPr/>
        </p:nvSpPr>
        <p:spPr>
          <a:xfrm>
            <a:off x="6184696" y="3922861"/>
            <a:ext cx="591860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Move to attack position</a:t>
            </a:r>
          </a:p>
          <a:p>
            <a:pPr algn="ctr"/>
            <a:r>
              <a:rPr lang="en-US" altLang="ko-KR" sz="2400" b="1" dirty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</a:rPr>
              <a:t>Many times, must move to avoid barrier</a:t>
            </a:r>
            <a:endParaRPr lang="en-US" altLang="ko-KR" sz="2400" b="1" cap="none" spc="0" dirty="0">
              <a:ln w="12700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ADF511-D5F7-451B-B468-FB62336D6F9B}"/>
              </a:ext>
            </a:extLst>
          </p:cNvPr>
          <p:cNvSpPr/>
          <p:nvPr/>
        </p:nvSpPr>
        <p:spPr>
          <a:xfrm>
            <a:off x="24691" y="-33556"/>
            <a:ext cx="4748416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Only measuring </a:t>
            </a:r>
          </a:p>
          <a:p>
            <a:r>
              <a:rPr lang="en-US" altLang="ko-KR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accuracy is meaningless</a:t>
            </a:r>
          </a:p>
          <a:p>
            <a:r>
              <a:rPr lang="en-US" altLang="ko-KR" sz="3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So, measure </a:t>
            </a:r>
            <a:r>
              <a:rPr lang="en-US" altLang="ko-KR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time to</a:t>
            </a:r>
          </a:p>
          <a:p>
            <a:r>
              <a:rPr lang="en-US" altLang="ko-KR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end barrier-pattern</a:t>
            </a:r>
            <a:endParaRPr lang="en-US" altLang="ko-KR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388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7DE6C-4A6E-49AB-9F45-B9B513A7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get testers?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EE2FF-FC0B-4839-966C-5157E5A5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Recruit in IT/BT 3</a:t>
            </a:r>
            <a:r>
              <a:rPr lang="en-US" altLang="ko-KR" baseline="30000" dirty="0"/>
              <a:t>rd</a:t>
            </a:r>
            <a:r>
              <a:rPr lang="en-US" altLang="ko-KR" dirty="0"/>
              <a:t> Floor, 06/08~12</a:t>
            </a:r>
          </a:p>
          <a:p>
            <a:r>
              <a:rPr lang="en-US" altLang="ko-KR" b="1" dirty="0"/>
              <a:t>CS major</a:t>
            </a:r>
            <a:r>
              <a:rPr lang="en-US" altLang="ko-KR" dirty="0"/>
              <a:t>ed </a:t>
            </a:r>
            <a:r>
              <a:rPr lang="en-US" altLang="ko-KR" b="1" dirty="0"/>
              <a:t>20~29 year old male</a:t>
            </a:r>
            <a:r>
              <a:rPr lang="en-US" altLang="ko-KR" dirty="0"/>
              <a:t> only (can be biased) </a:t>
            </a:r>
          </a:p>
          <a:p>
            <a:r>
              <a:rPr lang="en-US" altLang="ko-KR" dirty="0"/>
              <a:t>reward : 1 menu from cafe at 3</a:t>
            </a:r>
            <a:r>
              <a:rPr lang="en-US" altLang="ko-KR" baseline="30000" dirty="0"/>
              <a:t>rd</a:t>
            </a:r>
            <a:r>
              <a:rPr lang="en-US" altLang="ko-KR" dirty="0"/>
              <a:t> floor</a:t>
            </a:r>
          </a:p>
          <a:p>
            <a:endParaRPr lang="en-US" altLang="ko-KR" dirty="0"/>
          </a:p>
          <a:p>
            <a:r>
              <a:rPr lang="en-US" altLang="ko-KR" b="1" dirty="0"/>
              <a:t>15 minute test </a:t>
            </a:r>
            <a:r>
              <a:rPr lang="en-US" altLang="ko-KR" dirty="0"/>
              <a:t>(1 minute test x 10 times +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13 Testers participated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6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1B283-35BB-44E7-BE21-BA1D4323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Tester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EAF48-B04A-4B93-827C-7EB755CBA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0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Group</a:t>
            </a:r>
          </a:p>
          <a:p>
            <a:r>
              <a:rPr lang="en-US" altLang="ko-KR" dirty="0"/>
              <a:t>Skilled		: FPS game experienced, (100h/1year) or (300h/3year) recently</a:t>
            </a:r>
          </a:p>
          <a:p>
            <a:r>
              <a:rPr lang="en-US" altLang="ko-KR" dirty="0"/>
              <a:t>Experienced	: others.</a:t>
            </a:r>
          </a:p>
          <a:p>
            <a:r>
              <a:rPr lang="en-US" altLang="ko-KR" dirty="0"/>
              <a:t>Noob			: experienced less than 100 hours in hole life</a:t>
            </a:r>
          </a:p>
          <a:p>
            <a:pPr marL="0" indent="0">
              <a:buNone/>
            </a:pPr>
            <a:r>
              <a:rPr lang="en-US" altLang="ko-KR" dirty="0"/>
              <a:t>8/4/1 people per group.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Unexpected answers </a:t>
            </a:r>
            <a:r>
              <a:rPr lang="en-US" altLang="ko-KR" sz="1200" dirty="0"/>
              <a:t>(this is why I don’t believe what they said)</a:t>
            </a:r>
            <a:endParaRPr lang="en-US" altLang="ko-KR" dirty="0"/>
          </a:p>
          <a:p>
            <a:r>
              <a:rPr lang="en-US" altLang="ko-KR" dirty="0"/>
              <a:t>In project 1, testers are classified as 5/6/1, but 8/4/1 in project 2</a:t>
            </a:r>
          </a:p>
          <a:p>
            <a:r>
              <a:rPr lang="en-US" altLang="ko-KR" dirty="0"/>
              <a:t>Same user group, same criteria, different introduction.</a:t>
            </a:r>
          </a:p>
          <a:p>
            <a:r>
              <a:rPr lang="en-US" altLang="ko-KR" dirty="0"/>
              <a:t>“FPS or TPS game” -&gt; “games like </a:t>
            </a:r>
            <a:r>
              <a:rPr lang="en-US" altLang="ko-KR" dirty="0" err="1"/>
              <a:t>Overwatch</a:t>
            </a:r>
            <a:r>
              <a:rPr lang="en-US" altLang="ko-KR" dirty="0"/>
              <a:t>, </a:t>
            </a:r>
            <a:r>
              <a:rPr lang="en-US" altLang="ko-KR" dirty="0" err="1"/>
              <a:t>BattleGround</a:t>
            </a:r>
            <a:r>
              <a:rPr lang="en-US" altLang="ko-KR" dirty="0"/>
              <a:t>” </a:t>
            </a:r>
            <a:r>
              <a:rPr lang="en-US" altLang="ko-KR" sz="1400" dirty="0"/>
              <a:t>(friendly examples)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47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AE354-52AE-48DD-A3C2-44CA0D6E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Test </a:t>
            </a:r>
            <a:r>
              <a:rPr lang="en-US" altLang="ko-KR" sz="2400" dirty="0"/>
              <a:t>(similar to last project)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D0F30-F9DD-42F1-8BC5-10EEFD2E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131"/>
            <a:ext cx="8596668" cy="446423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Measure what?</a:t>
            </a:r>
          </a:p>
          <a:p>
            <a:pPr lvl="1"/>
            <a:r>
              <a:rPr lang="en-US" altLang="ko-KR" sz="2000" dirty="0"/>
              <a:t>In </a:t>
            </a:r>
            <a:r>
              <a:rPr lang="en-US" altLang="ko-KR" sz="2000" dirty="0">
                <a:solidFill>
                  <a:srgbClr val="FF0000"/>
                </a:solidFill>
              </a:rPr>
              <a:t>1 minute time limit</a:t>
            </a:r>
          </a:p>
          <a:p>
            <a:pPr lvl="1"/>
            <a:r>
              <a:rPr lang="en-US" altLang="ko-KR" sz="2000" dirty="0"/>
              <a:t>hit / be hit / miss / </a:t>
            </a:r>
            <a:r>
              <a:rPr lang="en-US" altLang="ko-KR" sz="2000" dirty="0">
                <a:solidFill>
                  <a:srgbClr val="FF0000"/>
                </a:solidFill>
              </a:rPr>
              <a:t>average time to end barrier-pattern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5 times </a:t>
            </a:r>
            <a:r>
              <a:rPr lang="en-US" altLang="ko-KR" sz="2000" dirty="0">
                <a:solidFill>
                  <a:schemeClr val="tx1"/>
                </a:solidFill>
              </a:rPr>
              <a:t>for</a:t>
            </a:r>
            <a:r>
              <a:rPr lang="en-US" altLang="ko-KR" sz="2000" dirty="0">
                <a:solidFill>
                  <a:srgbClr val="FF0000"/>
                </a:solidFill>
              </a:rPr>
              <a:t> each control system.</a:t>
            </a:r>
          </a:p>
          <a:p>
            <a:r>
              <a:rPr lang="en-US" altLang="ko-KR" sz="2400" dirty="0"/>
              <a:t>Experiment Sequence</a:t>
            </a:r>
          </a:p>
          <a:p>
            <a:pPr lvl="1"/>
            <a:r>
              <a:rPr lang="en-US" altLang="ko-KR" sz="2000" dirty="0"/>
              <a:t>50% of Tester : Auto  mode -&gt; WASD mode</a:t>
            </a:r>
          </a:p>
          <a:p>
            <a:pPr lvl="1"/>
            <a:r>
              <a:rPr lang="en-US" altLang="ko-KR" sz="2000" dirty="0"/>
              <a:t>50% of Tester : WASD mode -&gt; Auto  mode</a:t>
            </a:r>
          </a:p>
          <a:p>
            <a:pPr lvl="1"/>
            <a:r>
              <a:rPr lang="en-US" altLang="ko-KR" sz="2000" dirty="0"/>
              <a:t>Each level repeated 5 times at once.</a:t>
            </a:r>
          </a:p>
          <a:p>
            <a:pPr lvl="1"/>
            <a:r>
              <a:rPr lang="en-US" altLang="ko-KR" sz="2000" dirty="0"/>
              <a:t>1</a:t>
            </a:r>
            <a:r>
              <a:rPr lang="en-US" altLang="ko-KR" sz="2000" baseline="30000" dirty="0"/>
              <a:t>st</a:t>
            </a:r>
            <a:r>
              <a:rPr lang="en-US" altLang="ko-KR" sz="2000" dirty="0"/>
              <a:t> data not recorded (tutorial)</a:t>
            </a:r>
          </a:p>
          <a:p>
            <a:pPr lvl="1"/>
            <a:r>
              <a:rPr lang="en-US" altLang="ko-KR" sz="2000" dirty="0"/>
              <a:t>2</a:t>
            </a:r>
            <a:r>
              <a:rPr lang="en-US" altLang="ko-KR" sz="2000" baseline="30000" dirty="0"/>
              <a:t>nd</a:t>
            </a:r>
            <a:r>
              <a:rPr lang="en-US" altLang="ko-KR" sz="2000" dirty="0"/>
              <a:t> ~ 5</a:t>
            </a:r>
            <a:r>
              <a:rPr lang="en-US" altLang="ko-KR" sz="2000" baseline="30000" dirty="0"/>
              <a:t>th</a:t>
            </a:r>
            <a:r>
              <a:rPr lang="en-US" altLang="ko-KR" sz="2000" dirty="0"/>
              <a:t> used as data</a:t>
            </a:r>
          </a:p>
        </p:txBody>
      </p:sp>
    </p:spTree>
    <p:extLst>
      <p:ext uri="{BB962C8B-B14F-4D97-AF65-F5344CB8AC3E}">
        <p14:creationId xmlns:p14="http://schemas.microsoft.com/office/powerpoint/2010/main" val="9972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9D4E0-13AD-4360-B531-74BDFB51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Result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9AFC5-F8D9-45DE-B1D3-22446C57B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90" y="1359017"/>
            <a:ext cx="4934902" cy="4682345"/>
          </a:xfrm>
        </p:spPr>
        <p:txBody>
          <a:bodyPr>
            <a:normAutofit/>
          </a:bodyPr>
          <a:lstStyle/>
          <a:p>
            <a:r>
              <a:rPr lang="en-US" altLang="ko-KR" dirty="0"/>
              <a:t>Average = (2</a:t>
            </a:r>
            <a:r>
              <a:rPr lang="en-US" altLang="ko-KR" baseline="30000" dirty="0"/>
              <a:t>nd</a:t>
            </a:r>
            <a:r>
              <a:rPr lang="en-US" altLang="ko-KR" dirty="0"/>
              <a:t> + 3</a:t>
            </a:r>
            <a:r>
              <a:rPr lang="en-US" altLang="ko-KR" baseline="30000" dirty="0"/>
              <a:t>rd</a:t>
            </a:r>
            <a:r>
              <a:rPr lang="en-US" altLang="ko-KR" dirty="0"/>
              <a:t> + 4</a:t>
            </a:r>
            <a:r>
              <a:rPr lang="en-US" altLang="ko-KR" baseline="30000" dirty="0"/>
              <a:t>th</a:t>
            </a:r>
            <a:r>
              <a:rPr lang="en-US" altLang="ko-KR" dirty="0"/>
              <a:t> + 5</a:t>
            </a:r>
            <a:r>
              <a:rPr lang="en-US" altLang="ko-KR" baseline="30000" dirty="0"/>
              <a:t>th</a:t>
            </a:r>
            <a:r>
              <a:rPr lang="en-US" altLang="ko-KR" dirty="0"/>
              <a:t>) / 4</a:t>
            </a:r>
          </a:p>
          <a:p>
            <a:r>
              <a:rPr lang="en-US" altLang="ko-KR" dirty="0"/>
              <a:t>Growth = (2</a:t>
            </a:r>
            <a:r>
              <a:rPr lang="en-US" altLang="ko-KR" baseline="30000" dirty="0"/>
              <a:t>nd</a:t>
            </a:r>
            <a:r>
              <a:rPr lang="en-US" altLang="ko-KR" dirty="0"/>
              <a:t> + 3</a:t>
            </a:r>
            <a:r>
              <a:rPr lang="en-US" altLang="ko-KR" baseline="30000" dirty="0"/>
              <a:t>rd</a:t>
            </a:r>
            <a:r>
              <a:rPr lang="en-US" altLang="ko-KR" dirty="0"/>
              <a:t>) / (4</a:t>
            </a:r>
            <a:r>
              <a:rPr lang="en-US" altLang="ko-KR" baseline="30000" dirty="0"/>
              <a:t>th</a:t>
            </a:r>
            <a:r>
              <a:rPr lang="en-US" altLang="ko-KR" dirty="0"/>
              <a:t> + 5</a:t>
            </a:r>
            <a:r>
              <a:rPr lang="en-US" altLang="ko-KR" baseline="30000" dirty="0"/>
              <a:t>th</a:t>
            </a:r>
            <a:r>
              <a:rPr lang="en-US" altLang="ko-KR" dirty="0"/>
              <a:t>) 	– 100%</a:t>
            </a:r>
          </a:p>
          <a:p>
            <a:r>
              <a:rPr lang="en-US" altLang="ko-KR" dirty="0"/>
              <a:t>Compare : (</a:t>
            </a:r>
            <a:r>
              <a:rPr lang="en-US" altLang="ko-KR" dirty="0" err="1"/>
              <a:t>wasd</a:t>
            </a:r>
            <a:r>
              <a:rPr lang="en-US" altLang="ko-KR" dirty="0"/>
              <a:t> + compare%) = auto</a:t>
            </a:r>
          </a:p>
          <a:p>
            <a:endParaRPr lang="en-US" altLang="ko-KR" dirty="0"/>
          </a:p>
          <a:p>
            <a:r>
              <a:rPr lang="en-US" altLang="ko-KR" dirty="0"/>
              <a:t>Auto mode is better in attack. </a:t>
            </a:r>
            <a:r>
              <a:rPr lang="en-US" altLang="ko-KR" sz="1600" dirty="0"/>
              <a:t>(expected)</a:t>
            </a:r>
          </a:p>
          <a:p>
            <a:r>
              <a:rPr lang="en-US" altLang="ko-KR" dirty="0"/>
              <a:t>Auto mode make user </a:t>
            </a:r>
            <a:r>
              <a:rPr lang="en-US" altLang="ko-KR" b="1" dirty="0">
                <a:solidFill>
                  <a:srgbClr val="FF0000"/>
                </a:solidFill>
              </a:rPr>
              <a:t>avoid easier</a:t>
            </a:r>
            <a:r>
              <a:rPr lang="en-US" altLang="ko-KR" dirty="0"/>
              <a:t> as practice continue.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400" dirty="0"/>
              <a:t>(not big difference in total average but big gap in last)</a:t>
            </a:r>
            <a:endParaRPr lang="en-US" altLang="ko-KR" sz="1600" dirty="0"/>
          </a:p>
          <a:p>
            <a:r>
              <a:rPr lang="en-US" altLang="ko-KR" dirty="0"/>
              <a:t>19% slower in 360 degree rotation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Auto mode is little bit good for skilled,</a:t>
            </a:r>
          </a:p>
          <a:p>
            <a:pPr marL="0" indent="0">
              <a:buNone/>
            </a:pPr>
            <a:r>
              <a:rPr lang="en-US" altLang="ko-KR" dirty="0"/>
              <a:t>Not big difference for experienced group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705DE4-17C6-4CDF-83B7-D91B77FD1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837336"/>
              </p:ext>
            </p:extLst>
          </p:nvPr>
        </p:nvGraphicFramePr>
        <p:xfrm>
          <a:off x="5412993" y="474453"/>
          <a:ext cx="6779007" cy="18139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720">
                  <a:extLst>
                    <a:ext uri="{9D8B030D-6E8A-4147-A177-3AD203B41FA5}">
                      <a16:colId xmlns:a16="http://schemas.microsoft.com/office/drawing/2014/main" val="857455784"/>
                    </a:ext>
                  </a:extLst>
                </a:gridCol>
                <a:gridCol w="789917">
                  <a:extLst>
                    <a:ext uri="{9D8B030D-6E8A-4147-A177-3AD203B41FA5}">
                      <a16:colId xmlns:a16="http://schemas.microsoft.com/office/drawing/2014/main" val="1842112781"/>
                    </a:ext>
                  </a:extLst>
                </a:gridCol>
                <a:gridCol w="1010874">
                  <a:extLst>
                    <a:ext uri="{9D8B030D-6E8A-4147-A177-3AD203B41FA5}">
                      <a16:colId xmlns:a16="http://schemas.microsoft.com/office/drawing/2014/main" val="157698567"/>
                    </a:ext>
                  </a:extLst>
                </a:gridCol>
                <a:gridCol w="1010874">
                  <a:extLst>
                    <a:ext uri="{9D8B030D-6E8A-4147-A177-3AD203B41FA5}">
                      <a16:colId xmlns:a16="http://schemas.microsoft.com/office/drawing/2014/main" val="4176992457"/>
                    </a:ext>
                  </a:extLst>
                </a:gridCol>
                <a:gridCol w="1010874">
                  <a:extLst>
                    <a:ext uri="{9D8B030D-6E8A-4147-A177-3AD203B41FA5}">
                      <a16:colId xmlns:a16="http://schemas.microsoft.com/office/drawing/2014/main" val="3819177428"/>
                    </a:ext>
                  </a:extLst>
                </a:gridCol>
                <a:gridCol w="1010874">
                  <a:extLst>
                    <a:ext uri="{9D8B030D-6E8A-4147-A177-3AD203B41FA5}">
                      <a16:colId xmlns:a16="http://schemas.microsoft.com/office/drawing/2014/main" val="1348065519"/>
                    </a:ext>
                  </a:extLst>
                </a:gridCol>
                <a:gridCol w="1010874">
                  <a:extLst>
                    <a:ext uri="{9D8B030D-6E8A-4147-A177-3AD203B41FA5}">
                      <a16:colId xmlns:a16="http://schemas.microsoft.com/office/drawing/2014/main" val="286154100"/>
                    </a:ext>
                  </a:extLst>
                </a:gridCol>
              </a:tblGrid>
              <a:tr h="39890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Attack Success Count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WASD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Auto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Compare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WASD Growth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Auto    Growth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913416"/>
                  </a:ext>
                </a:extLst>
              </a:tr>
              <a:tr h="398909">
                <a:tc vMerge="1"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Skilled</a:t>
                      </a:r>
                      <a:endParaRPr lang="ko-KR" altLang="en-US" sz="11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2000" b="1" u="none" strike="noStrike" dirty="0">
                          <a:effectLst/>
                          <a:latin typeface="+mj-ea"/>
                          <a:ea typeface="+mj-ea"/>
                        </a:rPr>
                        <a:t>11.4 </a:t>
                      </a:r>
                      <a:endParaRPr lang="en-US" altLang="ko-KR" sz="2000" b="1" i="0" u="none" strike="noStrike" dirty="0">
                        <a:solidFill>
                          <a:srgbClr val="0061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b="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2000" b="0" u="none" strike="noStrike" dirty="0">
                          <a:effectLst/>
                          <a:latin typeface="+mj-ea"/>
                          <a:ea typeface="+mj-ea"/>
                        </a:rPr>
                        <a:t>23.0 </a:t>
                      </a:r>
                      <a:endParaRPr lang="en-US" altLang="ko-KR" sz="2000" b="0" i="0" u="none" strike="noStrike" dirty="0">
                        <a:solidFill>
                          <a:srgbClr val="0061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u="none" strike="noStrike" dirty="0">
                          <a:effectLst/>
                          <a:latin typeface="+mj-ea"/>
                          <a:ea typeface="+mj-ea"/>
                        </a:rPr>
                        <a:t>+109%</a:t>
                      </a:r>
                      <a:endParaRPr lang="en-US" altLang="ko-KR" sz="2000" b="0" i="0" u="none" strike="noStrike" dirty="0">
                        <a:solidFill>
                          <a:srgbClr val="0061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1" u="none" strike="noStrike" dirty="0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17%</a:t>
                      </a:r>
                      <a:endParaRPr lang="en-US" altLang="ko-KR" sz="2000" b="1" i="0" u="none" strike="noStrike" dirty="0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1" u="none" strike="noStrike" dirty="0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3%</a:t>
                      </a:r>
                      <a:endParaRPr lang="en-US" altLang="ko-KR" sz="2000" b="1" i="0" u="none" strike="noStrike" dirty="0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257620"/>
                  </a:ext>
                </a:extLst>
              </a:tr>
              <a:tr h="398909">
                <a:tc vMerge="1"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Experienced</a:t>
                      </a:r>
                      <a:endParaRPr lang="ko-KR" altLang="en-US" sz="11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1" u="none" strike="noStrike" dirty="0">
                          <a:effectLst/>
                          <a:latin typeface="+mj-ea"/>
                          <a:ea typeface="+mj-ea"/>
                        </a:rPr>
                        <a:t>10.5</a:t>
                      </a:r>
                      <a:endParaRPr lang="en-US" altLang="ko-KR" sz="2000" b="1" i="0" u="none" strike="noStrike" dirty="0">
                        <a:solidFill>
                          <a:srgbClr val="9C57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u="none" strike="noStrike" dirty="0">
                          <a:effectLst/>
                          <a:latin typeface="+mj-ea"/>
                          <a:ea typeface="+mj-ea"/>
                        </a:rPr>
                        <a:t>20.7</a:t>
                      </a:r>
                      <a:endParaRPr lang="en-US" altLang="ko-KR" sz="2000" b="0" i="0" u="none" strike="noStrike" dirty="0">
                        <a:solidFill>
                          <a:srgbClr val="9C57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u="none" strike="noStrike" dirty="0">
                          <a:effectLst/>
                          <a:latin typeface="+mj-ea"/>
                          <a:ea typeface="+mj-ea"/>
                        </a:rPr>
                        <a:t>+107%</a:t>
                      </a:r>
                      <a:endParaRPr lang="en-US" altLang="ko-KR" sz="2000" b="0" i="0" u="none" strike="noStrike" dirty="0">
                        <a:solidFill>
                          <a:srgbClr val="9C57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1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-5%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1" u="none" strike="noStrike" dirty="0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9%</a:t>
                      </a:r>
                      <a:endParaRPr lang="en-US" altLang="ko-KR" sz="2000" b="1" i="0" u="none" strike="noStrike" dirty="0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74105"/>
                  </a:ext>
                </a:extLst>
              </a:tr>
              <a:tr h="398909">
                <a:tc vMerge="1"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Noob</a:t>
                      </a:r>
                      <a:endParaRPr lang="ko-KR" altLang="en-US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b="0" u="none" strike="noStrike" dirty="0">
                          <a:effectLst/>
                          <a:latin typeface="+mj-ea"/>
                          <a:ea typeface="+mj-ea"/>
                        </a:rPr>
                        <a:t>       </a:t>
                      </a:r>
                      <a:r>
                        <a:rPr lang="en-US" altLang="ko-KR" sz="2000" b="0" u="none" strike="noStrike" dirty="0">
                          <a:effectLst/>
                          <a:latin typeface="+mj-ea"/>
                          <a:ea typeface="+mj-ea"/>
                        </a:rPr>
                        <a:t>4.3 </a:t>
                      </a:r>
                      <a:endParaRPr lang="en-US" altLang="ko-KR" sz="2000" b="0" i="0" u="none" strike="noStrike" dirty="0">
                        <a:solidFill>
                          <a:srgbClr val="9C000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b="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2000" b="0" u="none" strike="noStrike" dirty="0">
                          <a:effectLst/>
                          <a:latin typeface="+mj-ea"/>
                          <a:ea typeface="+mj-ea"/>
                        </a:rPr>
                        <a:t>21.0 </a:t>
                      </a:r>
                      <a:endParaRPr lang="en-US" altLang="ko-KR" sz="2000" b="0" i="0" u="none" strike="noStrike" dirty="0">
                        <a:solidFill>
                          <a:srgbClr val="9C000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u="none" strike="noStrike" dirty="0">
                          <a:effectLst/>
                          <a:latin typeface="+mj-ea"/>
                          <a:ea typeface="+mj-ea"/>
                        </a:rPr>
                        <a:t>+394%</a:t>
                      </a:r>
                      <a:endParaRPr lang="en-US" altLang="ko-KR" sz="2000" b="0" i="0" u="none" strike="noStrike" dirty="0">
                        <a:solidFill>
                          <a:srgbClr val="9C000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43%</a:t>
                      </a:r>
                      <a:endParaRPr lang="en-US" altLang="ko-KR" sz="2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5%</a:t>
                      </a:r>
                      <a:endParaRPr lang="en-US" altLang="ko-KR" sz="2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03419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F30AF0-85D8-4FFC-B368-0758A3B9E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575968"/>
              </p:ext>
            </p:extLst>
          </p:nvPr>
        </p:nvGraphicFramePr>
        <p:xfrm>
          <a:off x="5412993" y="2466028"/>
          <a:ext cx="6779007" cy="18139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720">
                  <a:extLst>
                    <a:ext uri="{9D8B030D-6E8A-4147-A177-3AD203B41FA5}">
                      <a16:colId xmlns:a16="http://schemas.microsoft.com/office/drawing/2014/main" val="857455784"/>
                    </a:ext>
                  </a:extLst>
                </a:gridCol>
                <a:gridCol w="789917">
                  <a:extLst>
                    <a:ext uri="{9D8B030D-6E8A-4147-A177-3AD203B41FA5}">
                      <a16:colId xmlns:a16="http://schemas.microsoft.com/office/drawing/2014/main" val="1842112781"/>
                    </a:ext>
                  </a:extLst>
                </a:gridCol>
                <a:gridCol w="1010874">
                  <a:extLst>
                    <a:ext uri="{9D8B030D-6E8A-4147-A177-3AD203B41FA5}">
                      <a16:colId xmlns:a16="http://schemas.microsoft.com/office/drawing/2014/main" val="157698567"/>
                    </a:ext>
                  </a:extLst>
                </a:gridCol>
                <a:gridCol w="1010874">
                  <a:extLst>
                    <a:ext uri="{9D8B030D-6E8A-4147-A177-3AD203B41FA5}">
                      <a16:colId xmlns:a16="http://schemas.microsoft.com/office/drawing/2014/main" val="4176992457"/>
                    </a:ext>
                  </a:extLst>
                </a:gridCol>
                <a:gridCol w="1010874">
                  <a:extLst>
                    <a:ext uri="{9D8B030D-6E8A-4147-A177-3AD203B41FA5}">
                      <a16:colId xmlns:a16="http://schemas.microsoft.com/office/drawing/2014/main" val="3819177428"/>
                    </a:ext>
                  </a:extLst>
                </a:gridCol>
                <a:gridCol w="1010874">
                  <a:extLst>
                    <a:ext uri="{9D8B030D-6E8A-4147-A177-3AD203B41FA5}">
                      <a16:colId xmlns:a16="http://schemas.microsoft.com/office/drawing/2014/main" val="1348065519"/>
                    </a:ext>
                  </a:extLst>
                </a:gridCol>
                <a:gridCol w="1010874">
                  <a:extLst>
                    <a:ext uri="{9D8B030D-6E8A-4147-A177-3AD203B41FA5}">
                      <a16:colId xmlns:a16="http://schemas.microsoft.com/office/drawing/2014/main" val="286154100"/>
                    </a:ext>
                  </a:extLst>
                </a:gridCol>
              </a:tblGrid>
              <a:tr h="39890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Attacked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by Enemy</a:t>
                      </a:r>
                    </a:p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WASD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Auto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Compare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WASD Growth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Auto    Growth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913416"/>
                  </a:ext>
                </a:extLst>
              </a:tr>
              <a:tr h="398909">
                <a:tc vMerge="1"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Skilled</a:t>
                      </a:r>
                      <a:endParaRPr lang="ko-KR" altLang="en-US" sz="11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 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 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-9%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8%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-12%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257620"/>
                  </a:ext>
                </a:extLst>
              </a:tr>
              <a:tr h="398909">
                <a:tc vMerge="1"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Experienced</a:t>
                      </a:r>
                      <a:endParaRPr lang="ko-KR" altLang="en-US" sz="11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-1%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38%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-45%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74105"/>
                  </a:ext>
                </a:extLst>
              </a:tr>
              <a:tr h="398909">
                <a:tc vMerge="1"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Noob</a:t>
                      </a:r>
                      <a:endParaRPr lang="ko-KR" altLang="en-US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 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 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-41%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-37%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23%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03419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53B19A0-E153-401E-ACDB-240E2314A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88436"/>
              </p:ext>
            </p:extLst>
          </p:nvPr>
        </p:nvGraphicFramePr>
        <p:xfrm>
          <a:off x="5412993" y="4457604"/>
          <a:ext cx="6779007" cy="18139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720">
                  <a:extLst>
                    <a:ext uri="{9D8B030D-6E8A-4147-A177-3AD203B41FA5}">
                      <a16:colId xmlns:a16="http://schemas.microsoft.com/office/drawing/2014/main" val="857455784"/>
                    </a:ext>
                  </a:extLst>
                </a:gridCol>
                <a:gridCol w="789917">
                  <a:extLst>
                    <a:ext uri="{9D8B030D-6E8A-4147-A177-3AD203B41FA5}">
                      <a16:colId xmlns:a16="http://schemas.microsoft.com/office/drawing/2014/main" val="1842112781"/>
                    </a:ext>
                  </a:extLst>
                </a:gridCol>
                <a:gridCol w="1010874">
                  <a:extLst>
                    <a:ext uri="{9D8B030D-6E8A-4147-A177-3AD203B41FA5}">
                      <a16:colId xmlns:a16="http://schemas.microsoft.com/office/drawing/2014/main" val="157698567"/>
                    </a:ext>
                  </a:extLst>
                </a:gridCol>
                <a:gridCol w="1010874">
                  <a:extLst>
                    <a:ext uri="{9D8B030D-6E8A-4147-A177-3AD203B41FA5}">
                      <a16:colId xmlns:a16="http://schemas.microsoft.com/office/drawing/2014/main" val="4176992457"/>
                    </a:ext>
                  </a:extLst>
                </a:gridCol>
                <a:gridCol w="1010874">
                  <a:extLst>
                    <a:ext uri="{9D8B030D-6E8A-4147-A177-3AD203B41FA5}">
                      <a16:colId xmlns:a16="http://schemas.microsoft.com/office/drawing/2014/main" val="3819177428"/>
                    </a:ext>
                  </a:extLst>
                </a:gridCol>
                <a:gridCol w="1010874">
                  <a:extLst>
                    <a:ext uri="{9D8B030D-6E8A-4147-A177-3AD203B41FA5}">
                      <a16:colId xmlns:a16="http://schemas.microsoft.com/office/drawing/2014/main" val="1348065519"/>
                    </a:ext>
                  </a:extLst>
                </a:gridCol>
                <a:gridCol w="1010874">
                  <a:extLst>
                    <a:ext uri="{9D8B030D-6E8A-4147-A177-3AD203B41FA5}">
                      <a16:colId xmlns:a16="http://schemas.microsoft.com/office/drawing/2014/main" val="286154100"/>
                    </a:ext>
                  </a:extLst>
                </a:gridCol>
              </a:tblGrid>
              <a:tr h="39890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Pattern Clear Time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WASD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Auto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Compare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WASD Growth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Auto    Growth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913416"/>
                  </a:ext>
                </a:extLst>
              </a:tr>
              <a:tr h="398909">
                <a:tc vMerge="1"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Skilled</a:t>
                      </a:r>
                      <a:endParaRPr lang="ko-KR" altLang="en-US" sz="11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 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 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+23%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-7%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-7%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257620"/>
                  </a:ext>
                </a:extLst>
              </a:tr>
              <a:tr h="398909">
                <a:tc vMerge="1"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Experienced</a:t>
                      </a:r>
                      <a:endParaRPr lang="ko-KR" altLang="en-US" sz="11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+11%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-3%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-1%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74105"/>
                  </a:ext>
                </a:extLst>
              </a:tr>
              <a:tr h="398909">
                <a:tc vMerge="1"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Noob</a:t>
                      </a:r>
                      <a:endParaRPr lang="ko-KR" altLang="en-US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 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 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-15%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17%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-9%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03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03128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2258</TotalTime>
  <Words>553</Words>
  <Application>Microsoft Office PowerPoint</Application>
  <PresentationFormat>와이드스크린</PresentationFormat>
  <Paragraphs>170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HY그래픽M</vt:lpstr>
      <vt:lpstr>맑은 고딕</vt:lpstr>
      <vt:lpstr>Arial</vt:lpstr>
      <vt:lpstr>Trebuchet MS</vt:lpstr>
      <vt:lpstr>Wingdings 3</vt:lpstr>
      <vt:lpstr>패싯</vt:lpstr>
      <vt:lpstr>TPS control method only with Keyboard</vt:lpstr>
      <vt:lpstr>Big Purpose</vt:lpstr>
      <vt:lpstr>Mission for each style</vt:lpstr>
      <vt:lpstr>PowerPoint 프레젠테이션</vt:lpstr>
      <vt:lpstr>PowerPoint 프레젠테이션</vt:lpstr>
      <vt:lpstr>How to get testers?</vt:lpstr>
      <vt:lpstr>Tester Classification</vt:lpstr>
      <vt:lpstr>How Test (similar to last project)</vt:lpstr>
      <vt:lpstr>Test Result </vt:lpstr>
      <vt:lpstr>So, keyboard only system is</vt:lpstr>
      <vt:lpstr>Serious Dilema There is no “neutral” condition for experiment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Sang-Ok Lee</dc:creator>
  <cp:lastModifiedBy>Lee Sang-Ok</cp:lastModifiedBy>
  <cp:revision>69</cp:revision>
  <dcterms:created xsi:type="dcterms:W3CDTF">2018-04-10T04:47:51Z</dcterms:created>
  <dcterms:modified xsi:type="dcterms:W3CDTF">2019-05-17T08:45:16Z</dcterms:modified>
</cp:coreProperties>
</file>