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9"/>
  </p:notesMasterIdLst>
  <p:sldIdLst>
    <p:sldId id="334" r:id="rId2"/>
    <p:sldId id="335" r:id="rId3"/>
    <p:sldId id="379" r:id="rId4"/>
    <p:sldId id="322" r:id="rId5"/>
    <p:sldId id="287" r:id="rId6"/>
    <p:sldId id="288" r:id="rId7"/>
    <p:sldId id="29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323" r:id="rId19"/>
    <p:sldId id="300" r:id="rId20"/>
    <p:sldId id="301" r:id="rId21"/>
    <p:sldId id="302" r:id="rId22"/>
    <p:sldId id="303" r:id="rId23"/>
    <p:sldId id="304" r:id="rId24"/>
    <p:sldId id="305" r:id="rId25"/>
    <p:sldId id="307" r:id="rId26"/>
    <p:sldId id="306" r:id="rId27"/>
    <p:sldId id="308" r:id="rId28"/>
    <p:sldId id="309" r:id="rId29"/>
    <p:sldId id="310" r:id="rId30"/>
    <p:sldId id="324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6" r:id="rId51"/>
    <p:sldId id="337" r:id="rId52"/>
    <p:sldId id="338" r:id="rId53"/>
    <p:sldId id="339" r:id="rId54"/>
    <p:sldId id="341" r:id="rId55"/>
    <p:sldId id="340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9" r:id="rId67"/>
    <p:sldId id="360" r:id="rId68"/>
    <p:sldId id="362" r:id="rId69"/>
    <p:sldId id="352" r:id="rId70"/>
    <p:sldId id="354" r:id="rId71"/>
    <p:sldId id="355" r:id="rId72"/>
    <p:sldId id="356" r:id="rId73"/>
    <p:sldId id="357" r:id="rId74"/>
    <p:sldId id="358" r:id="rId75"/>
    <p:sldId id="361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5" r:id="rId88"/>
    <p:sldId id="374" r:id="rId89"/>
    <p:sldId id="376" r:id="rId90"/>
    <p:sldId id="377" r:id="rId91"/>
    <p:sldId id="378" r:id="rId92"/>
    <p:sldId id="380" r:id="rId93"/>
    <p:sldId id="381" r:id="rId94"/>
    <p:sldId id="382" r:id="rId95"/>
    <p:sldId id="383" r:id="rId96"/>
    <p:sldId id="384" r:id="rId97"/>
    <p:sldId id="385" r:id="rId98"/>
    <p:sldId id="386" r:id="rId99"/>
    <p:sldId id="387" r:id="rId100"/>
    <p:sldId id="388" r:id="rId101"/>
    <p:sldId id="389" r:id="rId102"/>
    <p:sldId id="390" r:id="rId103"/>
    <p:sldId id="391" r:id="rId104"/>
    <p:sldId id="392" r:id="rId105"/>
    <p:sldId id="393" r:id="rId106"/>
    <p:sldId id="394" r:id="rId107"/>
    <p:sldId id="395" r:id="rId108"/>
    <p:sldId id="396" r:id="rId109"/>
    <p:sldId id="397" r:id="rId110"/>
    <p:sldId id="398" r:id="rId111"/>
    <p:sldId id="399" r:id="rId112"/>
    <p:sldId id="400" r:id="rId113"/>
    <p:sldId id="401" r:id="rId114"/>
    <p:sldId id="402" r:id="rId115"/>
    <p:sldId id="403" r:id="rId116"/>
    <p:sldId id="404" r:id="rId117"/>
    <p:sldId id="405" r:id="rId118"/>
    <p:sldId id="406" r:id="rId119"/>
    <p:sldId id="407" r:id="rId120"/>
    <p:sldId id="408" r:id="rId121"/>
    <p:sldId id="409" r:id="rId122"/>
    <p:sldId id="410" r:id="rId123"/>
    <p:sldId id="411" r:id="rId124"/>
    <p:sldId id="412" r:id="rId125"/>
    <p:sldId id="413" r:id="rId126"/>
    <p:sldId id="416" r:id="rId127"/>
    <p:sldId id="417" r:id="rId128"/>
    <p:sldId id="418" r:id="rId129"/>
    <p:sldId id="414" r:id="rId130"/>
    <p:sldId id="415" r:id="rId131"/>
    <p:sldId id="419" r:id="rId132"/>
    <p:sldId id="420" r:id="rId133"/>
    <p:sldId id="421" r:id="rId134"/>
    <p:sldId id="422" r:id="rId135"/>
    <p:sldId id="423" r:id="rId136"/>
    <p:sldId id="424" r:id="rId137"/>
    <p:sldId id="425" r:id="rId138"/>
    <p:sldId id="426" r:id="rId139"/>
    <p:sldId id="427" r:id="rId140"/>
    <p:sldId id="428" r:id="rId141"/>
    <p:sldId id="429" r:id="rId142"/>
    <p:sldId id="430" r:id="rId143"/>
    <p:sldId id="431" r:id="rId144"/>
    <p:sldId id="432" r:id="rId145"/>
    <p:sldId id="433" r:id="rId146"/>
    <p:sldId id="434" r:id="rId147"/>
    <p:sldId id="435" r:id="rId148"/>
    <p:sldId id="436" r:id="rId149"/>
    <p:sldId id="437" r:id="rId150"/>
    <p:sldId id="438" r:id="rId151"/>
    <p:sldId id="439" r:id="rId152"/>
    <p:sldId id="440" r:id="rId153"/>
    <p:sldId id="441" r:id="rId154"/>
    <p:sldId id="442" r:id="rId155"/>
    <p:sldId id="443" r:id="rId156"/>
    <p:sldId id="444" r:id="rId157"/>
    <p:sldId id="321" r:id="rId1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48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307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123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3184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770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2099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0513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9596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118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3972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4490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18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285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8800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832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0868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5713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5271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71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349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6017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5125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02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4928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5459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291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5967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1493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0705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2605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509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57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096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9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0576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08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561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0622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979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9618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8276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5929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8367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0880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77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9281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376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804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8303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1333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3958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3124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0658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103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9830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2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240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7960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9959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3517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8186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86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98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01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57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0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87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94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67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72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35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9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5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1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59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11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1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85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07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77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21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65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05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14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1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09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97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492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188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572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337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610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834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2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88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300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4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67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0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604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48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37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090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972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6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985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69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34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049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87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300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0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789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237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241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9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930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4546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079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56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220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949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211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794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921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101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241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041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728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957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026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693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330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8122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849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287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0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099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285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4410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699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8733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741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2241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2320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6924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125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3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데이터 분석을 위한 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금융 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빅데이터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[Downloads] -&gt; [Python 3.10.1] </a:t>
            </a:r>
            <a:r>
              <a:rPr lang="ko-KR" altLang="en-US" dirty="0"/>
              <a:t>클릭하여 저장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928" y="2791679"/>
            <a:ext cx="5868144" cy="3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123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행이나 열의 값을 지정할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0" y="2746418"/>
            <a:ext cx="8314140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56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ko-KR" altLang="en-US" dirty="0" err="1"/>
              <a:t>딕셔너리형은</a:t>
            </a:r>
            <a:r>
              <a:rPr lang="ko-KR" altLang="en-US" dirty="0"/>
              <a:t> </a:t>
            </a:r>
            <a:r>
              <a:rPr lang="en-US" altLang="ko-KR" dirty="0"/>
              <a:t>key : value </a:t>
            </a:r>
            <a:r>
              <a:rPr lang="ko-KR" altLang="en-US" dirty="0"/>
              <a:t>로 데이터가 </a:t>
            </a:r>
            <a:r>
              <a:rPr lang="ko-KR" altLang="en-US" dirty="0" err="1"/>
              <a:t>구성되어있기때문에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의 값이 </a:t>
            </a:r>
            <a:r>
              <a:rPr lang="en-US" altLang="ko-KR" dirty="0"/>
              <a:t>columns</a:t>
            </a:r>
            <a:r>
              <a:rPr lang="ko-KR" altLang="en-US" dirty="0"/>
              <a:t>의 값으로 지정이 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2" y="2492896"/>
            <a:ext cx="8245555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602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판다스에서는</a:t>
            </a:r>
            <a:r>
              <a:rPr lang="ko-KR" altLang="en-US" dirty="0"/>
              <a:t> 데이터프레임에서 원하는 구간만 조회가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데이터프레임명</a:t>
            </a:r>
            <a:r>
              <a:rPr lang="en-US" altLang="ko-KR" dirty="0"/>
              <a:t>.head(n)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앞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.tail(n)  </a:t>
            </a:r>
            <a:r>
              <a:rPr lang="ko-KR" altLang="en-US" dirty="0" err="1">
                <a:sym typeface="Wingdings" panose="05000000000000000000" pitchFamily="2" charset="2"/>
              </a:rPr>
              <a:t>뒷</a:t>
            </a:r>
            <a:r>
              <a:rPr lang="ko-KR" altLang="en-US" dirty="0">
                <a:sym typeface="Wingdings" panose="05000000000000000000" pitchFamily="2" charset="2"/>
              </a:rPr>
              <a:t>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[‘</a:t>
            </a:r>
            <a:r>
              <a:rPr lang="ko-KR" altLang="en-US" dirty="0">
                <a:sym typeface="Wingdings" panose="05000000000000000000" pitchFamily="2" charset="2"/>
              </a:rPr>
              <a:t>열 이름</a:t>
            </a:r>
            <a:r>
              <a:rPr lang="en-US" altLang="ko-KR" dirty="0">
                <a:sym typeface="Wingdings" panose="05000000000000000000" pitchFamily="2" charset="2"/>
              </a:rPr>
              <a:t>‘]  </a:t>
            </a:r>
            <a:r>
              <a:rPr lang="ko-KR" altLang="en-US" dirty="0">
                <a:sym typeface="Wingdings" panose="05000000000000000000" pitchFamily="2" charset="2"/>
              </a:rPr>
              <a:t>해당되는 열의 값만 출력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86744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75" y="1555185"/>
            <a:ext cx="7481041" cy="50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08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이렇게 데이터를 데이터프레임으로 생성할 수 있지만 외부의 데이터 파일</a:t>
            </a:r>
            <a:r>
              <a:rPr lang="en-US" altLang="ko-KR" dirty="0"/>
              <a:t>(csv, text, Excel, SQL, JSON)</a:t>
            </a:r>
            <a:r>
              <a:rPr lang="ko-KR" altLang="en-US" dirty="0"/>
              <a:t>을 읽어서 데이터프레임으로 생성할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1" y="2624285"/>
            <a:ext cx="7661009" cy="37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131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수치 데이터를 다루는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다차원 행렬 자료 구조인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통하여 벡터 및 행렬을 사용하는 선형 대수 계산에서 주로 사용된다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편의성도 좋지만 </a:t>
            </a:r>
            <a:r>
              <a:rPr lang="ko-KR" altLang="en-US" dirty="0" err="1">
                <a:sym typeface="Wingdings" panose="05000000000000000000" pitchFamily="2" charset="2"/>
              </a:rPr>
              <a:t>속도면에서도</a:t>
            </a:r>
            <a:r>
              <a:rPr lang="ko-KR" altLang="en-US" dirty="0">
                <a:sym typeface="Wingdings" panose="05000000000000000000" pitchFamily="2" charset="2"/>
              </a:rPr>
              <a:t> 우수하다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넘파이도</a:t>
            </a:r>
            <a:r>
              <a:rPr lang="ko-KR" altLang="en-US" dirty="0">
                <a:sym typeface="Wingdings" panose="05000000000000000000" pitchFamily="2" charset="2"/>
              </a:rPr>
              <a:t> 설치를 하려면 </a:t>
            </a:r>
            <a:r>
              <a:rPr lang="en-US" altLang="ko-KR" dirty="0">
                <a:sym typeface="Wingdings" panose="05000000000000000000" pitchFamily="2" charset="2"/>
              </a:rPr>
              <a:t>CMD(</a:t>
            </a:r>
            <a:r>
              <a:rPr lang="ko-KR" altLang="en-US" dirty="0">
                <a:sym typeface="Wingdings" panose="05000000000000000000" pitchFamily="2" charset="2"/>
              </a:rPr>
              <a:t>명령 프롬프트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에서 다음 명령어를 입력한다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21" y="4149080"/>
            <a:ext cx="4365150" cy="6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07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넘파이의</a:t>
            </a:r>
            <a:r>
              <a:rPr lang="ko-KR" altLang="en-US" dirty="0">
                <a:sym typeface="Wingdings" panose="05000000000000000000" pitchFamily="2" charset="2"/>
              </a:rPr>
              <a:t> 핵심인 </a:t>
            </a:r>
            <a:r>
              <a:rPr lang="en-US" altLang="ko-KR" dirty="0">
                <a:sym typeface="Wingdings" panose="05000000000000000000" pitchFamily="2" charset="2"/>
              </a:rPr>
              <a:t>array()</a:t>
            </a:r>
            <a:r>
              <a:rPr lang="ko-KR" altLang="en-US" dirty="0">
                <a:sym typeface="Wingdings" panose="05000000000000000000" pitchFamily="2" charset="2"/>
              </a:rPr>
              <a:t>는 리스트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튜플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배열로 부터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생성한다</a:t>
            </a:r>
            <a:r>
              <a:rPr lang="en-US" altLang="ko-KR" dirty="0">
                <a:sym typeface="Wingdings" panose="05000000000000000000" pitchFamily="2" charset="2"/>
              </a:rPr>
              <a:t>. 1</a:t>
            </a:r>
            <a:r>
              <a:rPr lang="ko-KR" altLang="en-US" dirty="0">
                <a:sym typeface="Wingdings" panose="05000000000000000000" pitchFamily="2" charset="2"/>
              </a:rPr>
              <a:t>차원 배열이든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차원 배열이든 상관 없이 </a:t>
            </a:r>
            <a:r>
              <a:rPr lang="en-US" altLang="ko-KR" dirty="0">
                <a:sym typeface="Wingdings" panose="05000000000000000000" pitchFamily="2" charset="2"/>
              </a:rPr>
              <a:t>array</a:t>
            </a:r>
            <a:r>
              <a:rPr lang="ko-KR" altLang="en-US" dirty="0">
                <a:sym typeface="Wingdings" panose="05000000000000000000" pitchFamily="2" charset="2"/>
              </a:rPr>
              <a:t>를 생성할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57" y="2808467"/>
            <a:ext cx="8291278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218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2727899"/>
            <a:ext cx="8237934" cy="14022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 만든 데이터의 타입은 </a:t>
            </a:r>
            <a:r>
              <a:rPr lang="ko-KR" altLang="en-US" dirty="0" err="1">
                <a:sym typeface="Wingdings" panose="05000000000000000000" pitchFamily="2" charset="2"/>
              </a:rPr>
              <a:t>두개</a:t>
            </a:r>
            <a:r>
              <a:rPr lang="ko-KR" altLang="en-US" dirty="0">
                <a:sym typeface="Wingdings" panose="05000000000000000000" pitchFamily="2" charset="2"/>
              </a:rPr>
              <a:t> 다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로 나타나게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42113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사용하게 되면 배열의 축의 개수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ndim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와 크기</a:t>
            </a:r>
            <a:r>
              <a:rPr lang="en-US" altLang="ko-KR" dirty="0">
                <a:sym typeface="Wingdings" panose="05000000000000000000" pitchFamily="2" charset="2"/>
              </a:rPr>
              <a:t>(shape)</a:t>
            </a:r>
            <a:r>
              <a:rPr lang="ko-KR" altLang="en-US" dirty="0">
                <a:sym typeface="Wingdings" panose="05000000000000000000" pitchFamily="2" charset="2"/>
              </a:rPr>
              <a:t>를 출력 할 수 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1" y="2505518"/>
            <a:ext cx="8268417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00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zores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zeros()</a:t>
            </a:r>
            <a:r>
              <a:rPr lang="ko-KR" altLang="en-US" dirty="0">
                <a:sym typeface="Wingdings" panose="05000000000000000000" pitchFamily="2" charset="2"/>
              </a:rPr>
              <a:t>는 모든 원소의 값이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1" y="2434504"/>
            <a:ext cx="8276037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3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 받은 </a:t>
            </a:r>
            <a:r>
              <a:rPr lang="en-US" altLang="ko-KR" dirty="0"/>
              <a:t>python3.10.1.exe </a:t>
            </a:r>
            <a:r>
              <a:rPr lang="ko-KR" altLang="en-US" dirty="0"/>
              <a:t>파일을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Python 3.10 to PATH </a:t>
            </a:r>
            <a:r>
              <a:rPr lang="ko-KR" altLang="en-US" dirty="0"/>
              <a:t>체크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en-US" altLang="ko-KR" dirty="0"/>
              <a:t>[Install Now]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 진행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818" y="3903959"/>
            <a:ext cx="4036363" cy="24848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5896" y="6165304"/>
            <a:ext cx="129614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42337" y="605264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check!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839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ones()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ones()</a:t>
            </a:r>
            <a:r>
              <a:rPr lang="ko-KR" altLang="en-US" dirty="0">
                <a:sym typeface="Wingdings" panose="05000000000000000000" pitchFamily="2" charset="2"/>
              </a:rPr>
              <a:t>는 모든 원소 값이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71675"/>
            <a:ext cx="8306520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789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" y="2430693"/>
            <a:ext cx="8283658" cy="199661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full()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full()</a:t>
            </a:r>
            <a:r>
              <a:rPr lang="ko-KR" altLang="en-US" dirty="0">
                <a:sym typeface="Wingdings" panose="05000000000000000000" pitchFamily="2" charset="2"/>
              </a:rPr>
              <a:t>은 모든 원소의 값을 지정한 값으로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655584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eye()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eye()</a:t>
            </a:r>
            <a:r>
              <a:rPr lang="ko-KR" altLang="en-US" dirty="0">
                <a:sym typeface="Wingdings" panose="05000000000000000000" pitchFamily="2" charset="2"/>
              </a:rPr>
              <a:t>는 단위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8" y="2423073"/>
            <a:ext cx="8344623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06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random.random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random.random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은 임의의 값을 원소로 하여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98348"/>
            <a:ext cx="830652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239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(n)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n-1</a:t>
            </a:r>
            <a:r>
              <a:rPr lang="ko-KR" altLang="en-US" dirty="0">
                <a:sym typeface="Wingdings" panose="05000000000000000000" pitchFamily="2" charset="2"/>
              </a:rPr>
              <a:t>까지의 원소 값을 가지는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2700236"/>
            <a:ext cx="824980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97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2700236"/>
            <a:ext cx="8221222" cy="14575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i,j,k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부터 시작해서 </a:t>
            </a:r>
            <a:r>
              <a:rPr lang="en-US" altLang="ko-KR" dirty="0">
                <a:sym typeface="Wingdings" panose="05000000000000000000" pitchFamily="2" charset="2"/>
              </a:rPr>
              <a:t>j-1</a:t>
            </a:r>
            <a:r>
              <a:rPr lang="ko-KR" altLang="en-US" dirty="0">
                <a:sym typeface="Wingdings" panose="05000000000000000000" pitchFamily="2" charset="2"/>
              </a:rPr>
              <a:t>까지 </a:t>
            </a:r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씩 증가하는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06721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reshape()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reshape()</a:t>
            </a:r>
            <a:r>
              <a:rPr lang="ko-KR" altLang="en-US" dirty="0">
                <a:sym typeface="Wingdings" panose="05000000000000000000" pitchFamily="2" charset="2"/>
              </a:rPr>
              <a:t>는 배열 내부의 데이터는 변경하지 않고 배열의 구조를 변경한다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" y="2492896"/>
            <a:ext cx="819264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64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넘파이를</a:t>
            </a:r>
            <a:r>
              <a:rPr lang="ko-KR" altLang="en-US" dirty="0">
                <a:sym typeface="Wingdings" panose="05000000000000000000" pitchFamily="2" charset="2"/>
              </a:rPr>
              <a:t> 사용하면 배열 간의 연산을 쉽게 수행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57849"/>
              </p:ext>
            </p:extLst>
          </p:nvPr>
        </p:nvGraphicFramePr>
        <p:xfrm>
          <a:off x="1524000" y="270892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덧셈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a+b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np.add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뺄셈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a-b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np.subtract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곱셈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a*b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np.multiply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나눗셈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a/b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np.divide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339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덧셈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6" y="1916832"/>
            <a:ext cx="825932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92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1920201"/>
            <a:ext cx="8240275" cy="28769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뺄셈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2581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</a:t>
            </a:r>
            <a:r>
              <a:rPr lang="ko-KR" altLang="en-US" dirty="0"/>
              <a:t> 버튼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모든 프로그램</a:t>
            </a:r>
            <a:r>
              <a:rPr lang="en-US" altLang="ko-KR" dirty="0"/>
              <a:t>] -&gt; [python 3.10] -&gt; [IDLE (python 3.10 64bit)] </a:t>
            </a:r>
            <a:r>
              <a:rPr lang="ko-KR" altLang="en-US" dirty="0"/>
              <a:t>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59" y="3077079"/>
            <a:ext cx="542048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680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1916832"/>
            <a:ext cx="8221222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곱셈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90375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1916832"/>
            <a:ext cx="8249801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나눗셈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271881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 err="1"/>
              <a:t>행렬곱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앞의 곱셈인 </a:t>
            </a:r>
            <a:r>
              <a:rPr lang="en-US" altLang="ko-KR" dirty="0" err="1">
                <a:sym typeface="Wingdings" panose="05000000000000000000" pitchFamily="2" charset="2"/>
              </a:rPr>
              <a:t>np.multiply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곱만이 아닌 </a:t>
            </a:r>
            <a:r>
              <a:rPr lang="ko-KR" altLang="en-US" dirty="0" err="1">
                <a:sym typeface="Wingdings" panose="05000000000000000000" pitchFamily="2" charset="2"/>
              </a:rPr>
              <a:t>백터와</a:t>
            </a:r>
            <a:r>
              <a:rPr lang="ko-KR" altLang="en-US" dirty="0">
                <a:sym typeface="Wingdings" panose="05000000000000000000" pitchFamily="2" charset="2"/>
              </a:rPr>
              <a:t> 행렬의 곱 또는 </a:t>
            </a:r>
            <a:r>
              <a:rPr lang="ko-KR" altLang="en-US" dirty="0" err="1">
                <a:sym typeface="Wingdings" panose="05000000000000000000" pitchFamily="2" charset="2"/>
              </a:rPr>
              <a:t>행렬곱을</a:t>
            </a:r>
            <a:r>
              <a:rPr lang="ko-KR" altLang="en-US" dirty="0">
                <a:sym typeface="Wingdings" panose="05000000000000000000" pitchFamily="2" charset="2"/>
              </a:rPr>
              <a:t> 하기 위해서는 </a:t>
            </a:r>
            <a:r>
              <a:rPr lang="en-US" altLang="ko-KR" dirty="0">
                <a:sym typeface="Wingdings" panose="05000000000000000000" pitchFamily="2" charset="2"/>
              </a:rPr>
              <a:t>dot()</a:t>
            </a:r>
            <a:r>
              <a:rPr lang="ko-KR" altLang="en-US" dirty="0">
                <a:sym typeface="Wingdings" panose="05000000000000000000" pitchFamily="2" charset="2"/>
              </a:rPr>
              <a:t>를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2708920"/>
            <a:ext cx="824027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5350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맷플롯립은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파이썬에서</a:t>
            </a:r>
            <a:r>
              <a:rPr lang="ko-KR" altLang="en-US" dirty="0">
                <a:sym typeface="Wingdings" panose="05000000000000000000" pitchFamily="2" charset="2"/>
              </a:rPr>
              <a:t> 데이터를 </a:t>
            </a:r>
            <a:r>
              <a:rPr lang="ko-KR" altLang="en-US" dirty="0" err="1">
                <a:sym typeface="Wingdings" panose="05000000000000000000" pitchFamily="2" charset="2"/>
              </a:rPr>
              <a:t>챠트나</a:t>
            </a:r>
            <a:r>
              <a:rPr lang="ko-KR" altLang="en-US" dirty="0">
                <a:sym typeface="Wingdings" panose="05000000000000000000" pitchFamily="2" charset="2"/>
              </a:rPr>
              <a:t> 플롯</a:t>
            </a:r>
            <a:r>
              <a:rPr lang="en-US" altLang="ko-KR" dirty="0">
                <a:sym typeface="Wingdings" panose="05000000000000000000" pitchFamily="2" charset="2"/>
              </a:rPr>
              <a:t>(plot)</a:t>
            </a:r>
            <a:r>
              <a:rPr lang="ko-KR" altLang="en-US" dirty="0">
                <a:sym typeface="Wingdings" panose="05000000000000000000" pitchFamily="2" charset="2"/>
              </a:rPr>
              <a:t>으로 그려주는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흔히 데이터 시각화 패키지로 </a:t>
            </a:r>
            <a:r>
              <a:rPr lang="ko-KR" altLang="en-US" dirty="0" err="1">
                <a:sym typeface="Wingdings" panose="05000000000000000000" pitchFamily="2" charset="2"/>
              </a:rPr>
              <a:t>알려져있다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라인 플롯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바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파이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Scatter </a:t>
            </a:r>
            <a:r>
              <a:rPr lang="ko-KR" altLang="en-US" dirty="0">
                <a:sym typeface="Wingdings" panose="05000000000000000000" pitchFamily="2" charset="2"/>
              </a:rPr>
              <a:t>등 다양한 </a:t>
            </a:r>
            <a:r>
              <a:rPr lang="ko-KR" altLang="en-US" dirty="0" err="1">
                <a:sym typeface="Wingdings" panose="05000000000000000000" pitchFamily="2" charset="2"/>
              </a:rPr>
              <a:t>챠트와</a:t>
            </a:r>
            <a:r>
              <a:rPr lang="ko-KR" altLang="en-US" dirty="0">
                <a:sym typeface="Wingdings" panose="05000000000000000000" pitchFamily="2" charset="2"/>
              </a:rPr>
              <a:t> 플롯을 지원한다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65" y="3356992"/>
            <a:ext cx="5171670" cy="6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2576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</a:t>
            </a:r>
            <a:r>
              <a:rPr lang="ko-KR" altLang="en-US" sz="2300" dirty="0"/>
              <a:t> </a:t>
            </a:r>
            <a:r>
              <a:rPr lang="en-US" altLang="ko-KR" sz="2300" dirty="0"/>
              <a:t>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하나의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리스트의 값들은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값으로 나타나고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축은 자동으로 </a:t>
            </a:r>
            <a:r>
              <a:rPr lang="en-US" altLang="ko-KR" dirty="0">
                <a:sym typeface="Wingdings" panose="05000000000000000000" pitchFamily="2" charset="2"/>
              </a:rPr>
              <a:t>0,1,2,3 </a:t>
            </a:r>
            <a:r>
              <a:rPr lang="ko-KR" altLang="en-US" dirty="0">
                <a:sym typeface="Wingdings" panose="05000000000000000000" pitchFamily="2" charset="2"/>
              </a:rPr>
              <a:t>순으로 지정된다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show() </a:t>
            </a:r>
            <a:r>
              <a:rPr lang="ko-KR" altLang="en-US" dirty="0">
                <a:sym typeface="Wingdings" panose="05000000000000000000" pitchFamily="2" charset="2"/>
              </a:rPr>
              <a:t>함수를 통하여 그래프를 화면에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5" y="3315998"/>
            <a:ext cx="5877469" cy="32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677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</a:t>
            </a:r>
            <a:r>
              <a:rPr lang="ko-KR" altLang="en-US" dirty="0" err="1">
                <a:sym typeface="Wingdings" panose="05000000000000000000" pitchFamily="2" charset="2"/>
              </a:rPr>
              <a:t>두개의</a:t>
            </a:r>
            <a:r>
              <a:rPr lang="ko-KR" altLang="en-US" dirty="0">
                <a:sym typeface="Wingdings" panose="05000000000000000000" pitchFamily="2" charset="2"/>
              </a:rPr>
              <a:t>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첫 리스트의 값이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 </a:t>
            </a:r>
            <a:r>
              <a:rPr lang="ko-KR" altLang="en-US" dirty="0" err="1">
                <a:sym typeface="Wingdings" panose="05000000000000000000" pitchFamily="2" charset="2"/>
              </a:rPr>
              <a:t>두번째</a:t>
            </a:r>
            <a:r>
              <a:rPr lang="ko-KR" altLang="en-US" dirty="0">
                <a:sym typeface="Wingdings" panose="05000000000000000000" pitchFamily="2" charset="2"/>
              </a:rPr>
              <a:t> 리스트의 값이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축의 값이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97" y="3426564"/>
            <a:ext cx="6177603" cy="29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072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색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8" y="3370259"/>
            <a:ext cx="5431692" cy="265102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52194"/>
              </p:ext>
            </p:extLst>
          </p:nvPr>
        </p:nvGraphicFramePr>
        <p:xfrm>
          <a:off x="6300192" y="3414608"/>
          <a:ext cx="209220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blue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green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red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cyan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magenta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yellow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k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black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white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색상 인자 값이나 </a:t>
            </a:r>
            <a:r>
              <a:rPr lang="ko-KR" altLang="en-US" dirty="0" err="1">
                <a:sym typeface="Wingdings" panose="05000000000000000000" pitchFamily="2" charset="2"/>
              </a:rPr>
              <a:t>헥스</a:t>
            </a:r>
            <a:r>
              <a:rPr lang="ko-KR" altLang="en-US" dirty="0">
                <a:sym typeface="Wingdings" panose="05000000000000000000" pitchFamily="2" charset="2"/>
              </a:rPr>
              <a:t> 값을 넣어주면 선의 색이 변경이 가능하다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716422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선 종류 인자 값을 넣어주면 선의 종류가 변경된다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73703"/>
              </p:ext>
            </p:extLst>
          </p:nvPr>
        </p:nvGraphicFramePr>
        <p:xfrm>
          <a:off x="1427820" y="2996952"/>
          <a:ext cx="628836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5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Solid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Circle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Dashed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v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Triangle_down</a:t>
                      </a:r>
                      <a:r>
                        <a:rPr lang="en-US" altLang="ko-KR" b="0" dirty="0"/>
                        <a:t>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Dash-dot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Star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Point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,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Pixel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Diamond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663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76" y="2158823"/>
            <a:ext cx="5412640" cy="29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40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레이블</a:t>
            </a:r>
            <a:r>
              <a:rPr lang="en-US" altLang="ko-KR" sz="2300" dirty="0"/>
              <a:t>, </a:t>
            </a:r>
            <a:r>
              <a:rPr lang="ko-KR" altLang="en-US" sz="2300" dirty="0"/>
              <a:t>타이틀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plt.xlabel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plt.ylabel</a:t>
            </a:r>
            <a:r>
              <a:rPr lang="en-US" altLang="ko-KR" dirty="0">
                <a:sym typeface="Wingdings" panose="05000000000000000000" pitchFamily="2" charset="2"/>
              </a:rPr>
              <a:t>()   </a:t>
            </a:r>
            <a:r>
              <a:rPr lang="en-US" altLang="ko-KR" dirty="0" err="1">
                <a:sym typeface="Wingdings" panose="05000000000000000000" pitchFamily="2" charset="2"/>
              </a:rPr>
              <a:t>x,y</a:t>
            </a:r>
            <a:r>
              <a:rPr lang="ko-KR" altLang="en-US" dirty="0">
                <a:sym typeface="Wingdings" panose="05000000000000000000" pitchFamily="2" charset="2"/>
              </a:rPr>
              <a:t>축 레이블 추가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plt.title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제목 추가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54" y="2957104"/>
            <a:ext cx="5602287" cy="34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ILDE</a:t>
            </a:r>
            <a:r>
              <a:rPr lang="ko-KR" altLang="en-US" dirty="0"/>
              <a:t>이 실행되면 아래 그림과 같이 대화형 모드의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쉘이</a:t>
            </a:r>
            <a:r>
              <a:rPr lang="ko-KR" altLang="en-US" dirty="0"/>
              <a:t> 나타난다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16" y="2676367"/>
            <a:ext cx="6084168" cy="19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910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라인의 범례를 추가</a:t>
            </a:r>
            <a:r>
              <a:rPr lang="en-US" altLang="ko-KR" dirty="0">
                <a:sym typeface="Wingdings" panose="05000000000000000000" pitchFamily="2" charset="2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21" y="2420888"/>
            <a:ext cx="5470358" cy="3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4991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27" y="2564904"/>
            <a:ext cx="5498937" cy="36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6608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.(</a:t>
            </a:r>
            <a:r>
              <a:rPr lang="ko-KR" altLang="en-US" dirty="0">
                <a:sym typeface="Wingdings" panose="05000000000000000000" pitchFamily="2" charset="2"/>
              </a:rPr>
              <a:t>위치는  </a:t>
            </a:r>
            <a:r>
              <a:rPr lang="en-US" altLang="ko-KR" dirty="0">
                <a:sym typeface="Wingdings" panose="05000000000000000000" pitchFamily="2" charset="2"/>
              </a:rPr>
              <a:t>string</a:t>
            </a:r>
            <a:r>
              <a:rPr lang="ko-KR" altLang="en-US" dirty="0">
                <a:sym typeface="Wingdings" panose="05000000000000000000" pitchFamily="2" charset="2"/>
              </a:rPr>
              <a:t>이나 </a:t>
            </a:r>
            <a:r>
              <a:rPr lang="en-US" altLang="ko-KR" dirty="0">
                <a:sym typeface="Wingdings" panose="05000000000000000000" pitchFamily="2" charset="2"/>
              </a:rPr>
              <a:t>code</a:t>
            </a:r>
            <a:r>
              <a:rPr lang="ko-KR" altLang="en-US" dirty="0">
                <a:sym typeface="Wingdings" panose="05000000000000000000" pitchFamily="2" charset="2"/>
              </a:rPr>
              <a:t> 값으로 지정 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78367"/>
              </p:ext>
            </p:extLst>
          </p:nvPr>
        </p:nvGraphicFramePr>
        <p:xfrm>
          <a:off x="1487996" y="2636912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202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여러 개의 그래프를 그리는 경우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그래프의 위치를 </a:t>
            </a:r>
            <a:r>
              <a:rPr lang="ko-KR" altLang="en-US" dirty="0" err="1">
                <a:sym typeface="Wingdings" panose="05000000000000000000" pitchFamily="2" charset="2"/>
              </a:rPr>
              <a:t>격자형으로</a:t>
            </a:r>
            <a:r>
              <a:rPr lang="ko-KR" altLang="en-US" dirty="0">
                <a:sym typeface="Wingdings" panose="05000000000000000000" pitchFamily="2" charset="2"/>
              </a:rPr>
              <a:t> 지정하여 그래프를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 행의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열의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ko-KR" altLang="en-US" dirty="0">
                <a:sym typeface="Wingdings" panose="05000000000000000000" pitchFamily="2" charset="2"/>
              </a:rPr>
              <a:t>예를 들어 </a:t>
            </a:r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(3,4,1) </a:t>
            </a:r>
            <a:r>
              <a:rPr lang="ko-KR" altLang="en-US" dirty="0">
                <a:sym typeface="Wingdings" panose="05000000000000000000" pitchFamily="2" charset="2"/>
              </a:rPr>
              <a:t>지정하면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의 위치에 그래프가 출력이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62914"/>
              </p:ext>
            </p:extLst>
          </p:nvPr>
        </p:nvGraphicFramePr>
        <p:xfrm>
          <a:off x="3900264" y="4293096"/>
          <a:ext cx="1391816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7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5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7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10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7609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6379586" cy="38763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</p:spTree>
    <p:extLst>
      <p:ext uri="{BB962C8B-B14F-4D97-AF65-F5344CB8AC3E}">
        <p14:creationId xmlns:p14="http://schemas.microsoft.com/office/powerpoint/2010/main" val="37589138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선 그래프는 </a:t>
            </a:r>
            <a:r>
              <a:rPr lang="en-US" altLang="ko-KR" dirty="0">
                <a:sym typeface="Wingdings" panose="05000000000000000000" pitchFamily="2" charset="2"/>
              </a:rPr>
              <a:t>plot()</a:t>
            </a:r>
            <a:r>
              <a:rPr lang="ko-KR" altLang="en-US" dirty="0">
                <a:sym typeface="Wingdings" panose="05000000000000000000" pitchFamily="2" charset="2"/>
              </a:rPr>
              <a:t>을 사용하였고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출력하기 위해서는 </a:t>
            </a:r>
            <a:r>
              <a:rPr lang="en-US" altLang="ko-KR" dirty="0">
                <a:sym typeface="Wingdings" panose="05000000000000000000" pitchFamily="2" charset="2"/>
              </a:rPr>
              <a:t>bar() </a:t>
            </a:r>
            <a:r>
              <a:rPr lang="ko-KR" altLang="en-US" dirty="0">
                <a:sym typeface="Wingdings" panose="05000000000000000000" pitchFamily="2" charset="2"/>
              </a:rPr>
              <a:t>함수를 사용하면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 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90" y="2502508"/>
            <a:ext cx="6511812" cy="35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147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xticks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축의 레이블 값의 변경이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87" y="2270085"/>
            <a:ext cx="6219017" cy="3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31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07546"/>
            <a:ext cx="800211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242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27" y="1616682"/>
            <a:ext cx="7973538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2035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폭 지정하기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2" y="1607546"/>
            <a:ext cx="797353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6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print(“Hello World”)</a:t>
            </a:r>
            <a:r>
              <a:rPr lang="ko-KR" altLang="en-US" dirty="0"/>
              <a:t>를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Hello World </a:t>
            </a:r>
            <a:r>
              <a:rPr lang="ko-KR" altLang="en-US" dirty="0"/>
              <a:t>가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4" cy="20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465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산점도를</a:t>
            </a:r>
            <a:r>
              <a:rPr lang="ko-KR" altLang="en-US" dirty="0">
                <a:sym typeface="Wingdings" panose="05000000000000000000" pitchFamily="2" charset="2"/>
              </a:rPr>
              <a:t> 출력하기 위해서는 </a:t>
            </a:r>
            <a:r>
              <a:rPr lang="en-US" altLang="ko-KR" dirty="0" err="1">
                <a:sym typeface="Wingdings" panose="05000000000000000000" pitchFamily="2" charset="2"/>
              </a:rPr>
              <a:t>matplotlib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scatter()</a:t>
            </a:r>
            <a:r>
              <a:rPr lang="ko-KR" altLang="en-US" dirty="0">
                <a:sym typeface="Wingdings" panose="05000000000000000000" pitchFamily="2" charset="2"/>
              </a:rPr>
              <a:t>를 사용하면 출력이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83" y="2420888"/>
            <a:ext cx="6363033" cy="40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875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크기 및 색상 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911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투명도와 </a:t>
            </a:r>
            <a:r>
              <a:rPr lang="ko-KR" altLang="en-US" sz="2300" dirty="0" err="1"/>
              <a:t>컬러맵</a:t>
            </a:r>
            <a:r>
              <a:rPr lang="ko-KR" altLang="en-US" sz="2300"/>
              <a:t> 설정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4059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690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Flask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는 </a:t>
            </a:r>
            <a:r>
              <a:rPr lang="en-US" altLang="ko-KR" dirty="0"/>
              <a:t>2004</a:t>
            </a:r>
            <a:r>
              <a:rPr lang="ko-KR" altLang="en-US" dirty="0"/>
              <a:t>년 오스트리아의 </a:t>
            </a:r>
            <a:r>
              <a:rPr lang="ko-KR" altLang="en-US" dirty="0" err="1"/>
              <a:t>오픈소스</a:t>
            </a:r>
            <a:r>
              <a:rPr lang="ko-KR" altLang="en-US" dirty="0"/>
              <a:t> 개발자 </a:t>
            </a:r>
            <a:r>
              <a:rPr lang="ko-KR" altLang="en-US" dirty="0" err="1"/>
              <a:t>아르민</a:t>
            </a:r>
            <a:r>
              <a:rPr lang="ko-KR" altLang="en-US" dirty="0"/>
              <a:t> </a:t>
            </a:r>
            <a:r>
              <a:rPr lang="ko-KR" altLang="en-US" dirty="0" err="1"/>
              <a:t>로나허가</a:t>
            </a:r>
            <a:r>
              <a:rPr lang="ko-KR" altLang="en-US" dirty="0"/>
              <a:t> 만든 웹 프레임워크이다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Flask</a:t>
            </a:r>
            <a:r>
              <a:rPr lang="ko-KR" altLang="en-US" dirty="0"/>
              <a:t>는 홈페이지에서도 “</a:t>
            </a:r>
            <a:r>
              <a:rPr lang="en-US" altLang="ko-KR" dirty="0"/>
              <a:t>micro” </a:t>
            </a:r>
            <a:r>
              <a:rPr lang="ko-KR" altLang="en-US" dirty="0"/>
              <a:t>프레임워크라는 점을 강조하고 있는데 최소한의 구성 요소와 요구 사항을 제공하기 때문에 시작하기 쉽고 필요에 따라 유연하게 사용이 가능하다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267732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서버는 하드웨어 </a:t>
            </a:r>
            <a:r>
              <a:rPr lang="en-US" altLang="ko-KR" dirty="0"/>
              <a:t>, </a:t>
            </a:r>
            <a:r>
              <a:rPr lang="ko-KR" altLang="en-US" dirty="0"/>
              <a:t>소프트웨어 두 가지 측면으로 구분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하드웨어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웹사이트의 컴포넌트 파일들을 저장하는 컴퓨터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파일에는 </a:t>
            </a:r>
            <a:r>
              <a:rPr lang="en-US" altLang="ko-KR" dirty="0"/>
              <a:t>HTML, Image, CSS, </a:t>
            </a:r>
            <a:r>
              <a:rPr lang="en-US" altLang="ko-KR" dirty="0" err="1"/>
              <a:t>Javascript</a:t>
            </a:r>
            <a:r>
              <a:rPr lang="ko-KR" altLang="en-US" dirty="0"/>
              <a:t>가 존재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파일을 인터넷을 통해 클라이언트에게 전달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사용자가 어떻게 호스트 파일들에 접근하는지 관리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 서버는 주소 </a:t>
            </a:r>
            <a:r>
              <a:rPr lang="en-US" altLang="ko-KR" dirty="0"/>
              <a:t>HTTP </a:t>
            </a:r>
            <a:r>
              <a:rPr lang="ko-KR" altLang="en-US" dirty="0"/>
              <a:t>프로토콜을 사용하여 클라이언트의 </a:t>
            </a:r>
            <a:r>
              <a:rPr lang="en-US" altLang="ko-KR" dirty="0"/>
              <a:t>	</a:t>
            </a:r>
            <a:r>
              <a:rPr lang="ko-KR" altLang="en-US" dirty="0"/>
              <a:t>요청을 처리 및 응답</a:t>
            </a:r>
          </a:p>
        </p:txBody>
      </p:sp>
    </p:spTree>
    <p:extLst>
      <p:ext uri="{BB962C8B-B14F-4D97-AF65-F5344CB8AC3E}">
        <p14:creationId xmlns:p14="http://schemas.microsoft.com/office/powerpoint/2010/main" val="406827341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366302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브라우저가 웹 서버에서 불려진 파일을 필요로 할 때</a:t>
            </a:r>
            <a:r>
              <a:rPr lang="en-US" altLang="ko-KR" dirty="0"/>
              <a:t>, </a:t>
            </a:r>
            <a:r>
              <a:rPr lang="ko-KR" altLang="en-US" dirty="0"/>
              <a:t>브라우저는 </a:t>
            </a:r>
            <a:r>
              <a:rPr lang="en-US" altLang="ko-KR" dirty="0"/>
              <a:t>HTTP</a:t>
            </a:r>
            <a:r>
              <a:rPr lang="ko-KR" altLang="en-US" dirty="0"/>
              <a:t>를 통해 파일을 요청한다</a:t>
            </a:r>
            <a:r>
              <a:rPr lang="en-US" altLang="ko-KR" dirty="0"/>
              <a:t>. </a:t>
            </a:r>
            <a:r>
              <a:rPr lang="ko-KR" altLang="en-US" dirty="0"/>
              <a:t>요청이 올바른 웹 서버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)</a:t>
            </a:r>
            <a:r>
              <a:rPr lang="ko-KR" altLang="en-US" dirty="0"/>
              <a:t>에 도달하였을 때</a:t>
            </a:r>
            <a:r>
              <a:rPr lang="en-US" altLang="ko-KR" dirty="0"/>
              <a:t>, HTTP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  <a:r>
              <a:rPr lang="ko-KR" altLang="en-US" dirty="0"/>
              <a:t>는 요청된 문서를 </a:t>
            </a:r>
            <a:r>
              <a:rPr lang="en-US" altLang="ko-KR" dirty="0"/>
              <a:t>HTTP</a:t>
            </a:r>
            <a:r>
              <a:rPr lang="ko-KR" altLang="en-US" dirty="0"/>
              <a:t>를 이용하여 보낸다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D5AD64-2BB9-4858-9798-94CE2B8F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676990"/>
            <a:ext cx="5742325" cy="20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6043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미리 저장된 파일이 그대로 전달되는 웹 페이지</a:t>
            </a:r>
          </a:p>
          <a:p>
            <a:pPr lvl="1"/>
            <a:r>
              <a:rPr lang="ko-KR" altLang="en-US" dirty="0"/>
              <a:t>유저는 서버에 저장된 데이터가 변경되지 않는 한 고정된 페이지를 보게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있는 데이터들을 스크립트에 의해 가공 처리 된 후 생성되어 전달되는 웹 페이지 유저는 상황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요청 등에 따라 달라지는 </a:t>
            </a:r>
            <a:r>
              <a:rPr lang="ko-KR" altLang="en-US" dirty="0" err="1"/>
              <a:t>웹페이지를</a:t>
            </a:r>
            <a:r>
              <a:rPr lang="ko-KR" altLang="en-US" dirty="0"/>
              <a:t> 보게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88557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B90D0900-C753-4D72-8A15-0080A86BB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44897"/>
              </p:ext>
            </p:extLst>
          </p:nvPr>
        </p:nvGraphicFramePr>
        <p:xfrm>
          <a:off x="832037" y="2492896"/>
          <a:ext cx="7407918" cy="2199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9306">
                  <a:extLst>
                    <a:ext uri="{9D8B030D-6E8A-4147-A177-3AD203B41FA5}">
                      <a16:colId xmlns:a16="http://schemas.microsoft.com/office/drawing/2014/main" val="73418814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val="353101917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val="250335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88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속도가 빠르다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비용이 적게 든다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한정적이다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페이지의 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등 작업이 모두 수동임으로 관리가 힘들다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2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다양하다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사이트의 구조에 따라 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작업이 용이하여 관리가 쉽다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페이지에 비해 상대적으로 느리다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서버 외의 어플리케이션 서버가 필요함으로 추가 비용이 발생한다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2504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28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+ 20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 + 20</a:t>
            </a:r>
            <a:r>
              <a:rPr lang="ko-KR" altLang="en-US" dirty="0"/>
              <a:t>은 </a:t>
            </a:r>
            <a:r>
              <a:rPr lang="en-US" altLang="ko-KR" dirty="0"/>
              <a:t>30</a:t>
            </a:r>
            <a:r>
              <a:rPr lang="ko-KR" altLang="en-US" dirty="0"/>
              <a:t>으로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161483509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클래스가 무엇인가는 대개 붕어빵에 비유하여 많이들 표현한다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붕어빵을 찍어내는 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클래스는 무언가를 똑같이 만들어주는 설계도와 같은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889279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구성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클래스는 크게 </a:t>
            </a:r>
            <a:r>
              <a:rPr lang="en-US" altLang="ko-KR" dirty="0"/>
              <a:t>2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1.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ko-KR" altLang="en-US" dirty="0" err="1"/>
              <a:t>매서드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클래스가 가지는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매서드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클래스가 가지는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18176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클래스를 선언하는 방식은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class </a:t>
            </a:r>
            <a:r>
              <a:rPr lang="ko-KR" altLang="en-US" dirty="0"/>
              <a:t>클래스이름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라는 키워드와 클래스의 이름을 나열하여 선언한다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클래스의 이름은 일반적으로 대문자로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942664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생성자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클래스를 선언한 후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이라는 함수를 이용하여 생성자를 선언한다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함수의 첫번째 매개변수는 </a:t>
            </a:r>
            <a:r>
              <a:rPr lang="en-US" altLang="ko-KR" dirty="0"/>
              <a:t>self</a:t>
            </a:r>
            <a:r>
              <a:rPr lang="ko-KR" altLang="en-US" dirty="0"/>
              <a:t>로 선언하여야 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8E622-7EEC-44A3-B687-5A271A00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33" y="2986025"/>
            <a:ext cx="6305533" cy="12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232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__</a:t>
            </a:r>
            <a:r>
              <a:rPr lang="en-US" altLang="ko-KR" sz="2300" dirty="0" err="1"/>
              <a:t>init</a:t>
            </a:r>
            <a:r>
              <a:rPr lang="en-US" altLang="ko-KR" sz="2300" dirty="0"/>
              <a:t>__ ? self 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은 클래스를 생성시 초기화를 하며 실행되는 함수이다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self</a:t>
            </a:r>
            <a:r>
              <a:rPr lang="ko-KR" altLang="en-US" dirty="0"/>
              <a:t>는 객체 자기 자신을 참조하는 매개변수이다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BCE4E8-BC62-4B2A-B018-1B669A7B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21" y="3068960"/>
            <a:ext cx="57721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546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변수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클래스에서 생성된 객체들은 서로 독립적이다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이러한 객체들끼리 서로의 정보를 공유하는 방법으로 클래스 변수가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65BEB-7D29-4369-A63D-CC5E9F0B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19" y="3140968"/>
            <a:ext cx="313416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7972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상속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상속이란 사전적 의미로는 </a:t>
            </a:r>
            <a:r>
              <a:rPr lang="en-US" altLang="ko-KR" dirty="0"/>
              <a:t>＂</a:t>
            </a:r>
            <a:r>
              <a:rPr lang="ko-KR" altLang="en-US" dirty="0"/>
              <a:t>물려받다</a:t>
            </a:r>
            <a:r>
              <a:rPr lang="en-US" altLang="ko-KR" dirty="0"/>
              <a:t>“ </a:t>
            </a:r>
            <a:r>
              <a:rPr lang="ko-KR" altLang="en-US" dirty="0"/>
              <a:t>라는 의미이다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클래스에서 상속은 </a:t>
            </a:r>
            <a:r>
              <a:rPr lang="en-US" altLang="ko-KR" dirty="0"/>
              <a:t>A </a:t>
            </a:r>
            <a:r>
              <a:rPr lang="ko-KR" altLang="en-US" dirty="0"/>
              <a:t>클래스가 있고 </a:t>
            </a:r>
            <a:r>
              <a:rPr lang="en-US" altLang="ko-KR" dirty="0"/>
              <a:t>B </a:t>
            </a:r>
            <a:r>
              <a:rPr lang="ko-KR" altLang="en-US" dirty="0"/>
              <a:t>클래스가 있는데 </a:t>
            </a:r>
            <a:r>
              <a:rPr lang="en-US" altLang="ko-KR" dirty="0"/>
              <a:t>B</a:t>
            </a:r>
            <a:r>
              <a:rPr lang="ko-KR" altLang="en-US" dirty="0"/>
              <a:t>클래스에서 </a:t>
            </a:r>
            <a:r>
              <a:rPr lang="en-US" altLang="ko-KR" dirty="0"/>
              <a:t>A</a:t>
            </a:r>
            <a:r>
              <a:rPr lang="ko-KR" altLang="en-US" dirty="0"/>
              <a:t>클래스의 기능을 물려받을 수 있게 </a:t>
            </a:r>
            <a:r>
              <a:rPr lang="ko-KR" altLang="en-US" dirty="0" err="1"/>
              <a:t>하는것이다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class B</a:t>
            </a:r>
            <a:r>
              <a:rPr lang="ko-KR" altLang="en-US" dirty="0"/>
              <a:t>클래스</a:t>
            </a:r>
            <a:r>
              <a:rPr lang="en-US" altLang="ko-KR" dirty="0"/>
              <a:t>(A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다음과 같은 형식으로 클래스의 상속이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상속을 사용하는 이유는 기존 클래스를 변경하지 않고 기능을 추가하거나 변경할 때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37977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3532468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420149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5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사전적인 의미는 메모리에 데이터를 저장하는데 사용되는 공간의 이름이다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변수에 저장되는 데이터 또는 객체는 프로그램 안에서 계속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91609" y="3367866"/>
            <a:ext cx="2560782" cy="1512169"/>
            <a:chOff x="3032830" y="3501007"/>
            <a:chExt cx="2560782" cy="1512169"/>
          </a:xfrm>
        </p:grpSpPr>
        <p:sp>
          <p:nvSpPr>
            <p:cNvPr id="5" name="TextBox 4"/>
            <p:cNvSpPr txBox="1"/>
            <p:nvPr/>
          </p:nvSpPr>
          <p:spPr>
            <a:xfrm>
              <a:off x="3671900" y="3501008"/>
              <a:ext cx="1332148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 =  10</a:t>
              </a:r>
            </a:p>
            <a:p>
              <a:r>
                <a:rPr lang="en-US" altLang="ko-KR" dirty="0"/>
                <a:t>b  =  “test”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71900" y="3501007"/>
              <a:ext cx="252028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95936" y="3502749"/>
              <a:ext cx="288032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355976" y="3501007"/>
              <a:ext cx="648072" cy="64633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꺾인 연결선 14"/>
            <p:cNvCxnSpPr>
              <a:stCxn id="10" idx="2"/>
            </p:cNvCxnSpPr>
            <p:nvPr/>
          </p:nvCxnSpPr>
          <p:spPr>
            <a:xfrm rot="5400000">
              <a:off x="3311931" y="4246279"/>
              <a:ext cx="584924" cy="387043"/>
            </a:xfrm>
            <a:prstGeom prst="bentConnector3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32830" y="4766955"/>
              <a:ext cx="810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변수 이름</a:t>
              </a:r>
            </a:p>
          </p:txBody>
        </p:sp>
        <p:cxnSp>
          <p:nvCxnSpPr>
            <p:cNvPr id="19" name="직선 화살표 연결선 18"/>
            <p:cNvCxnSpPr>
              <a:stCxn id="13" idx="2"/>
            </p:cNvCxnSpPr>
            <p:nvPr/>
          </p:nvCxnSpPr>
          <p:spPr>
            <a:xfrm>
              <a:off x="4139952" y="4149080"/>
              <a:ext cx="0" cy="58318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80901" y="4766955"/>
              <a:ext cx="9181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할당 연산자</a:t>
              </a:r>
            </a:p>
          </p:txBody>
        </p:sp>
        <p:cxnSp>
          <p:nvCxnSpPr>
            <p:cNvPr id="23" name="꺾인 연결선 22"/>
            <p:cNvCxnSpPr>
              <a:stCxn id="14" idx="2"/>
            </p:cNvCxnSpPr>
            <p:nvPr/>
          </p:nvCxnSpPr>
          <p:spPr>
            <a:xfrm rot="16200000" flipH="1">
              <a:off x="4665748" y="4161602"/>
              <a:ext cx="586590" cy="558062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00535" y="4759637"/>
              <a:ext cx="69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변수 값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024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  <a:ea typeface="+mj-ea"/>
              </a:rPr>
              <a:t>파이썬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5536" y="3429000"/>
            <a:ext cx="13681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파이썬이란</a:t>
            </a:r>
            <a:r>
              <a:rPr lang="en-US" altLang="ko-KR" sz="1000" b="1" spc="-150" dirty="0"/>
              <a:t>?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파이썬</a:t>
            </a:r>
            <a:r>
              <a:rPr lang="ko-KR" altLang="en-US" sz="1000" b="1" spc="-150" dirty="0"/>
              <a:t> 특징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파이썬의</a:t>
            </a:r>
            <a:r>
              <a:rPr lang="ko-KR" altLang="en-US" sz="1000" b="1" spc="-150" dirty="0"/>
              <a:t> 장</a:t>
            </a:r>
            <a:r>
              <a:rPr lang="en-US" altLang="ko-KR" sz="1000" b="1" spc="-150" dirty="0"/>
              <a:t>.</a:t>
            </a:r>
            <a:r>
              <a:rPr lang="ko-KR" altLang="en-US" sz="1000" b="1" spc="-150" dirty="0"/>
              <a:t>단점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파이썬</a:t>
            </a:r>
            <a:r>
              <a:rPr lang="ko-KR" altLang="en-US" sz="1000" b="1" spc="-150" dirty="0"/>
              <a:t> 설치 및 실행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직사각형 36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8" name="직사각형 37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9" name="직사각형 38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2123728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변수란</a:t>
            </a:r>
            <a:r>
              <a:rPr lang="en-US" altLang="ko-KR" sz="1000" b="1" spc="-150" dirty="0"/>
              <a:t>?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변수 선언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변수 </a:t>
            </a:r>
            <a:r>
              <a:rPr lang="ko-KR" altLang="en-US" sz="1000" b="1" spc="-150" dirty="0" err="1"/>
              <a:t>데이터형</a:t>
            </a:r>
            <a:endParaRPr lang="ko-KR" altLang="en-US" sz="1000" b="1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산술 연산자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대입 연산자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논리 연산자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80112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if</a:t>
            </a:r>
            <a:r>
              <a:rPr lang="ko-KR" altLang="en-US" sz="1000" b="1" spc="-150" dirty="0"/>
              <a:t>문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if~ else</a:t>
            </a:r>
            <a:r>
              <a:rPr lang="ko-KR" altLang="en-US" sz="1000" b="1" spc="-150" dirty="0"/>
              <a:t>문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if~ </a:t>
            </a:r>
            <a:r>
              <a:rPr lang="en-US" altLang="ko-KR" sz="1000" b="1" spc="-150" dirty="0" err="1"/>
              <a:t>elif</a:t>
            </a:r>
            <a:r>
              <a:rPr lang="en-US" altLang="ko-KR" sz="1000" b="1" spc="-150" dirty="0"/>
              <a:t>~ else</a:t>
            </a:r>
            <a:r>
              <a:rPr lang="ko-KR" altLang="en-US" sz="1000" b="1" spc="-150" dirty="0"/>
              <a:t>문</a:t>
            </a:r>
          </a:p>
          <a:p>
            <a:endParaRPr lang="ko-KR" altLang="en-US" sz="1000" b="1" spc="-150" dirty="0"/>
          </a:p>
        </p:txBody>
      </p:sp>
      <p:sp>
        <p:nvSpPr>
          <p:cNvPr id="43" name="TextBox 42"/>
          <p:cNvSpPr txBox="1"/>
          <p:nvPr/>
        </p:nvSpPr>
        <p:spPr>
          <a:xfrm>
            <a:off x="7308304" y="342900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for</a:t>
            </a:r>
            <a:r>
              <a:rPr lang="ko-KR" altLang="en-US" sz="1000" b="1" spc="-150" dirty="0"/>
              <a:t>문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while</a:t>
            </a:r>
            <a:r>
              <a:rPr lang="ko-KR" altLang="en-US" sz="1000" b="1" spc="-150" dirty="0"/>
              <a:t>문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break</a:t>
            </a:r>
            <a:r>
              <a:rPr lang="ko-KR" altLang="en-US" sz="1000" b="1" spc="-150" dirty="0"/>
              <a:t>문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continue</a:t>
            </a:r>
            <a:r>
              <a:rPr lang="ko-KR" altLang="en-US" sz="1000" b="1" spc="-150" dirty="0"/>
              <a:t>문</a:t>
            </a:r>
          </a:p>
          <a:p>
            <a:endParaRPr lang="ko-KR" altLang="en-US" sz="1000" b="1" spc="-150" dirty="0"/>
          </a:p>
        </p:txBody>
      </p:sp>
      <p:sp>
        <p:nvSpPr>
          <p:cNvPr id="44" name="TextBox 43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변수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연산자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조건문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반복문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8956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이름은 자유롭게 만들어도 되지만</a:t>
            </a:r>
            <a:r>
              <a:rPr lang="en-US" altLang="ko-KR" dirty="0"/>
              <a:t>, </a:t>
            </a:r>
            <a:r>
              <a:rPr lang="ko-KR" altLang="en-US" dirty="0"/>
              <a:t>몇 가지 유의 사항이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</a:t>
            </a:r>
            <a:r>
              <a:rPr lang="ko-KR" altLang="en-US" dirty="0"/>
              <a:t>나 영문자로 시작해야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숫자로 시작할 수 없다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특수문자를 사용할 수 없다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이름에는 공백이 존재하면 안 된다</a:t>
            </a:r>
            <a:r>
              <a:rPr lang="en-US" altLang="ko-KR" dirty="0"/>
              <a:t>.(</a:t>
            </a:r>
            <a:r>
              <a:rPr lang="ko-KR" altLang="en-US" dirty="0"/>
              <a:t>공백은 </a:t>
            </a:r>
            <a:r>
              <a:rPr lang="en-US" altLang="ko-KR" dirty="0"/>
              <a:t>_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r>
              <a:rPr lang="en-US" altLang="ko-KR" dirty="0"/>
              <a:t>(if, while, for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사용할 수 없다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3179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변수 선언과 동시에 값을 할당을 해주어야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59870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print(type(b))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268" y="429309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변수 이름에 숫자 </a:t>
            </a:r>
            <a:r>
              <a:rPr lang="en-US" altLang="ko-KR" dirty="0"/>
              <a:t>10</a:t>
            </a:r>
            <a:r>
              <a:rPr lang="ko-KR" altLang="en-US" dirty="0"/>
              <a:t>이라는 값을 할당하였다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라는 변수 이름에 문자 </a:t>
            </a:r>
            <a:r>
              <a:rPr lang="en-US" altLang="ko-KR" dirty="0"/>
              <a:t>“test”</a:t>
            </a:r>
            <a:r>
              <a:rPr lang="ko-KR" altLang="en-US" dirty="0"/>
              <a:t>라는 값을 할당하였다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따로 지정을 하지 않더라도 할당되는 값에 따라서 자동으로 변수의 형태가 지정이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519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print(b)</a:t>
            </a:r>
            <a:r>
              <a:rPr lang="ko-KR" altLang="en-US" dirty="0"/>
              <a:t>는 변수 </a:t>
            </a:r>
            <a:r>
              <a:rPr lang="en-US" altLang="ko-KR" dirty="0"/>
              <a:t>b</a:t>
            </a:r>
            <a:r>
              <a:rPr lang="ko-KR" altLang="en-US" dirty="0"/>
              <a:t>의 값인 </a:t>
            </a:r>
            <a:r>
              <a:rPr lang="en-US" altLang="ko-KR" dirty="0"/>
              <a:t>“test”</a:t>
            </a:r>
            <a:r>
              <a:rPr lang="ko-KR" altLang="en-US" dirty="0"/>
              <a:t>가 출력이 되고</a:t>
            </a:r>
            <a:endParaRPr lang="en-US" altLang="ko-KR" dirty="0"/>
          </a:p>
          <a:p>
            <a:r>
              <a:rPr lang="en-US" altLang="ko-KR" dirty="0"/>
              <a:t>print(type(b))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변수 타입이 문자이기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4"/>
            <a:ext cx="7524328" cy="16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0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설명에서 변수에 할당된 값을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76872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</p:txBody>
      </p:sp>
    </p:spTree>
    <p:extLst>
      <p:ext uri="{BB962C8B-B14F-4D97-AF65-F5344CB8AC3E}">
        <p14:creationId xmlns:p14="http://schemas.microsoft.com/office/powerpoint/2010/main" val="262129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5"/>
            <a:ext cx="7524328" cy="161703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“test”</a:t>
            </a:r>
            <a:r>
              <a:rPr lang="ko-KR" altLang="en-US" dirty="0"/>
              <a:t>라는 값으로 변경을 한 후 </a:t>
            </a:r>
            <a:endParaRPr lang="en-US" altLang="ko-KR" dirty="0"/>
          </a:p>
          <a:p>
            <a:r>
              <a:rPr lang="en-US" altLang="ko-KR" dirty="0"/>
              <a:t>print(a)</a:t>
            </a:r>
            <a:r>
              <a:rPr lang="ko-KR" altLang="en-US" dirty="0"/>
              <a:t>는 변경된 </a:t>
            </a:r>
            <a:r>
              <a:rPr lang="en-US" altLang="ko-KR" dirty="0"/>
              <a:t>“test”</a:t>
            </a:r>
            <a:r>
              <a:rPr lang="ko-KR" altLang="en-US" dirty="0"/>
              <a:t>라는 값이 출력이 되고</a:t>
            </a:r>
            <a:endParaRPr lang="en-US" altLang="ko-KR" dirty="0"/>
          </a:p>
          <a:p>
            <a:r>
              <a:rPr lang="en-US" altLang="ko-KR" dirty="0"/>
              <a:t>print(type(a)) </a:t>
            </a:r>
            <a:r>
              <a:rPr lang="ko-KR" altLang="en-US" dirty="0"/>
              <a:t>역시 값의 데이터 타입이 </a:t>
            </a:r>
            <a:r>
              <a:rPr lang="en-US" altLang="ko-KR" dirty="0" err="1"/>
              <a:t>str</a:t>
            </a:r>
            <a:r>
              <a:rPr lang="ko-KR" altLang="en-US" dirty="0"/>
              <a:t>으로 변경되었기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이전의 </a:t>
            </a:r>
            <a:r>
              <a:rPr lang="en-US" altLang="ko-KR" dirty="0"/>
              <a:t>a = 10</a:t>
            </a:r>
            <a:r>
              <a:rPr lang="ko-KR" altLang="en-US" dirty="0"/>
              <a:t>을 출력할 수는 없다</a:t>
            </a:r>
            <a:r>
              <a:rPr lang="en-US" altLang="ko-KR" dirty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893100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값을 여러 변수에 동시에 지정을 할 수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각각 변수들에 다른 값들을 동시에 지정할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b = c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d, e, f = 10, 3.14,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e, f)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626651"/>
            <a:ext cx="7308304" cy="1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869940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숫자의 형태는 정수형과 </a:t>
            </a:r>
            <a:r>
              <a:rPr lang="ko-KR" altLang="en-US" dirty="0" err="1"/>
              <a:t>실수형으로</a:t>
            </a:r>
            <a:r>
              <a:rPr lang="ko-KR" altLang="en-US" dirty="0"/>
              <a:t> 나누어 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정수형은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로 표시된다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1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100 ** 100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325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ko-KR" altLang="en-US" dirty="0"/>
              <a:t>의 크기는 제한이 따로 존재하진 않다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379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27172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정수형은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진수도 사용이 가능하다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실수형은</a:t>
            </a:r>
            <a:r>
              <a:rPr lang="ko-KR" altLang="en-US" dirty="0"/>
              <a:t> 소수점 데이터를 뜻한다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06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0xFFF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0o77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0b11011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3.14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3.14e3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59492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3.14e3</a:t>
            </a:r>
            <a:r>
              <a:rPr lang="ko-KR" altLang="en-US" dirty="0"/>
              <a:t>은 </a:t>
            </a:r>
            <a:r>
              <a:rPr lang="en-US" altLang="ko-KR" dirty="0"/>
              <a:t>3.14*10^3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뜻한다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8182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17153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</a:t>
            </a:r>
            <a:r>
              <a:rPr lang="en-US" altLang="ko-KR" dirty="0"/>
              <a:t>(bool)</a:t>
            </a:r>
            <a:r>
              <a:rPr lang="ko-KR" altLang="en-US" dirty="0"/>
              <a:t>형은 </a:t>
            </a:r>
            <a:r>
              <a:rPr lang="en-US" altLang="ko-KR" dirty="0"/>
              <a:t>True, False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가지의 값만 존재한다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비교의 결과를 참이나 거짓으로 출력하여 사용하기도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불형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500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True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(100 &gt;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(100 &lt;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(100 == 100)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print(b, c, d)</a:t>
            </a:r>
          </a:p>
        </p:txBody>
      </p:sp>
    </p:spTree>
    <p:extLst>
      <p:ext uri="{BB962C8B-B14F-4D97-AF65-F5344CB8AC3E}">
        <p14:creationId xmlns:p14="http://schemas.microsoft.com/office/powerpoint/2010/main" val="57848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문자형은 문자의 집합을 의미한다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문자열은 </a:t>
            </a:r>
            <a:r>
              <a:rPr lang="en-US" altLang="ko-KR" dirty="0"/>
              <a:t>“”(</a:t>
            </a:r>
            <a:r>
              <a:rPr lang="ko-KR" altLang="en-US" dirty="0"/>
              <a:t>큰따옴표</a:t>
            </a:r>
            <a:r>
              <a:rPr lang="en-US" altLang="ko-KR" dirty="0"/>
              <a:t>) ‘’(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로 양쪽을 감싸야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/>
              <a:t>문자형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“1234”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숫자형</a:t>
            </a:r>
            <a:r>
              <a:rPr lang="ko-KR" altLang="en-US" dirty="0"/>
              <a:t> 데이터를 </a:t>
            </a:r>
            <a:r>
              <a:rPr lang="en-US" altLang="ko-KR" dirty="0"/>
              <a:t>“”</a:t>
            </a:r>
            <a:r>
              <a:rPr lang="ko-KR" altLang="en-US" dirty="0"/>
              <a:t>로 묶으면 </a:t>
            </a:r>
            <a:r>
              <a:rPr lang="ko-KR" altLang="en-US" dirty="0" err="1"/>
              <a:t>문자형으로</a:t>
            </a:r>
            <a:r>
              <a:rPr lang="ko-KR" altLang="en-US" dirty="0"/>
              <a:t> 인식한다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05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06    07    08    09    10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113" y="2843644"/>
            <a:ext cx="13681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spc="-150" dirty="0" err="1">
                <a:solidFill>
                  <a:schemeClr val="bg1"/>
                </a:solidFill>
                <a:latin typeface="+mj-ea"/>
                <a:ea typeface="+mj-ea"/>
              </a:rPr>
              <a:t>튜플</a:t>
            </a:r>
            <a:r>
              <a:rPr lang="en-US" altLang="ko-KR" sz="13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bg1"/>
                </a:solidFill>
                <a:latin typeface="+mj-ea"/>
                <a:ea typeface="+mj-ea"/>
              </a:rPr>
              <a:t>리스트</a:t>
            </a:r>
            <a:r>
              <a:rPr lang="en-US" altLang="ko-KR" sz="13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1300" b="1" spc="-150" dirty="0" err="1">
                <a:solidFill>
                  <a:schemeClr val="bg1"/>
                </a:solidFill>
                <a:latin typeface="+mj-ea"/>
                <a:ea typeface="+mj-ea"/>
              </a:rPr>
              <a:t>딕셔너리</a:t>
            </a:r>
            <a:endParaRPr lang="ko-KR" altLang="en-US" sz="13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튜플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리스트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딕셔너리</a:t>
            </a:r>
            <a:endParaRPr lang="ko-KR" altLang="en-US" sz="1000" b="1" spc="-150" dirty="0"/>
          </a:p>
        </p:txBody>
      </p:sp>
      <p:sp>
        <p:nvSpPr>
          <p:cNvPr id="36" name="직사각형 35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직사각형 36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2123728" y="3429000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문자열 함수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함수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1720" y="284364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문자열 내부함수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함수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8" name="TextBox 17"/>
          <p:cNvSpPr txBox="1"/>
          <p:nvPr/>
        </p:nvSpPr>
        <p:spPr>
          <a:xfrm>
            <a:off x="5580112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판다스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넘파이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맷플롭립</a:t>
            </a:r>
            <a:endParaRPr lang="ko-KR" altLang="en-US" sz="1000" b="1" spc="-150" dirty="0"/>
          </a:p>
          <a:p>
            <a:endParaRPr lang="ko-KR" altLang="en-US" sz="1000" b="1" spc="-150" dirty="0"/>
          </a:p>
        </p:txBody>
      </p:sp>
      <p:sp>
        <p:nvSpPr>
          <p:cNvPr id="19" name="TextBox 18"/>
          <p:cNvSpPr txBox="1"/>
          <p:nvPr/>
        </p:nvSpPr>
        <p:spPr>
          <a:xfrm>
            <a:off x="5292080" y="2852936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spc="-150" dirty="0" err="1">
                <a:solidFill>
                  <a:schemeClr val="bg1"/>
                </a:solidFill>
                <a:latin typeface="+mj-ea"/>
              </a:rPr>
              <a:t>판다스</a:t>
            </a:r>
            <a:r>
              <a:rPr lang="en-US" altLang="ko-KR" sz="1300" b="1" spc="-150" dirty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1300" b="1" spc="-150" dirty="0" err="1">
                <a:solidFill>
                  <a:schemeClr val="bg1"/>
                </a:solidFill>
                <a:latin typeface="+mj-ea"/>
              </a:rPr>
              <a:t>넘파이</a:t>
            </a:r>
            <a:r>
              <a:rPr lang="en-US" altLang="ko-KR" sz="1300" b="1" spc="-150" dirty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1300" b="1" spc="-150" dirty="0" err="1">
                <a:solidFill>
                  <a:schemeClr val="bg1"/>
                </a:solidFill>
                <a:latin typeface="+mj-ea"/>
              </a:rPr>
              <a:t>맷플롭립</a:t>
            </a:r>
            <a:endParaRPr lang="ko-KR" altLang="en-US" sz="13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3" name="TextBox 22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flask</a:t>
            </a:r>
            <a:r>
              <a:rPr lang="ko-KR" altLang="en-US" sz="1000" b="1" spc="-150" dirty="0"/>
              <a:t>란</a:t>
            </a:r>
            <a:r>
              <a:rPr lang="en-US" altLang="ko-KR" sz="1000" b="1" spc="-150" dirty="0"/>
              <a:t>?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 err="1"/>
              <a:t>웹서버란</a:t>
            </a:r>
            <a:r>
              <a:rPr lang="en-US" altLang="ko-KR" sz="1000" b="1" spc="-150" dirty="0"/>
              <a:t>?</a:t>
            </a:r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정적 </a:t>
            </a:r>
            <a:r>
              <a:rPr lang="en-US" altLang="ko-KR" sz="1000" b="1" spc="-150" dirty="0"/>
              <a:t>/ </a:t>
            </a:r>
            <a:r>
              <a:rPr lang="ko-KR" altLang="en-US" sz="1000" b="1" spc="-150" dirty="0"/>
              <a:t>동적 </a:t>
            </a:r>
            <a:r>
              <a:rPr lang="ko-KR" altLang="en-US" sz="1000" b="1" spc="-150" dirty="0" err="1"/>
              <a:t>웹페이지</a:t>
            </a:r>
            <a:endParaRPr lang="en-US" altLang="ko-KR" sz="1000" b="1" spc="-150" dirty="0"/>
          </a:p>
          <a:p>
            <a:endParaRPr lang="ko-KR" altLang="en-US" sz="10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플라스크</a:t>
            </a:r>
          </a:p>
        </p:txBody>
      </p:sp>
    </p:spTree>
    <p:extLst>
      <p:ext uri="{BB962C8B-B14F-4D97-AF65-F5344CB8AC3E}">
        <p14:creationId xmlns:p14="http://schemas.microsoft.com/office/powerpoint/2010/main" val="2199984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84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연산자는 사칙연산을 다루는 기본적이면서 가장 많이 사용되는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09810"/>
              </p:ext>
            </p:extLst>
          </p:nvPr>
        </p:nvGraphicFramePr>
        <p:xfrm>
          <a:off x="1524000" y="2488879"/>
          <a:ext cx="6084000" cy="3268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5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대입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덧셈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+ 3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</a:t>
                      </a:r>
                      <a:r>
                        <a:rPr lang="en-US" altLang="ko-KR" sz="1000" baseline="0" dirty="0"/>
                        <a:t> 3</a:t>
                      </a:r>
                      <a:r>
                        <a:rPr lang="ko-KR" altLang="en-US" sz="1000" baseline="0" dirty="0"/>
                        <a:t>을 더한 값</a:t>
                      </a:r>
                      <a:r>
                        <a:rPr lang="en-US" altLang="ko-KR" sz="1000" baseline="0" dirty="0"/>
                        <a:t>(8)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–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baseline="0" dirty="0"/>
                        <a:t>에 </a:t>
                      </a:r>
                      <a:r>
                        <a:rPr lang="en-US" altLang="ko-KR" sz="1000" baseline="0" dirty="0"/>
                        <a:t>5</a:t>
                      </a:r>
                      <a:r>
                        <a:rPr lang="ko-KR" altLang="en-US" sz="1000" baseline="0" dirty="0"/>
                        <a:t>에서 </a:t>
                      </a:r>
                      <a:r>
                        <a:rPr lang="en-US" altLang="ko-KR" sz="1000" baseline="0" dirty="0"/>
                        <a:t>3</a:t>
                      </a:r>
                      <a:r>
                        <a:rPr lang="ko-KR" altLang="en-US" sz="1000" baseline="0" dirty="0"/>
                        <a:t>을 뺀 값</a:t>
                      </a:r>
                      <a:r>
                        <a:rPr lang="en-US" altLang="ko-KR" sz="1000" baseline="0" dirty="0"/>
                        <a:t>(2)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곱한 값</a:t>
                      </a:r>
                      <a:r>
                        <a:rPr lang="en-US" altLang="ko-KR" sz="1000" dirty="0"/>
                        <a:t>(15)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</a:t>
                      </a:r>
                      <a:r>
                        <a:rPr lang="en-US" altLang="ko-KR" sz="1000" dirty="0"/>
                        <a:t>(1.666…)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몫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//3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값에서 소수점을 버린 값</a:t>
                      </a:r>
                      <a:r>
                        <a:rPr lang="en-US" altLang="ko-KR" sz="1000" dirty="0"/>
                        <a:t>(1)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나머지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5 %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후 나머지 값</a:t>
                      </a:r>
                      <a:r>
                        <a:rPr lang="en-US" altLang="ko-KR" sz="1000" dirty="0"/>
                        <a:t>(2)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제곱</a:t>
                      </a:r>
                      <a:r>
                        <a:rPr lang="ko-KR" altLang="en-US" sz="1000" baseline="0" dirty="0"/>
                        <a:t> 값</a:t>
                      </a:r>
                      <a:r>
                        <a:rPr lang="en-US" altLang="ko-KR" sz="1000" baseline="0" dirty="0"/>
                        <a:t>(125)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36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4494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</a:t>
            </a:r>
            <a:r>
              <a:rPr lang="en-US" altLang="ko-KR" sz="1300" dirty="0" err="1">
                <a:solidFill>
                  <a:schemeClr val="tx1"/>
                </a:solidFill>
              </a:rPr>
              <a:t>a+b</a:t>
            </a:r>
            <a:r>
              <a:rPr lang="en-US" altLang="ko-KR" sz="1300" dirty="0">
                <a:solidFill>
                  <a:schemeClr val="tx1"/>
                </a:solidFill>
              </a:rPr>
              <a:t>, a-b, a*b. a/b, a//b, </a:t>
            </a:r>
            <a:r>
              <a:rPr lang="en-US" altLang="ko-KR" sz="1300" dirty="0" err="1">
                <a:solidFill>
                  <a:schemeClr val="tx1"/>
                </a:solidFill>
              </a:rPr>
              <a:t>a%b</a:t>
            </a:r>
            <a:r>
              <a:rPr lang="en-US" altLang="ko-KR" sz="1300" dirty="0">
                <a:solidFill>
                  <a:schemeClr val="tx1"/>
                </a:solidFill>
              </a:rPr>
              <a:t>, a**b)</a:t>
            </a:r>
          </a:p>
        </p:txBody>
      </p:sp>
    </p:spTree>
    <p:extLst>
      <p:ext uri="{BB962C8B-B14F-4D97-AF65-F5344CB8AC3E}">
        <p14:creationId xmlns:p14="http://schemas.microsoft.com/office/powerpoint/2010/main" val="2444061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연산자가 여러 개일 경우에는 일반적인 사칙연산과 마찬가지로 우선 순위를 잡아서 계산한다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 우선순위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2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 * c , (a + b) * 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a+b</a:t>
            </a:r>
            <a:r>
              <a:rPr lang="en-US" altLang="ko-KR" dirty="0"/>
              <a:t>*c -&gt; 7+3*2</a:t>
            </a:r>
            <a:r>
              <a:rPr lang="ko-KR" altLang="en-US" dirty="0"/>
              <a:t>로</a:t>
            </a:r>
            <a:r>
              <a:rPr lang="en-US" altLang="ko-KR" dirty="0"/>
              <a:t> 3*2</a:t>
            </a:r>
            <a:r>
              <a:rPr lang="ko-KR" altLang="en-US" dirty="0"/>
              <a:t>가 먼저 실행이 되고 </a:t>
            </a:r>
            <a:r>
              <a:rPr lang="en-US" altLang="ko-KR" dirty="0"/>
              <a:t>7</a:t>
            </a:r>
            <a:r>
              <a:rPr lang="ko-KR" altLang="en-US" dirty="0"/>
              <a:t>이 더해짐으로 </a:t>
            </a:r>
            <a:r>
              <a:rPr lang="en-US" altLang="ko-KR" dirty="0"/>
              <a:t>13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a+b</a:t>
            </a:r>
            <a:r>
              <a:rPr lang="en-US" altLang="ko-KR" dirty="0"/>
              <a:t>)*c -&gt; (7+3)*2</a:t>
            </a:r>
            <a:r>
              <a:rPr lang="ko-KR" altLang="en-US" dirty="0"/>
              <a:t>로</a:t>
            </a:r>
            <a:r>
              <a:rPr lang="en-US" altLang="ko-KR" dirty="0"/>
              <a:t> 7</a:t>
            </a:r>
            <a:r>
              <a:rPr lang="ko-KR" altLang="en-US" dirty="0"/>
              <a:t>과 </a:t>
            </a:r>
            <a:r>
              <a:rPr lang="en-US" altLang="ko-KR" dirty="0"/>
              <a:t>3</a:t>
            </a:r>
            <a:r>
              <a:rPr lang="ko-KR" altLang="en-US" dirty="0"/>
              <a:t>이 먼저 더해지고 </a:t>
            </a:r>
            <a:r>
              <a:rPr lang="en-US" altLang="ko-KR" dirty="0"/>
              <a:t>2</a:t>
            </a:r>
            <a:r>
              <a:rPr lang="ko-KR" altLang="en-US" dirty="0"/>
              <a:t>가 곱해짐으로 </a:t>
            </a:r>
            <a:r>
              <a:rPr lang="en-US" altLang="ko-K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03949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형태가 숫자가 아닌 문자열에 산술 연산자를 사용하게 되면 어떻게 되는지 확인해보자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문자열은 문자끼리 연결이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1379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연산자에서 </a:t>
            </a:r>
            <a:r>
              <a:rPr lang="en-US" altLang="ko-KR" dirty="0"/>
              <a:t>= </a:t>
            </a:r>
            <a:r>
              <a:rPr lang="ko-KR" altLang="en-US" dirty="0"/>
              <a:t>이라는 대입 연산자 외에 다른 대입 연산자들이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63314"/>
              </p:ext>
            </p:extLst>
          </p:nvPr>
        </p:nvGraphicFramePr>
        <p:xfrm>
          <a:off x="1524000" y="2488879"/>
          <a:ext cx="6144343" cy="302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+=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+ 3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-=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- 3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 %=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%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569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54552" cy="194318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700808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+=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-=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*=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/=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29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대소 관계와 상등 관계를 나타내는 연산자로 결과 값은 논리 값으로 나타난다</a:t>
            </a:r>
            <a:r>
              <a:rPr lang="en-US" altLang="ko-KR" dirty="0"/>
              <a:t>. (</a:t>
            </a:r>
            <a:r>
              <a:rPr lang="ko-KR" altLang="en-US" dirty="0"/>
              <a:t>논리값은 </a:t>
            </a:r>
            <a:r>
              <a:rPr lang="ko-KR" altLang="en-US" dirty="0" err="1"/>
              <a:t>불형</a:t>
            </a:r>
            <a:r>
              <a:rPr lang="ko-KR" altLang="en-US" dirty="0"/>
              <a:t> </a:t>
            </a:r>
            <a:r>
              <a:rPr lang="en-US" altLang="ko-KR" dirty="0"/>
              <a:t>( True &amp; False ))</a:t>
            </a:r>
          </a:p>
          <a:p>
            <a:r>
              <a:rPr lang="ko-KR" altLang="en-US" dirty="0"/>
              <a:t>조건문과 </a:t>
            </a:r>
            <a:r>
              <a:rPr lang="ko-KR" altLang="en-US" dirty="0" err="1"/>
              <a:t>반복문에서</a:t>
            </a:r>
            <a:r>
              <a:rPr lang="ko-KR" altLang="en-US" dirty="0"/>
              <a:t> 자주 사용된다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0269"/>
              </p:ext>
            </p:extLst>
          </p:nvPr>
        </p:nvGraphicFramePr>
        <p:xfrm>
          <a:off x="1524000" y="2752719"/>
          <a:ext cx="6144344" cy="259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동일하면 참</a:t>
                      </a:r>
                      <a:r>
                        <a:rPr lang="en-US" altLang="ko-KR" sz="1000" dirty="0"/>
                        <a:t>(Ture)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!=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같지 않다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동일하지 않으면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324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== b, a != b, a &gt; b, a &lt; b, a &gt;= b, a &lt;= b)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501008"/>
            <a:ext cx="7254552" cy="11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 값을 판단하는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90774"/>
              </p:ext>
            </p:extLst>
          </p:nvPr>
        </p:nvGraphicFramePr>
        <p:xfrm>
          <a:off x="1524000" y="2492896"/>
          <a:ext cx="6144344" cy="148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그리고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논리값이 </a:t>
                      </a:r>
                      <a:r>
                        <a:rPr lang="ko-KR" altLang="en-US" sz="1000" dirty="0" err="1"/>
                        <a:t>참이여야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이거나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또는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 중 하나만 </a:t>
                      </a:r>
                      <a:r>
                        <a:rPr lang="ko-KR" altLang="en-US" sz="1000" dirty="0" err="1"/>
                        <a:t>참이여도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아니다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참이면 거짓</a:t>
                      </a:r>
                      <a:r>
                        <a:rPr lang="en-US" altLang="ko-KR" sz="1000" dirty="0"/>
                        <a:t>(False)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거짓이면 참</a:t>
                      </a:r>
                      <a:r>
                        <a:rPr lang="en-US" altLang="ko-KR" sz="1000" baseline="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500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493661"/>
            <a:ext cx="7254552" cy="144659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not(a == 30)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47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조건문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39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조건문은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뒤 조건식이 참이면</a:t>
            </a:r>
            <a:r>
              <a:rPr lang="en-US" altLang="ko-KR" dirty="0"/>
              <a:t> </a:t>
            </a:r>
            <a:r>
              <a:rPr lang="ko-KR" altLang="en-US" dirty="0"/>
              <a:t>실행할 코드를 실행하고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거짓이라면 코드를 실행하지 않는다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실행할 코드를 들여쓰기를 하여 작성해야 정상적으로 작동을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671900" y="1288234"/>
            <a:ext cx="2952326" cy="2320786"/>
            <a:chOff x="3671900" y="1288234"/>
            <a:chExt cx="2952326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실행할 코드</a:t>
              </a:r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540060" cy="1260140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144016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59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/>
                <a:t>거짓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397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값을 </a:t>
            </a:r>
            <a:r>
              <a:rPr lang="en-US" altLang="ko-KR" dirty="0"/>
              <a:t>10</a:t>
            </a:r>
            <a:r>
              <a:rPr lang="ko-KR" altLang="en-US" dirty="0"/>
              <a:t>보다 큰 수로 변경한 뒤 코드를 실행하면 아무 값도 출력이 되지 않는다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1277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708920"/>
            <a:ext cx="4058087" cy="23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0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671900" y="2312876"/>
            <a:ext cx="1800200" cy="648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ko-KR" altLang="en-US" sz="1200" dirty="0"/>
              <a:t>는</a:t>
            </a:r>
            <a:r>
              <a:rPr lang="en-US" altLang="ko-KR" sz="1200" dirty="0"/>
              <a:t> 10</a:t>
            </a:r>
            <a:r>
              <a:rPr lang="ko-KR" altLang="en-US" sz="1200" dirty="0"/>
              <a:t>보다 작은가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3839" y="1972310"/>
            <a:ext cx="0" cy="340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72000" y="2960948"/>
            <a:ext cx="0" cy="1980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671900" y="3392996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“a</a:t>
            </a:r>
            <a:r>
              <a:rPr lang="ko-KR" altLang="en-US" sz="1100" dirty="0"/>
              <a:t>는 </a:t>
            </a:r>
            <a:r>
              <a:rPr lang="en-US" altLang="ko-KR" sz="1100" dirty="0"/>
              <a:t>10</a:t>
            </a:r>
            <a:r>
              <a:rPr lang="ko-KR" altLang="en-US" sz="1100" dirty="0"/>
              <a:t>보다 작다</a:t>
            </a:r>
            <a:r>
              <a:rPr lang="en-US" altLang="ko-KR" sz="1100" dirty="0"/>
              <a:t>“ </a:t>
            </a:r>
            <a:r>
              <a:rPr lang="ko-KR" altLang="en-US" sz="1100" dirty="0"/>
              <a:t>출력</a:t>
            </a:r>
          </a:p>
        </p:txBody>
      </p:sp>
      <p:cxnSp>
        <p:nvCxnSpPr>
          <p:cNvPr id="26" name="꺾인 연결선 25"/>
          <p:cNvCxnSpPr>
            <a:stCxn id="7" idx="3"/>
          </p:cNvCxnSpPr>
          <p:nvPr/>
        </p:nvCxnSpPr>
        <p:spPr>
          <a:xfrm>
            <a:off x="5472100" y="2636912"/>
            <a:ext cx="540060" cy="126014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572000" y="3905304"/>
            <a:ext cx="14401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35997" y="3028600"/>
            <a:ext cx="324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2159" y="2611794"/>
            <a:ext cx="61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거짓</a:t>
            </a:r>
            <a:endParaRPr lang="ko-KR" altLang="en-US" sz="13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71900" y="1602533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변수 </a:t>
            </a:r>
            <a:r>
              <a:rPr lang="en-US" altLang="ko-KR" sz="1300" dirty="0"/>
              <a:t>a</a:t>
            </a:r>
            <a:r>
              <a:rPr lang="ko-KR" altLang="en-US" sz="1300" dirty="0"/>
              <a:t>에 </a:t>
            </a:r>
            <a:r>
              <a:rPr lang="en-US" altLang="ko-KR" sz="1300" dirty="0"/>
              <a:t>5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대입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1900" y="4280899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110861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else</a:t>
            </a:r>
            <a:r>
              <a:rPr lang="ko-KR" altLang="en-US" dirty="0"/>
              <a:t>문은 조건식이 참인 경우 실행할 코드와 거짓인 경우 실행할 코드를 작성한다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584790" y="1288234"/>
            <a:ext cx="3974420" cy="2320786"/>
            <a:chOff x="3671900" y="1288234"/>
            <a:chExt cx="3974420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1260140" cy="1268392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216024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32240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84612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6302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996952"/>
            <a:ext cx="4058087" cy="249034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5189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값이 조건식인 </a:t>
            </a:r>
            <a:r>
              <a:rPr lang="en-US" altLang="ko-KR" dirty="0"/>
              <a:t>a&lt;10</a:t>
            </a:r>
            <a:r>
              <a:rPr lang="ko-KR" altLang="en-US" dirty="0"/>
              <a:t>에 거짓임으로 </a:t>
            </a:r>
            <a:r>
              <a:rPr lang="en-US" altLang="ko-KR" dirty="0"/>
              <a:t>else </a:t>
            </a:r>
            <a:r>
              <a:rPr lang="ko-KR" altLang="en-US" dirty="0"/>
              <a:t>밑에 있는 코드가 실행이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84784"/>
            <a:ext cx="576064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크다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6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55776" y="1602533"/>
            <a:ext cx="4032448" cy="3338635"/>
            <a:chOff x="2915816" y="1602533"/>
            <a:chExt cx="4032448" cy="3338635"/>
          </a:xfrm>
        </p:grpSpPr>
        <p:sp>
          <p:nvSpPr>
            <p:cNvPr id="7" name="다이아몬드 6"/>
            <p:cNvSpPr/>
            <p:nvPr/>
          </p:nvSpPr>
          <p:spPr>
            <a:xfrm>
              <a:off x="2915816" y="2312876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ko-KR" altLang="en-US" sz="1200" dirty="0"/>
                <a:t>는</a:t>
              </a:r>
              <a:r>
                <a:rPr lang="en-US" altLang="ko-KR" sz="1200" dirty="0"/>
                <a:t> 10</a:t>
              </a:r>
              <a:r>
                <a:rPr lang="ko-KR" altLang="en-US" sz="1200" dirty="0"/>
                <a:t>보다 작은가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3807755" y="1972310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3815916" y="2960948"/>
              <a:ext cx="0" cy="19802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2915816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작다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3815916" y="3905304"/>
              <a:ext cx="219624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79913" y="3028600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60" y="2611794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915816" y="1602533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변수 </a:t>
              </a:r>
              <a:r>
                <a:rPr lang="en-US" altLang="ko-KR" sz="1300" dirty="0"/>
                <a:t>a</a:t>
              </a:r>
              <a:r>
                <a:rPr lang="ko-KR" altLang="en-US" sz="1300" dirty="0"/>
                <a:t>에 </a:t>
              </a:r>
              <a:r>
                <a:rPr lang="en-US" altLang="ko-KR" sz="1300" dirty="0"/>
                <a:t>20</a:t>
              </a:r>
              <a:r>
                <a:rPr lang="ko-KR" altLang="en-US" sz="1300" dirty="0"/>
                <a:t>를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대입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915816" y="4280899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프로그램 종료</a:t>
              </a:r>
            </a:p>
          </p:txBody>
        </p:sp>
        <p:cxnSp>
          <p:nvCxnSpPr>
            <p:cNvPr id="10" name="직선 연결선 9"/>
            <p:cNvCxnSpPr>
              <a:stCxn id="7" idx="3"/>
            </p:cNvCxnSpPr>
            <p:nvPr/>
          </p:nvCxnSpPr>
          <p:spPr>
            <a:xfrm>
              <a:off x="4716016" y="2636912"/>
              <a:ext cx="1296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6012160" y="2636912"/>
              <a:ext cx="0" cy="12683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5148064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크다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331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276872"/>
            <a:ext cx="5760640" cy="3024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score = </a:t>
            </a:r>
            <a:r>
              <a:rPr lang="en-US" altLang="ko-KR" sz="1300" dirty="0" err="1">
                <a:solidFill>
                  <a:schemeClr val="tx1"/>
                </a:solidFill>
              </a:rPr>
              <a:t>int</a:t>
            </a:r>
            <a:r>
              <a:rPr lang="en-US" altLang="ko-KR" sz="1300" dirty="0">
                <a:solidFill>
                  <a:schemeClr val="tx1"/>
                </a:solidFill>
              </a:rPr>
              <a:t>(input(“</a:t>
            </a:r>
            <a:r>
              <a:rPr lang="ko-KR" altLang="en-US" sz="1300" dirty="0">
                <a:solidFill>
                  <a:schemeClr val="tx1"/>
                </a:solidFill>
              </a:rPr>
              <a:t>점수를 입력하세요 </a:t>
            </a:r>
            <a:r>
              <a:rPr lang="en-US" altLang="ko-KR" sz="1300" dirty="0">
                <a:solidFill>
                  <a:schemeClr val="tx1"/>
                </a:solidFill>
              </a:rPr>
              <a:t>: “))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score &gt;= 90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80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print(“B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70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print(“C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60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print(“D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print(“F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프로그램 종료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1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57" y="2172542"/>
            <a:ext cx="4632486" cy="37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1991</a:t>
            </a:r>
            <a:r>
              <a:rPr lang="ko-KR" altLang="en-US" dirty="0"/>
              <a:t>년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이라는 프로그래머에 의해 개발된 언어로</a:t>
            </a:r>
            <a:r>
              <a:rPr lang="en-US" altLang="ko-KR" dirty="0"/>
              <a:t>, </a:t>
            </a:r>
            <a:r>
              <a:rPr lang="ko-KR" altLang="en-US" dirty="0" err="1"/>
              <a:t>가독성이</a:t>
            </a:r>
            <a:r>
              <a:rPr lang="ko-KR" altLang="en-US" dirty="0"/>
              <a:t> 높고 쉬운 문법 덕택에 다른 프로그래밍 언어보다 빠른 습득이 가능하다는 특징이 있다</a:t>
            </a:r>
            <a:r>
              <a:rPr lang="en-US" altLang="ko-KR" dirty="0"/>
              <a:t>. </a:t>
            </a:r>
            <a:r>
              <a:rPr lang="ko-KR" altLang="en-US" dirty="0"/>
              <a:t>그 덕에 프로그래밍을 전공하지 않은 비전공자 중심으로 인기를 얻어 데이터 분석과 모델링을 다루는 통계학부터 </a:t>
            </a:r>
            <a:r>
              <a:rPr lang="ko-KR" altLang="en-US" dirty="0" err="1"/>
              <a:t>딥러닝과</a:t>
            </a:r>
            <a:r>
              <a:rPr lang="ko-KR" altLang="en-US" dirty="0"/>
              <a:t> 인공지능을 활용하는 의학에까지 다양한 분야에 두루 활용되고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검색량을</a:t>
            </a:r>
            <a:r>
              <a:rPr lang="ko-KR" altLang="en-US" dirty="0"/>
              <a:t> 기준으로 프로그래밍 언어 선호도를 조사하는 </a:t>
            </a:r>
            <a:r>
              <a:rPr lang="en-US" altLang="ko-KR" dirty="0"/>
              <a:t>TIOBE index</a:t>
            </a:r>
            <a:r>
              <a:rPr lang="ko-KR" altLang="en-US" dirty="0"/>
              <a:t>에서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기준 </a:t>
            </a:r>
            <a:r>
              <a:rPr lang="ko-KR" altLang="en-US" dirty="0" err="1"/>
              <a:t>파이썬은</a:t>
            </a:r>
            <a:r>
              <a:rPr lang="ko-KR" altLang="en-US" dirty="0"/>
              <a:t> 선호하는 프로그래밍 언어 </a:t>
            </a:r>
            <a:r>
              <a:rPr lang="en-US" altLang="ko-KR" dirty="0"/>
              <a:t>3</a:t>
            </a:r>
            <a:r>
              <a:rPr lang="ko-KR" altLang="en-US" dirty="0"/>
              <a:t>위</a:t>
            </a:r>
            <a:r>
              <a:rPr lang="en-US" altLang="ko-KR" dirty="0"/>
              <a:t>(10.86%)</a:t>
            </a:r>
            <a:r>
              <a:rPr lang="ko-KR" altLang="en-US" dirty="0"/>
              <a:t>를 차지했으며</a:t>
            </a:r>
            <a:r>
              <a:rPr lang="en-US" altLang="ko-KR" dirty="0"/>
              <a:t>, </a:t>
            </a:r>
            <a:r>
              <a:rPr lang="ko-KR" altLang="en-US" dirty="0" err="1"/>
              <a:t>오라일리</a:t>
            </a:r>
            <a:r>
              <a:rPr lang="ko-KR" altLang="en-US" dirty="0"/>
              <a:t> 미디어가 온라인 학습 플랫폼의 학습 과정 및 사용자 선호도를 분석해 발표한 프로그래밍 언어 순위에서는 </a:t>
            </a:r>
            <a:r>
              <a:rPr lang="ko-KR" altLang="en-US" dirty="0" err="1"/>
              <a:t>파이썬이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C++</a:t>
            </a:r>
            <a:r>
              <a:rPr lang="ko-KR" altLang="en-US" dirty="0"/>
              <a:t>을 제치고 가장 높은 사용률을 보였습니다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반복문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85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지정한만큼 코드를 반복적으로 실행하는 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기본 형태는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 </a:t>
            </a:r>
            <a:r>
              <a:rPr lang="en-US" altLang="ko-KR" dirty="0"/>
              <a:t>in range(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종료값</a:t>
            </a:r>
            <a:r>
              <a:rPr lang="en-US" altLang="ko-KR" dirty="0"/>
              <a:t>, </a:t>
            </a:r>
            <a:r>
              <a:rPr lang="ko-KR" altLang="en-US" dirty="0" err="1"/>
              <a:t>증가값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 값을 기준으로 실행이 될 때마다 증가 값만큼 값이 증가하고 값이 종료 값과 같거나 커지는 경우 </a:t>
            </a:r>
            <a:r>
              <a:rPr lang="ko-KR" altLang="en-US" dirty="0" err="1"/>
              <a:t>반복문은</a:t>
            </a:r>
            <a:r>
              <a:rPr lang="ko-KR" altLang="en-US" dirty="0"/>
              <a:t>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5163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11" y="2459976"/>
            <a:ext cx="5563376" cy="324847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입니다</a:t>
            </a:r>
            <a:r>
              <a:rPr lang="en-US" altLang="ko-KR" sz="1300" dirty="0">
                <a:solidFill>
                  <a:schemeClr val="tx1"/>
                </a:solidFill>
              </a:rPr>
              <a:t>.”)</a:t>
            </a:r>
          </a:p>
        </p:txBody>
      </p:sp>
    </p:spTree>
    <p:extLst>
      <p:ext uri="{BB962C8B-B14F-4D97-AF65-F5344CB8AC3E}">
        <p14:creationId xmlns:p14="http://schemas.microsoft.com/office/powerpoint/2010/main" val="3333800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84" y="2488555"/>
            <a:ext cx="5572903" cy="321989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반복입니다</a:t>
            </a:r>
            <a:r>
              <a:rPr lang="en-US" altLang="ko-KR" sz="1300" dirty="0">
                <a:solidFill>
                  <a:schemeClr val="tx1"/>
                </a:solidFill>
              </a:rPr>
              <a:t>.”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58679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문의 변수 </a:t>
            </a:r>
            <a:r>
              <a:rPr lang="en-US" altLang="ko-KR" dirty="0" err="1"/>
              <a:t>i</a:t>
            </a:r>
            <a:r>
              <a:rPr lang="ko-KR" altLang="en-US" dirty="0"/>
              <a:t>는 다른 </a:t>
            </a:r>
            <a:r>
              <a:rPr lang="ko-KR" altLang="en-US" dirty="0" err="1"/>
              <a:t>변수명으로</a:t>
            </a:r>
            <a:r>
              <a:rPr lang="ko-KR" altLang="en-US" dirty="0"/>
              <a:t> 바꿔서 사용해도 무관하다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2040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합을 구하는 방법을 생각해보자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없이 합을 구하려면 변수 </a:t>
            </a:r>
            <a:r>
              <a:rPr lang="en-US" altLang="ko-KR" dirty="0"/>
              <a:t>10</a:t>
            </a:r>
            <a:r>
              <a:rPr lang="ko-KR" altLang="en-US" dirty="0"/>
              <a:t>개를 지정하여 합을 구해야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사용하면 간단하게 합을 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2236859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30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11,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10" y="3157525"/>
            <a:ext cx="4646579" cy="31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2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for</a:t>
            </a:r>
            <a:r>
              <a:rPr lang="ko-KR" altLang="en-US" dirty="0"/>
              <a:t>문 안에 또 하나의 </a:t>
            </a:r>
            <a:r>
              <a:rPr lang="en-US" altLang="ko-KR" dirty="0"/>
              <a:t>for</a:t>
            </a:r>
            <a:r>
              <a:rPr lang="ko-KR" altLang="en-US" dirty="0"/>
              <a:t>문을 사용하여 </a:t>
            </a:r>
            <a:r>
              <a:rPr lang="ko-KR" altLang="en-US" dirty="0" err="1"/>
              <a:t>중복문을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돌리는 방법을 말한다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</a:t>
            </a:r>
            <a:r>
              <a:rPr lang="en-US" altLang="ko-KR" dirty="0"/>
              <a:t>1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 for </a:t>
            </a:r>
            <a:r>
              <a:rPr lang="ko-KR" altLang="en-US" dirty="0"/>
              <a:t>변수</a:t>
            </a:r>
            <a:r>
              <a:rPr lang="en-US" altLang="ko-KR" dirty="0"/>
              <a:t>2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86179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range(2, 10, 1):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print("%d X %d = %d"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j,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*j))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34" y="2525070"/>
            <a:ext cx="3386331" cy="40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0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 (1,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print(“</a:t>
            </a:r>
            <a:r>
              <a:rPr lang="ko-KR" altLang="en-US" sz="1300" dirty="0">
                <a:solidFill>
                  <a:schemeClr val="tx1"/>
                </a:solidFill>
              </a:rPr>
              <a:t>첫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%d ,  </a:t>
            </a:r>
            <a:r>
              <a:rPr lang="ko-KR" altLang="en-US" sz="1300" dirty="0" err="1">
                <a:solidFill>
                  <a:schemeClr val="tx1"/>
                </a:solidFill>
              </a:rPr>
              <a:t>두번째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j = %d”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j))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63" y="2564904"/>
            <a:ext cx="3369673" cy="40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66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반복문에는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 외에 </a:t>
            </a:r>
            <a:r>
              <a:rPr lang="en-US" altLang="ko-KR" dirty="0"/>
              <a:t>while</a:t>
            </a:r>
            <a:r>
              <a:rPr lang="ko-KR" altLang="en-US" dirty="0"/>
              <a:t>문이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시작 값</a:t>
            </a:r>
            <a:endParaRPr lang="en-US" altLang="ko-KR" dirty="0"/>
          </a:p>
          <a:p>
            <a:r>
              <a:rPr lang="en-US" altLang="ko-KR" dirty="0"/>
              <a:t>	while </a:t>
            </a:r>
            <a:r>
              <a:rPr lang="ko-KR" altLang="en-US" dirty="0"/>
              <a:t>변수 </a:t>
            </a:r>
            <a:r>
              <a:rPr lang="en-US" altLang="ko-KR" dirty="0"/>
              <a:t>&lt; </a:t>
            </a:r>
            <a:r>
              <a:rPr lang="ko-KR" altLang="en-US" dirty="0"/>
              <a:t>종료 값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변수 </a:t>
            </a:r>
            <a:r>
              <a:rPr lang="en-US" altLang="ko-KR" dirty="0"/>
              <a:t>+ </a:t>
            </a:r>
            <a:r>
              <a:rPr lang="ko-KR" altLang="en-US" dirty="0"/>
              <a:t>증가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 뒤에 있는 조건식이 거짓이 되기 전까지 반복한다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6136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스크립트 언어</a:t>
            </a:r>
            <a:r>
              <a:rPr lang="en-US" altLang="ko-KR" dirty="0"/>
              <a:t>(Script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스크립트 언어로 컴파일 과정 없이 인터프리터에 의해 실행 결과를 바로 확인하고 수정하며 코드를 작성할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동적 타입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지정하지 않고 선언하는 것만으로 값을 지정할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플랫폼 독립적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운영체제에서 동작하는 언어이기 때문에 어떤 환경에서도 활용이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294817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736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1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while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 11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+= 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print("1</a:t>
            </a:r>
            <a:r>
              <a:rPr lang="ko-KR" altLang="en-US" sz="1300" dirty="0">
                <a:solidFill>
                  <a:schemeClr val="tx1"/>
                </a:solidFill>
              </a:rPr>
              <a:t>에서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까지의 합은 </a:t>
            </a:r>
            <a:r>
              <a:rPr lang="en-US" altLang="ko-KR" sz="1300" dirty="0">
                <a:solidFill>
                  <a:schemeClr val="tx1"/>
                </a:solidFill>
              </a:rPr>
              <a:t>%d" %sum)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59" y="3529874"/>
            <a:ext cx="560148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91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12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while True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>
                <a:solidFill>
                  <a:schemeClr val="tx1"/>
                </a:solidFill>
              </a:rPr>
              <a:t>반복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3488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문에서 </a:t>
            </a:r>
            <a:r>
              <a:rPr lang="ko-KR" altLang="en-US" dirty="0" err="1"/>
              <a:t>조심해야할</a:t>
            </a:r>
            <a:r>
              <a:rPr lang="ko-KR" altLang="en-US" dirty="0"/>
              <a:t> 점은 </a:t>
            </a:r>
            <a:r>
              <a:rPr lang="ko-KR" altLang="en-US" dirty="0" err="1"/>
              <a:t>조건식</a:t>
            </a:r>
            <a:r>
              <a:rPr lang="ko-KR" altLang="en-US" dirty="0"/>
              <a:t> 부분에 </a:t>
            </a:r>
            <a:r>
              <a:rPr lang="en-US" altLang="ko-KR" dirty="0"/>
              <a:t>True</a:t>
            </a:r>
            <a:r>
              <a:rPr lang="ko-KR" altLang="en-US" dirty="0"/>
              <a:t>가 들어가게 되면 무한 반복이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513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반복문에서</a:t>
            </a:r>
            <a:r>
              <a:rPr lang="ko-KR" altLang="en-US" dirty="0"/>
              <a:t> 반복이 되는 도중에 빠져 나가는 </a:t>
            </a:r>
            <a:r>
              <a:rPr lang="en-US" altLang="ko-KR" dirty="0"/>
              <a:t>break</a:t>
            </a:r>
            <a:r>
              <a:rPr lang="ko-KR" altLang="en-US" dirty="0"/>
              <a:t>문이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“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== 5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break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06" y="3331732"/>
            <a:ext cx="563958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98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700808"/>
            <a:ext cx="5760640" cy="1968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if sum &gt;= 500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break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합계가 </a:t>
            </a:r>
            <a:r>
              <a:rPr lang="en-US" altLang="ko-KR" sz="1300" dirty="0">
                <a:solidFill>
                  <a:schemeClr val="tx1"/>
                </a:solidFill>
              </a:rPr>
              <a:t>500 </a:t>
            </a:r>
            <a:r>
              <a:rPr lang="ko-KR" altLang="en-US" sz="1300" dirty="0">
                <a:solidFill>
                  <a:schemeClr val="tx1"/>
                </a:solidFill>
              </a:rPr>
              <a:t>이상이 되는 범위의 숫자는 </a:t>
            </a:r>
            <a:r>
              <a:rPr lang="en-US" altLang="ko-KR" sz="1300" dirty="0">
                <a:solidFill>
                  <a:schemeClr val="tx1"/>
                </a:solidFill>
              </a:rPr>
              <a:t>: %d”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789040"/>
            <a:ext cx="4176464" cy="27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00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continue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문이 </a:t>
            </a:r>
            <a:r>
              <a:rPr lang="ko-KR" altLang="en-US" dirty="0" err="1"/>
              <a:t>반복문에서</a:t>
            </a:r>
            <a:r>
              <a:rPr lang="ko-KR" altLang="en-US" dirty="0"/>
              <a:t> 빠져 나간다면 </a:t>
            </a:r>
            <a:r>
              <a:rPr lang="en-US" altLang="ko-KR" dirty="0"/>
              <a:t>continue</a:t>
            </a:r>
            <a:r>
              <a:rPr lang="ko-KR" altLang="en-US" dirty="0"/>
              <a:t>문은 </a:t>
            </a:r>
            <a:r>
              <a:rPr lang="ko-KR" altLang="en-US" dirty="0" err="1"/>
              <a:t>반복문으로</a:t>
            </a:r>
            <a:r>
              <a:rPr lang="ko-KR" altLang="en-US" dirty="0"/>
              <a:t> 돌아간다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&lt;= 3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continue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96" y="3429000"/>
            <a:ext cx="561100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26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튜플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>
                <a:solidFill>
                  <a:schemeClr val="bg1"/>
                </a:solidFill>
              </a:rPr>
              <a:t>리스트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딕셔너리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691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변수 부분에서는 </a:t>
            </a:r>
            <a:r>
              <a:rPr lang="ko-KR" altLang="en-US" dirty="0" err="1"/>
              <a:t>자료형들이</a:t>
            </a:r>
            <a:r>
              <a:rPr lang="ko-KR" altLang="en-US" dirty="0"/>
              <a:t> 값을 하나만 넣고 저장을 했지만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딕셔너리는</a:t>
            </a:r>
            <a:r>
              <a:rPr lang="ko-KR" altLang="en-US" dirty="0"/>
              <a:t> 여러 데이터를 저장할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중 </a:t>
            </a:r>
            <a:r>
              <a:rPr lang="ko-KR" altLang="en-US" dirty="0" err="1"/>
              <a:t>튜플은</a:t>
            </a:r>
            <a:r>
              <a:rPr lang="ko-KR" altLang="en-US" dirty="0"/>
              <a:t> 가장 단순한 </a:t>
            </a:r>
            <a:r>
              <a:rPr lang="ko-KR" altLang="en-US" dirty="0" err="1"/>
              <a:t>자료형으로</a:t>
            </a:r>
            <a:r>
              <a:rPr lang="ko-KR" altLang="en-US" dirty="0"/>
              <a:t> 소괄호</a:t>
            </a:r>
            <a:r>
              <a:rPr lang="en-US" altLang="ko-KR" dirty="0"/>
              <a:t>(())</a:t>
            </a:r>
            <a:r>
              <a:rPr lang="ko-KR" altLang="en-US" dirty="0"/>
              <a:t>로 데이터를 감싸서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튜플은</a:t>
            </a:r>
            <a:r>
              <a:rPr lang="ko-KR" altLang="en-US" dirty="0"/>
              <a:t> 한번 생성 되면 내부의 원소를 삭제하거나 수정이 불가능하다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4572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(1, “hello”)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(3, 3.14)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a + b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a *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a[1]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c, d, 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573016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33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(10, 20, 30, 40)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3])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 : 3])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189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리스트는 원소들이 연속적으로 저장되는 형태이다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리스트는 대괄호</a:t>
            </a:r>
            <a:r>
              <a:rPr lang="en-US" altLang="ko-KR" dirty="0"/>
              <a:t>([])</a:t>
            </a:r>
            <a:r>
              <a:rPr lang="ko-KR" altLang="en-US" dirty="0"/>
              <a:t>안에 요소들을 저장하며 요소의 개수는 </a:t>
            </a:r>
            <a:r>
              <a:rPr lang="en-US" altLang="ko-KR" dirty="0"/>
              <a:t>0</a:t>
            </a:r>
            <a:r>
              <a:rPr lang="ko-KR" altLang="en-US" dirty="0"/>
              <a:t>개 이상이면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2, </a:t>
            </a:r>
            <a:r>
              <a:rPr lang="ko-KR" altLang="en-US" dirty="0"/>
              <a:t>요소</a:t>
            </a:r>
            <a:r>
              <a:rPr lang="en-US" altLang="ko-KR" dirty="0"/>
              <a:t>3, ...]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38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언어는 소스 코드를 컴파일 한 후 기계어를 </a:t>
            </a:r>
            <a:r>
              <a:rPr lang="en-US" altLang="ko-KR" dirty="0"/>
              <a:t>CPU/</a:t>
            </a:r>
            <a:r>
              <a:rPr lang="ko-KR" altLang="en-US" dirty="0"/>
              <a:t>메모리를 통해 읽어 실행하는 방식으로 동작한다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컴파일을 하기 때문에 규모가 큰 프로그램은 시간이 오래 걸릴 수 있지만</a:t>
            </a:r>
            <a:r>
              <a:rPr lang="en-US" altLang="ko-KR" dirty="0"/>
              <a:t>, </a:t>
            </a:r>
            <a:r>
              <a:rPr lang="ko-KR" altLang="en-US" dirty="0"/>
              <a:t>컴파일 후에는 기계어를 통하여 프로그램을 실행하기 때문에 실행 시간은 빠르다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C++, Java</a:t>
            </a:r>
            <a:r>
              <a:rPr lang="ko-KR" altLang="en-US" dirty="0"/>
              <a:t>가 대표적인 컴파일 언어이다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스크립트 언어는 컴파일을 하지 않고 인터프리터로 소스 코드를 </a:t>
            </a:r>
            <a:r>
              <a:rPr lang="ko-KR" altLang="en-US" dirty="0" err="1"/>
              <a:t>한줄씩</a:t>
            </a:r>
            <a:r>
              <a:rPr lang="ko-KR" altLang="en-US" dirty="0"/>
              <a:t> 읽어 바로 실행하는 방식으로 동작한다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컴파일을 하지 않고 바로 실행한다는 특징을 가지고 있지만 소스 코드를 읽으며 실행하기 때문에 프로그램의 실행 시간이 컴파일 언어에 비해 느리다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Python</a:t>
            </a:r>
            <a:r>
              <a:rPr lang="ko-KR" altLang="en-US" dirty="0"/>
              <a:t>이 대표적인 </a:t>
            </a:r>
            <a:r>
              <a:rPr lang="ko-KR" altLang="en-US" dirty="0" err="1"/>
              <a:t>스트립트</a:t>
            </a:r>
            <a:r>
              <a:rPr lang="ko-KR" altLang="en-US" dirty="0"/>
              <a:t> 언어이다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컴파일 언어</a:t>
            </a:r>
            <a:r>
              <a:rPr lang="en-US" altLang="ko-KR" sz="2300" dirty="0"/>
              <a:t>? </a:t>
            </a:r>
            <a:r>
              <a:rPr lang="ko-KR" altLang="en-US" sz="2300" dirty="0"/>
              <a:t>스크립트 언어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857624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383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[1, 2, 3, 4]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print(a[2])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212976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69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 함수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02025"/>
              </p:ext>
            </p:extLst>
          </p:nvPr>
        </p:nvGraphicFramePr>
        <p:xfrm>
          <a:off x="1691680" y="1615784"/>
          <a:ext cx="6096000" cy="490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append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가장 뒤에 항목을 추가한다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.append(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리트스</a:t>
                      </a:r>
                      <a:r>
                        <a:rPr lang="ko-KR" altLang="en-US" sz="1000" dirty="0"/>
                        <a:t> 맨 뒤 항목을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.pop()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오름차순으로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.sort()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reverse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역순으로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.reverse()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index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지정한 값의 위치를 반환한다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.index(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insert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지정된 위치에 값을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.insert(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remove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지정한 값을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.remove(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뒤에 새로운 리스트를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.extend(</a:t>
                      </a:r>
                      <a:r>
                        <a:rPr lang="ko-KR" altLang="en-US" sz="1000" dirty="0"/>
                        <a:t>추가할 리스트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count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해당 값의 개수를 출력한다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.count(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clear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모두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.clear()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해당 위치의 항목을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 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전체 개수를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새로운 리스트에 복사한다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= </a:t>
                      </a:r>
                      <a:r>
                        <a:rPr lang="ko-KR" altLang="en-US" sz="1000" baseline="0" dirty="0" err="1"/>
                        <a:t>리스트명</a:t>
                      </a:r>
                      <a:r>
                        <a:rPr lang="en-US" altLang="ko-KR" sz="1000" baseline="0" dirty="0"/>
                        <a:t>.copy()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정렬하여 새로운 리스트에 대입한다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 </a:t>
                      </a:r>
                      <a:r>
                        <a:rPr lang="en-US" altLang="ko-KR" sz="1000" dirty="0"/>
                        <a:t>= sorted(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565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100816"/>
            <a:ext cx="5760640" cy="3056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[20, 10, 40, 30]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[12, 99, 24, 55]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a.sort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b.reverse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 a[0]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b.append</a:t>
            </a:r>
            <a:r>
              <a:rPr lang="en-US" altLang="ko-KR" sz="1300" dirty="0">
                <a:solidFill>
                  <a:schemeClr val="tx1"/>
                </a:solidFill>
              </a:rPr>
              <a:t>(22)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494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2066735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8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2</a:t>
            </a:r>
            <a:r>
              <a:rPr lang="ko-KR" altLang="en-US" sz="2300" dirty="0"/>
              <a:t>차원 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리스트의 원소들에는 또 다른 리스트를 포함할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2], [</a:t>
            </a:r>
            <a:r>
              <a:rPr lang="ko-KR" altLang="en-US" dirty="0"/>
              <a:t>요소</a:t>
            </a:r>
            <a:r>
              <a:rPr lang="en-US" altLang="ko-KR" dirty="0"/>
              <a:t>3, </a:t>
            </a:r>
            <a:r>
              <a:rPr lang="ko-KR" altLang="en-US" dirty="0"/>
              <a:t>요소</a:t>
            </a:r>
            <a:r>
              <a:rPr lang="en-US" altLang="ko-KR" dirty="0"/>
              <a:t>4], [</a:t>
            </a:r>
            <a:r>
              <a:rPr lang="ko-KR" altLang="en-US" dirty="0"/>
              <a:t>요소</a:t>
            </a:r>
            <a:r>
              <a:rPr lang="en-US" altLang="ko-KR" dirty="0"/>
              <a:t>5, </a:t>
            </a:r>
            <a:r>
              <a:rPr lang="ko-KR" altLang="en-US" dirty="0"/>
              <a:t>요소</a:t>
            </a:r>
            <a:r>
              <a:rPr lang="en-US" altLang="ko-KR" dirty="0"/>
              <a:t>6]]</a:t>
            </a:r>
            <a:r>
              <a:rPr lang="ko-KR" altLang="en-US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765107"/>
            <a:ext cx="5760640" cy="1527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altLang="ko-KR" sz="1300" dirty="0">
                <a:solidFill>
                  <a:schemeClr val="tx1"/>
                </a:solidFill>
              </a:rPr>
              <a:t>a = [[10,20], [30, 40], [50, 60]]</a:t>
            </a:r>
          </a:p>
          <a:p>
            <a:endParaRPr lang="pt-B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print(a[0][1])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843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딕셔너리란</a:t>
            </a:r>
            <a:r>
              <a:rPr lang="ko-KR" altLang="en-US" dirty="0"/>
              <a:t> </a:t>
            </a:r>
            <a:r>
              <a:rPr lang="ko-KR" altLang="en-US" dirty="0" err="1"/>
              <a:t>사전형</a:t>
            </a:r>
            <a:r>
              <a:rPr lang="ko-KR" altLang="en-US" dirty="0"/>
              <a:t> 데이터를 의미하며</a:t>
            </a:r>
            <a:r>
              <a:rPr lang="en-US" altLang="ko-KR" dirty="0"/>
              <a:t>, 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대응시킨 형태이다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en-US" altLang="ko-KR" dirty="0"/>
              <a:t>key</a:t>
            </a:r>
            <a:r>
              <a:rPr lang="ko-KR" altLang="en-US" dirty="0"/>
              <a:t>에는 하나의 </a:t>
            </a:r>
            <a:r>
              <a:rPr lang="en-US" altLang="ko-KR" dirty="0"/>
              <a:t>value</a:t>
            </a:r>
            <a:r>
              <a:rPr lang="ko-KR" altLang="en-US" dirty="0"/>
              <a:t>만이 대응된다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값은 절대로 변하지 않으며 </a:t>
            </a:r>
            <a:r>
              <a:rPr lang="en-US" altLang="ko-KR" dirty="0"/>
              <a:t>value </a:t>
            </a:r>
            <a:r>
              <a:rPr lang="ko-KR" altLang="en-US" dirty="0"/>
              <a:t>값은 변경할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튜플과</a:t>
            </a:r>
            <a:r>
              <a:rPr lang="ko-KR" altLang="en-US" dirty="0"/>
              <a:t> 다르게 </a:t>
            </a:r>
            <a:r>
              <a:rPr lang="en-US" altLang="ko-KR" dirty="0"/>
              <a:t>key-value </a:t>
            </a:r>
            <a:r>
              <a:rPr lang="ko-KR" altLang="en-US" dirty="0"/>
              <a:t>쌍 자체를 수정하거나 삭제할 수 있기 때문에 유용하게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딕셔너리명</a:t>
            </a:r>
            <a:r>
              <a:rPr lang="ko-KR" altLang="en-US" dirty="0"/>
              <a:t> </a:t>
            </a:r>
            <a:r>
              <a:rPr lang="en-US" altLang="ko-KR" dirty="0"/>
              <a:t>= {key1 : value1, key2 : value2, key3 : value3}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564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{"name" : "test", "age" : 20, "phone" : "01012345678"}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print(a["name"])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a["area"] = "Seoul"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17032"/>
            <a:ext cx="563006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933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list(</a:t>
            </a:r>
            <a:r>
              <a:rPr lang="en-US" altLang="ko-KR" sz="1300" dirty="0" err="1">
                <a:solidFill>
                  <a:schemeClr val="tx1"/>
                </a:solidFill>
              </a:rPr>
              <a:t>a.keys</a:t>
            </a:r>
            <a:r>
              <a:rPr lang="en-US" altLang="ko-KR" sz="1300" dirty="0">
                <a:solidFill>
                  <a:schemeClr val="tx1"/>
                </a:solidFill>
              </a:rPr>
              <a:t>())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a.values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a.items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728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a[“age”] = 30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del(a[“phone”])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73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1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사용이 쉽다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문법 자체가 쉽고 간결하다</a:t>
            </a:r>
            <a:r>
              <a:rPr lang="en-US" altLang="ko-KR" dirty="0"/>
              <a:t>. </a:t>
            </a:r>
            <a:r>
              <a:rPr lang="ko-KR" altLang="en-US" dirty="0"/>
              <a:t>사람의 사고 체계와 매우 닮아있어서 비전공자도 배우기 쉬운 언어이다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개발 속도가 빠르다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쉽고 간결하기 때문에 높은 생산성을 보여준다</a:t>
            </a:r>
            <a:r>
              <a:rPr lang="en-US" altLang="ko-KR" dirty="0"/>
              <a:t>. </a:t>
            </a:r>
            <a:r>
              <a:rPr lang="ko-KR" altLang="en-US" dirty="0"/>
              <a:t>다른 언어들과 비교를 하면 더 적은 코드로 많은 작업을 수행 할 수 있으며 복잡한 구문으로 인한 오류를 줄일 수 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높은 확장성과 </a:t>
            </a:r>
            <a:r>
              <a:rPr lang="ko-KR" altLang="en-US" dirty="0" err="1"/>
              <a:t>이식성을</a:t>
            </a:r>
            <a:r>
              <a:rPr lang="ko-KR" altLang="en-US" dirty="0"/>
              <a:t> 가지고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언어나 라이브러리에 쉽게 접근하여 연동할 수 있다</a:t>
            </a:r>
            <a:r>
              <a:rPr lang="en-US" altLang="ko-KR" dirty="0"/>
              <a:t>. </a:t>
            </a:r>
            <a:r>
              <a:rPr lang="ko-KR" altLang="en-US" dirty="0"/>
              <a:t>이러한 특징으로 인하여 모든 코드를 일일이 작성할 필요가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장점</a:t>
            </a:r>
          </a:p>
        </p:txBody>
      </p:sp>
    </p:spTree>
    <p:extLst>
      <p:ext uri="{BB962C8B-B14F-4D97-AF65-F5344CB8AC3E}">
        <p14:creationId xmlns:p14="http://schemas.microsoft.com/office/powerpoint/2010/main" val="27734397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: </a:t>
            </a:r>
            <a:r>
              <a:rPr lang="ko-KR" altLang="en-US" dirty="0"/>
              <a:t>문자열의 길이를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79" y="2239229"/>
            <a:ext cx="5760640" cy="1405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 = </a:t>
            </a:r>
            <a:r>
              <a:rPr lang="en-US" altLang="ko-KR" sz="1300" dirty="0" err="1">
                <a:solidFill>
                  <a:schemeClr val="tx1"/>
                </a:solidFill>
              </a:rPr>
              <a:t>len</a:t>
            </a:r>
            <a:r>
              <a:rPr lang="en-US" altLang="ko-KR" sz="1300" dirty="0">
                <a:solidFill>
                  <a:schemeClr val="tx1"/>
                </a:solidFill>
              </a:rPr>
              <a:t>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</a:t>
            </a:r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print(a[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] + “_”. end=””)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01" y="3717032"/>
            <a:ext cx="4809395" cy="28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85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upper() : </a:t>
            </a:r>
            <a:r>
              <a:rPr lang="ko-KR" altLang="en-US" dirty="0"/>
              <a:t>문자를 모두 대문자로 변환</a:t>
            </a:r>
            <a:endParaRPr lang="en-US" altLang="ko-KR" dirty="0"/>
          </a:p>
          <a:p>
            <a:r>
              <a:rPr lang="en-US" altLang="ko-KR" dirty="0"/>
              <a:t>lower() : </a:t>
            </a:r>
            <a:r>
              <a:rPr lang="ko-KR" altLang="en-US" dirty="0"/>
              <a:t>문자를 모두 소문자로 변환</a:t>
            </a:r>
            <a:endParaRPr lang="en-US" altLang="ko-KR" dirty="0"/>
          </a:p>
          <a:p>
            <a:r>
              <a:rPr lang="en-US" altLang="ko-KR" dirty="0" err="1"/>
              <a:t>swapcase</a:t>
            </a:r>
            <a:r>
              <a:rPr lang="en-US" altLang="ko-KR" dirty="0"/>
              <a:t>() : </a:t>
            </a:r>
            <a:r>
              <a:rPr lang="ko-KR" altLang="en-US" dirty="0"/>
              <a:t>대문자를 소문자로</a:t>
            </a:r>
            <a:r>
              <a:rPr lang="en-US" altLang="ko-KR" dirty="0"/>
              <a:t>, </a:t>
            </a:r>
            <a:r>
              <a:rPr lang="ko-KR" altLang="en-US" dirty="0"/>
              <a:t>소문자를 대문자로 변환</a:t>
            </a:r>
            <a:endParaRPr lang="en-US" altLang="ko-KR" dirty="0"/>
          </a:p>
          <a:p>
            <a:r>
              <a:rPr lang="en-US" altLang="ko-KR" dirty="0"/>
              <a:t>title() : </a:t>
            </a:r>
            <a:r>
              <a:rPr lang="ko-KR" altLang="en-US" dirty="0"/>
              <a:t>단어의 첫 문자만 대문자로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365104"/>
            <a:ext cx="5630061" cy="20576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a.upper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a.lower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a.swapcase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a.title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95321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count() : </a:t>
            </a:r>
            <a:r>
              <a:rPr lang="ko-KR" altLang="en-US" dirty="0"/>
              <a:t>문자열의 개수 출력</a:t>
            </a:r>
            <a:endParaRPr lang="en-US" altLang="ko-KR" dirty="0"/>
          </a:p>
          <a:p>
            <a:r>
              <a:rPr lang="en-US" altLang="ko-KR" dirty="0"/>
              <a:t>find() : </a:t>
            </a:r>
            <a:r>
              <a:rPr lang="ko-KR" altLang="en-US" dirty="0"/>
              <a:t>문자열 앞부터 시작하여 처음으로 나온 위치를 출력</a:t>
            </a:r>
            <a:endParaRPr lang="en-US" altLang="ko-KR" dirty="0"/>
          </a:p>
          <a:p>
            <a:r>
              <a:rPr lang="en-US" altLang="ko-KR" dirty="0"/>
              <a:t>index() : find</a:t>
            </a:r>
            <a:r>
              <a:rPr lang="ko-KR" altLang="en-US" dirty="0"/>
              <a:t>와 같이 위치를 출력하지만 찾는 단어가 없을 시 에러 발생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a.count</a:t>
            </a:r>
            <a:r>
              <a:rPr lang="en-US" altLang="ko-KR" sz="1300" dirty="0">
                <a:solidFill>
                  <a:schemeClr val="tx1"/>
                </a:solidFill>
              </a:rPr>
              <a:t>(“o”)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a.find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(“a”)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437112"/>
            <a:ext cx="4464496" cy="20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24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lstrip</a:t>
            </a:r>
            <a:r>
              <a:rPr lang="en-US" altLang="ko-KR" dirty="0"/>
              <a:t>() : </a:t>
            </a:r>
            <a:r>
              <a:rPr lang="ko-KR" altLang="en-US" dirty="0"/>
              <a:t>문자열 왼쪽의 공백을 지운다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rstrip</a:t>
            </a:r>
            <a:r>
              <a:rPr lang="en-US" altLang="ko-KR" dirty="0"/>
              <a:t>() : </a:t>
            </a:r>
            <a:r>
              <a:rPr lang="ko-KR" altLang="en-US" dirty="0"/>
              <a:t>문자열 오른쪽의 공백을 지운다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strip() : </a:t>
            </a:r>
            <a:r>
              <a:rPr lang="ko-KR" altLang="en-US" dirty="0"/>
              <a:t>문자열 양쪽의 공백을 지운다</a:t>
            </a:r>
            <a:r>
              <a:rPr lang="en-US" altLang="ko-KR" dirty="0"/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  Hello world  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365104"/>
            <a:ext cx="563006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19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replace() : </a:t>
            </a:r>
            <a:r>
              <a:rPr lang="ko-KR" altLang="en-US" dirty="0"/>
              <a:t>문자열 안의 특정한 값을 다른 값으로 치환한다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split() : </a:t>
            </a:r>
            <a:r>
              <a:rPr lang="ko-KR" altLang="en-US" dirty="0"/>
              <a:t>문자열을 괄호 안에 값으로 구분하여 나누어준다</a:t>
            </a:r>
            <a:r>
              <a:rPr lang="en-US" altLang="ko-KR" dirty="0"/>
              <a:t>.(</a:t>
            </a:r>
            <a:r>
              <a:rPr lang="ko-KR" altLang="en-US" dirty="0"/>
              <a:t>괄호 안이 값을 넣지 않으면 공백을 기준으로 한다</a:t>
            </a:r>
            <a:r>
              <a:rPr lang="en-US" altLang="ko-KR" dirty="0"/>
              <a:t>.)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a.replace</a:t>
            </a:r>
            <a:r>
              <a:rPr lang="en-US" altLang="ko-KR" sz="1300" dirty="0">
                <a:solidFill>
                  <a:schemeClr val="tx1"/>
                </a:solidFill>
              </a:rPr>
              <a:t>(“Hello”, “Hi”)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a.split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b= “</a:t>
            </a:r>
            <a:r>
              <a:rPr lang="en-US" altLang="ko-KR" sz="1300" dirty="0" err="1">
                <a:solidFill>
                  <a:schemeClr val="tx1"/>
                </a:solidFill>
              </a:rPr>
              <a:t>a,b,c,d</a:t>
            </a:r>
            <a:r>
              <a:rPr lang="en-US" altLang="ko-KR" sz="1300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b.split</a:t>
            </a:r>
            <a:r>
              <a:rPr lang="en-US" altLang="ko-KR" sz="1300" dirty="0">
                <a:solidFill>
                  <a:schemeClr val="tx1"/>
                </a:solidFill>
              </a:rPr>
              <a:t>(“,”)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215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441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함수는 어떠한 입력 값을 가지고 작업을 실행하고 결과물을 출력하는 것이 함수가 하는 일이다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키워드를 이용하여 함수를 정의한다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 err="1"/>
              <a:t>함수명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 : 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	    return </a:t>
            </a:r>
            <a:r>
              <a:rPr lang="ko-KR" altLang="en-US" dirty="0"/>
              <a:t>출력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 호출하는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사용 하는 이유는 반복적으로 실행 </a:t>
            </a:r>
            <a:r>
              <a:rPr lang="ko-KR" altLang="en-US" dirty="0" err="1"/>
              <a:t>해야되는</a:t>
            </a:r>
            <a:r>
              <a:rPr lang="ko-KR" altLang="en-US" dirty="0"/>
              <a:t> 코드가 있을 시 코드를 반복해서 사용하게 되면 코드가 길어질 뿐만 아니라 코드가 길어짐으로 코드를 보는데 </a:t>
            </a:r>
            <a:r>
              <a:rPr lang="ko-KR" altLang="en-US" dirty="0" err="1"/>
              <a:t>가독성이</a:t>
            </a:r>
            <a:r>
              <a:rPr lang="ko-KR" altLang="en-US" dirty="0"/>
              <a:t> 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6594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매개변수</a:t>
            </a:r>
            <a:r>
              <a:rPr lang="en-US" altLang="ko-KR" sz="2300" dirty="0"/>
              <a:t>, </a:t>
            </a:r>
            <a:r>
              <a:rPr lang="ko-KR" altLang="en-US" sz="2300" dirty="0"/>
              <a:t>인자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변수와 인자는 사람들이 혼용해서 사용하는 경우가 많다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매개변수는 함수에 입력으로 전달된 값을 받는 변수이고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인자는 함수를 호출할 때 전달하는 입력 값을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함수에서 매개변수와 인자를 사용하지 않는 경우도 존재한다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76845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func_1(a, b)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c = a + b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c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func_1(3, 6)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67" y="3399659"/>
            <a:ext cx="4741865" cy="28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196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func_2()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func_2()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98" y="3381771"/>
            <a:ext cx="4885403" cy="29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9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느린 속도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컴파일 언어가 아닌 스크립트 언어이기 때문에 컴파일 언어에 비해 상대적으로 느리다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err="1"/>
              <a:t>모바일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모바일</a:t>
            </a:r>
            <a:r>
              <a:rPr lang="ko-KR" altLang="en-US" dirty="0"/>
              <a:t> 개발용 언어가 아니기 때문에 개발이 가능은 하지만 </a:t>
            </a:r>
            <a:r>
              <a:rPr lang="ko-KR" altLang="en-US" dirty="0" err="1"/>
              <a:t>모바일</a:t>
            </a:r>
            <a:r>
              <a:rPr lang="ko-KR" altLang="en-US" dirty="0"/>
              <a:t> 개발용 언어를 이용하는 편이 좋다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런타임 에러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언어들과 달리 실행할 때마다 컴파일을 진행한다</a:t>
            </a:r>
            <a:r>
              <a:rPr lang="en-US" altLang="ko-KR" dirty="0"/>
              <a:t>. </a:t>
            </a:r>
            <a:r>
              <a:rPr lang="ko-KR" altLang="en-US" dirty="0"/>
              <a:t>이런 특성이 안 좋은 성능을 불러오고 많은 테스트를 요구하게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단점</a:t>
            </a:r>
          </a:p>
        </p:txBody>
      </p:sp>
    </p:spTree>
    <p:extLst>
      <p:ext uri="{BB962C8B-B14F-4D97-AF65-F5344CB8AC3E}">
        <p14:creationId xmlns:p14="http://schemas.microsoft.com/office/powerpoint/2010/main" val="3974739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func_3(*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result = 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result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return result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 = func_3(1,2,3,4,5)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result2 = func_3(1,2,3,4,5,6,7,8,9,10)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result3 = func_3(2,4,6,8,10)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print(result3)</a:t>
            </a:r>
          </a:p>
        </p:txBody>
      </p:sp>
    </p:spTree>
    <p:extLst>
      <p:ext uri="{BB962C8B-B14F-4D97-AF65-F5344CB8AC3E}">
        <p14:creationId xmlns:p14="http://schemas.microsoft.com/office/powerpoint/2010/main" val="16160239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07" y="1676990"/>
            <a:ext cx="5745978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0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판다스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 err="1">
                <a:solidFill>
                  <a:schemeClr val="bg1"/>
                </a:solidFill>
              </a:rPr>
              <a:t>넘파이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맷플롭립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260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데이터를 처리하기 위한 라이브러리이다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분석과 같은 작업에서 </a:t>
            </a:r>
            <a:r>
              <a:rPr lang="ko-KR" altLang="en-US" dirty="0" err="1"/>
              <a:t>판다스는</a:t>
            </a:r>
            <a:r>
              <a:rPr lang="ko-KR" altLang="en-US" dirty="0"/>
              <a:t> 필수 라이브러리로 알려져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라이브러리를 설치하기 위해서는 </a:t>
            </a:r>
            <a:r>
              <a:rPr lang="en-US" altLang="ko-KR" dirty="0"/>
              <a:t>CMD(</a:t>
            </a:r>
            <a:r>
              <a:rPr lang="ko-KR" altLang="en-US" dirty="0"/>
              <a:t>명령 프롬프트</a:t>
            </a:r>
            <a:r>
              <a:rPr lang="en-US" altLang="ko-KR" dirty="0"/>
              <a:t>)</a:t>
            </a:r>
            <a:r>
              <a:rPr lang="ko-KR" altLang="en-US" dirty="0"/>
              <a:t>에서 다음 명령어를 입력한다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707265"/>
            <a:ext cx="4208267" cy="7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92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r>
              <a:rPr lang="ko-KR" altLang="en-US" sz="2300" dirty="0"/>
              <a:t>의 구조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구조는 크게 </a:t>
            </a:r>
            <a:r>
              <a:rPr lang="en-US" altLang="ko-KR" dirty="0"/>
              <a:t>3</a:t>
            </a:r>
            <a:r>
              <a:rPr lang="ko-KR" altLang="en-US" dirty="0"/>
              <a:t>가지로 나누어 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스리즈</a:t>
            </a:r>
            <a:r>
              <a:rPr lang="ko-KR" altLang="en-US" dirty="0"/>
              <a:t> </a:t>
            </a:r>
            <a:r>
              <a:rPr lang="en-US" altLang="ko-KR" dirty="0"/>
              <a:t>(Series)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데이터프레임 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패널 </a:t>
            </a:r>
            <a:r>
              <a:rPr lang="en-US" altLang="ko-KR" dirty="0"/>
              <a:t>(Panel)</a:t>
            </a:r>
          </a:p>
          <a:p>
            <a:endParaRPr lang="en-US" altLang="ko-KR" dirty="0"/>
          </a:p>
          <a:p>
            <a:r>
              <a:rPr lang="ko-KR" altLang="en-US" dirty="0"/>
              <a:t>이 중 데이터프레임을 가장 많이 사용하며</a:t>
            </a:r>
            <a:r>
              <a:rPr lang="en-US" altLang="ko-KR" dirty="0"/>
              <a:t> </a:t>
            </a:r>
            <a:r>
              <a:rPr lang="ko-KR" altLang="en-US" dirty="0"/>
              <a:t>기본적인 </a:t>
            </a:r>
            <a:r>
              <a:rPr lang="ko-KR" altLang="en-US" dirty="0" err="1"/>
              <a:t>스리즈와</a:t>
            </a:r>
            <a:r>
              <a:rPr lang="ko-KR" altLang="en-US" dirty="0"/>
              <a:t> 데이터프레임을 다루어보자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24308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</a:t>
            </a:r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배열의 값과 그 값에 대응하는 인덱스를 부여할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설치된 라이브러리를 불러오는 방법으로 </a:t>
            </a:r>
            <a:endParaRPr lang="en-US" altLang="ko-KR" dirty="0"/>
          </a:p>
          <a:p>
            <a:r>
              <a:rPr lang="en-US" altLang="ko-KR" dirty="0"/>
              <a:t>	import </a:t>
            </a:r>
            <a:r>
              <a:rPr lang="ko-KR" altLang="en-US" dirty="0" err="1"/>
              <a:t>라이브러리명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ko-KR" altLang="en-US" dirty="0"/>
              <a:t>별칭 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6" y="2420888"/>
            <a:ext cx="8306520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171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스리즈의</a:t>
            </a:r>
            <a:r>
              <a:rPr lang="ko-KR" altLang="en-US" dirty="0"/>
              <a:t> 값과 인덱스 값은 따로 출력이 가능하다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변수</a:t>
            </a:r>
            <a:r>
              <a:rPr lang="en-US" altLang="ko-KR" dirty="0"/>
              <a:t>.values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스리스의</a:t>
            </a:r>
            <a:r>
              <a:rPr lang="ko-KR" altLang="en-US" dirty="0">
                <a:sym typeface="Wingdings" panose="05000000000000000000" pitchFamily="2" charset="2"/>
              </a:rPr>
              <a:t> 값만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변수</a:t>
            </a:r>
            <a:r>
              <a:rPr lang="en-US" altLang="ko-KR" dirty="0">
                <a:sym typeface="Wingdings" panose="05000000000000000000" pitchFamily="2" charset="2"/>
              </a:rPr>
              <a:t>.index  </a:t>
            </a:r>
            <a:r>
              <a:rPr lang="ko-KR" altLang="en-US" dirty="0" err="1">
                <a:sym typeface="Wingdings" panose="05000000000000000000" pitchFamily="2" charset="2"/>
              </a:rPr>
              <a:t>스리즈의</a:t>
            </a:r>
            <a:r>
              <a:rPr lang="ko-KR" altLang="en-US" dirty="0">
                <a:sym typeface="Wingdings" panose="05000000000000000000" pitchFamily="2" charset="2"/>
              </a:rPr>
              <a:t> 인덱스 값만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7" y="2924944"/>
            <a:ext cx="8131245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583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배열이면 데이터프레임은 </a:t>
            </a:r>
            <a:r>
              <a:rPr lang="en-US" altLang="ko-KR" dirty="0"/>
              <a:t>2</a:t>
            </a:r>
            <a:r>
              <a:rPr lang="ko-KR" altLang="en-US" dirty="0"/>
              <a:t>차원 리스트이다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차원이므로 </a:t>
            </a:r>
            <a:r>
              <a:rPr lang="ko-KR" altLang="en-US" dirty="0" err="1"/>
              <a:t>행방향의</a:t>
            </a:r>
            <a:r>
              <a:rPr lang="ko-KR" altLang="en-US" dirty="0"/>
              <a:t> 인덱스와 </a:t>
            </a:r>
            <a:r>
              <a:rPr lang="ko-KR" altLang="en-US" dirty="0" err="1"/>
              <a:t>열방향의</a:t>
            </a:r>
            <a:r>
              <a:rPr lang="ko-KR" altLang="en-US" dirty="0"/>
              <a:t> 인덱스가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말하면 행렬의 구조와 같다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0" y="2793227"/>
            <a:ext cx="8298899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558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데이터프레임도 </a:t>
            </a:r>
            <a:r>
              <a:rPr lang="ko-KR" altLang="en-US" dirty="0" err="1"/>
              <a:t>스리즈와</a:t>
            </a:r>
            <a:r>
              <a:rPr lang="ko-KR" altLang="en-US" dirty="0"/>
              <a:t> 마찬가지로 값과 인덱스 값을 따로 출력이 가능하다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2" y="2708920"/>
            <a:ext cx="826079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28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데이터프레임은 앞에서 배운 </a:t>
            </a:r>
            <a:r>
              <a:rPr lang="ko-KR" altLang="en-US" dirty="0" err="1"/>
              <a:t>데이터형</a:t>
            </a:r>
            <a:r>
              <a:rPr lang="ko-KR" altLang="en-US" dirty="0"/>
              <a:t> 리스트와 </a:t>
            </a:r>
            <a:r>
              <a:rPr lang="ko-KR" altLang="en-US" dirty="0" err="1"/>
              <a:t>딕셔너리를</a:t>
            </a:r>
            <a:r>
              <a:rPr lang="ko-KR" altLang="en-US" dirty="0"/>
              <a:t> 이용하여 </a:t>
            </a:r>
            <a:r>
              <a:rPr lang="en-US" altLang="ko-KR" dirty="0"/>
              <a:t> </a:t>
            </a:r>
            <a:r>
              <a:rPr lang="ko-KR" altLang="en-US" dirty="0"/>
              <a:t>데이터프레임을 생성할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기본적인 형태로 인덱스 값들을 지정하지 않았기 때문에 자동으로 </a:t>
            </a:r>
            <a:r>
              <a:rPr lang="en-US" altLang="ko-KR" dirty="0"/>
              <a:t>0,1,2.... </a:t>
            </a:r>
            <a:r>
              <a:rPr lang="ko-KR" altLang="en-US" dirty="0"/>
              <a:t>로 지정된다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3" y="2420888"/>
            <a:ext cx="8230313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9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8268</TotalTime>
  <Words>8882</Words>
  <Application>Microsoft Office PowerPoint</Application>
  <PresentationFormat>화면 슬라이드 쇼(4:3)</PresentationFormat>
  <Paragraphs>1862</Paragraphs>
  <Slides>157</Slides>
  <Notes>154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157</vt:i4>
      </vt:variant>
    </vt:vector>
  </HeadingPairs>
  <TitlesOfParts>
    <vt:vector size="161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문 병선</cp:lastModifiedBy>
  <cp:revision>161</cp:revision>
  <dcterms:created xsi:type="dcterms:W3CDTF">2016-11-03T20:47:04Z</dcterms:created>
  <dcterms:modified xsi:type="dcterms:W3CDTF">2022-03-06T15:02:15Z</dcterms:modified>
</cp:coreProperties>
</file>