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7" r:id="rId7"/>
    <p:sldId id="260" r:id="rId8"/>
    <p:sldId id="265" r:id="rId9"/>
    <p:sldId id="266" r:id="rId10"/>
    <p:sldId id="268" r:id="rId11"/>
    <p:sldId id="270" r:id="rId12"/>
    <p:sldId id="269" r:id="rId13"/>
    <p:sldId id="275" r:id="rId14"/>
    <p:sldId id="273" r:id="rId15"/>
    <p:sldId id="274" r:id="rId16"/>
    <p:sldId id="277" r:id="rId17"/>
    <p:sldId id="276" r:id="rId18"/>
    <p:sldId id="278" r:id="rId19"/>
    <p:sldId id="280" r:id="rId20"/>
    <p:sldId id="281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a옛날사진관4" panose="02020600000000000000" pitchFamily="18" charset="-127"/>
      <p:regular r:id="rId24"/>
    </p:embeddedFont>
    <p:embeddedFont>
      <p:font typeface="a옛날사진관5" panose="02020600000000000000" pitchFamily="18" charset="-127"/>
      <p:regular r:id="rId25"/>
    </p:embeddedFont>
    <p:embeddedFont>
      <p:font typeface="a고속도로" panose="02020600000000000000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eho Kim" initials="TK" lastIdx="6" clrIdx="0">
    <p:extLst>
      <p:ext uri="{19B8F6BF-5375-455C-9EA6-DF929625EA0E}">
        <p15:presenceInfo xmlns:p15="http://schemas.microsoft.com/office/powerpoint/2012/main" userId="2c8076f3067b465b" providerId="Windows Live"/>
      </p:ext>
    </p:extLst>
  </p:cmAuthor>
  <p:cmAuthor id="2" name="남슬아(행동사회경제학협동과정)" initials="남" lastIdx="1" clrIdx="1">
    <p:extLst>
      <p:ext uri="{19B8F6BF-5375-455C-9EA6-DF929625EA0E}">
        <p15:presenceInfo xmlns:p15="http://schemas.microsoft.com/office/powerpoint/2012/main" userId="S::seul-ah.n@i.ewha.ac.kr::9bfa3c40-55d9-4ee3-8569-ffeca40bc69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5T16:08:38.360" idx="6">
    <p:pos x="5633" y="2966"/>
    <p:text>주식 데이터 기간을 더 길게 가져와서 interporate 적용 후 관심 구간 추출: 니케이225 결측치 해결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5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1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5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4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7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4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8451-482B-441E-80DE-44CAE966F2ED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4D7B-0BBE-497B-9BAB-258C66657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9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97831" y="1555500"/>
            <a:ext cx="11145253" cy="37023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a고속도로" panose="02020600000000000000" pitchFamily="18" charset="-127"/>
                <a:ea typeface="a고속도로" panose="02020600000000000000" pitchFamily="18" charset="-127"/>
              </a:rPr>
              <a:t>지표를 이용한 삼성전자 주가 예측 및 상관관계분석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71338" y="4035175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주식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죠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김윤지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남슬아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박준배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조해원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300" y="62141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endParaRPr lang="ko-KR" altLang="en-US" dirty="0"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6FBD74-ADA7-46EC-A7C3-7C430F02F4AE}"/>
              </a:ext>
            </a:extLst>
          </p:cNvPr>
          <p:cNvSpPr txBox="1">
            <a:spLocks/>
          </p:cNvSpPr>
          <p:nvPr/>
        </p:nvSpPr>
        <p:spPr>
          <a:xfrm>
            <a:off x="782595" y="13877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(2)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5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결측치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처리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4CF51-6613-4F5E-9A00-7E0574914B15}"/>
              </a:ext>
            </a:extLst>
          </p:cNvPr>
          <p:cNvSpPr txBox="1"/>
          <p:nvPr/>
        </p:nvSpPr>
        <p:spPr>
          <a:xfrm>
            <a:off x="1183159" y="1868841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보간법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실변수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x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함수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f(x)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모양은 미지이나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어떤 간격을 가지는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 이상인 변수의 값에 대한 함수 값이 알려져 있을 경우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그 사이의 임의의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x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에 대한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함수값을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추정하는 </a:t>
            </a: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방법</a:t>
            </a:r>
            <a: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en-US" altLang="ko-KR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r>
              <a:rPr lang="ko-KR" altLang="en-US" sz="2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선형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보간법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다항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보간법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스플라인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보간법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지수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보간법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등이 있다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F7BD4-C416-46E8-A569-10154B1AD388}"/>
              </a:ext>
            </a:extLst>
          </p:cNvPr>
          <p:cNvSpPr txBox="1"/>
          <p:nvPr/>
        </p:nvSpPr>
        <p:spPr>
          <a:xfrm>
            <a:off x="6440957" y="6337563"/>
            <a:ext cx="9171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이미지 출처</a:t>
            </a:r>
            <a:r>
              <a:rPr lang="en-US" altLang="ko-KR" sz="11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https://m.blog.naver.com/PostList.naver?blogId=ceoyangsj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B02598-ECD2-4279-B554-76C253F3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1" y="5288028"/>
            <a:ext cx="4710692" cy="9321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7B1682-17A4-4073-9763-DF80C51AC92A}"/>
              </a:ext>
            </a:extLst>
          </p:cNvPr>
          <p:cNvSpPr txBox="1"/>
          <p:nvPr/>
        </p:nvSpPr>
        <p:spPr>
          <a:xfrm>
            <a:off x="1183157" y="4696991"/>
            <a:ext cx="10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선형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보간법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(linear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interporate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을 사용하여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결측치를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대체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DE5C97-FB43-4D1C-A72C-E3564BEF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90" y="2804576"/>
            <a:ext cx="5401871" cy="1935250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90616" y="80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전처리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(04.22~04.25)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20" name="Picture 2" descr="https://cdn-icons.flaticon.com/png/512/1865/premium/1865551.png?token=exp=1650876937~hmac=612af09175677b4c4145fc6c863af6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467" y="-104308"/>
            <a:ext cx="1696016" cy="16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3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6FBD74-ADA7-46EC-A7C3-7C430F02F4AE}"/>
              </a:ext>
            </a:extLst>
          </p:cNvPr>
          <p:cNvSpPr txBox="1">
            <a:spLocks/>
          </p:cNvSpPr>
          <p:nvPr/>
        </p:nvSpPr>
        <p:spPr>
          <a:xfrm>
            <a:off x="782595" y="13877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(2)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5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결측치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처리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7B1682-17A4-4073-9763-DF80C51AC92A}"/>
              </a:ext>
            </a:extLst>
          </p:cNvPr>
          <p:cNvSpPr txBox="1"/>
          <p:nvPr/>
        </p:nvSpPr>
        <p:spPr>
          <a:xfrm>
            <a:off x="1294369" y="1701362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결측치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날짜 기준 전일과 후일 데이터를 기준으로 선형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보간법을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적용함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니케이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지수의 경우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2019.01.02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01.03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일이 모두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결측치로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전일 값을 적용할 수 없었기 때문에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2018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12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월의 데이터를 사용하여 선형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보간법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적용 후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2018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년의 데이터 삭제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216E5A-D09C-4D54-923E-E84FA49F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29" y="3237945"/>
            <a:ext cx="5522704" cy="313160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90616" y="80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전처리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(04.22~04.25)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12" name="Picture 2" descr="https://cdn-icons.flaticon.com/png/512/1865/premium/1865551.png?token=exp=1650876937~hmac=612af09175677b4c4145fc6c863af6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467" y="-104308"/>
            <a:ext cx="1696016" cy="16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6FBD74-ADA7-46EC-A7C3-7C430F02F4AE}"/>
              </a:ext>
            </a:extLst>
          </p:cNvPr>
          <p:cNvSpPr txBox="1">
            <a:spLocks/>
          </p:cNvSpPr>
          <p:nvPr/>
        </p:nvSpPr>
        <p:spPr>
          <a:xfrm>
            <a:off x="782595" y="13877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(3)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데이터 병합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7B1682-17A4-4073-9763-DF80C51AC92A}"/>
              </a:ext>
            </a:extLst>
          </p:cNvPr>
          <p:cNvSpPr txBox="1"/>
          <p:nvPr/>
        </p:nvSpPr>
        <p:spPr>
          <a:xfrm>
            <a:off x="1275834" y="1592354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타입과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결측치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처리가 완료된 주가지수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유가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 선물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환율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무위험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이자율 데이터를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 파일로 병합하여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csv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저장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83340B-BBD4-4457-8ABD-C6652300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84" y="2812667"/>
            <a:ext cx="7267832" cy="31129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616" y="80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전처리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(04.22~04.25)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12" name="Picture 2" descr="https://cdn-icons.flaticon.com/png/512/1865/premium/1865551.png?token=exp=1650876937~hmac=612af09175677b4c4145fc6c863af6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467" y="-104308"/>
            <a:ext cx="1696016" cy="16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585" y="248646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5.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확인</a:t>
            </a:r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및</a:t>
            </a:r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최종 변수 선택</a:t>
            </a:r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(04.25~04.26)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168" y="1874074"/>
            <a:ext cx="10515600" cy="2568180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확인 </a:t>
            </a: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(1)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분포 파악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(2)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데이터 스케일링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(3)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상관계수 확인 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5124" name="Picture 4" descr="https://cdn-icons-png.flaticon.com/512/993/9937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873" y="287982"/>
            <a:ext cx="111191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0E25EA5-8A80-467F-8D77-5B563C6CD02F}"/>
              </a:ext>
            </a:extLst>
          </p:cNvPr>
          <p:cNvSpPr txBox="1">
            <a:spLocks/>
          </p:cNvSpPr>
          <p:nvPr/>
        </p:nvSpPr>
        <p:spPr>
          <a:xfrm>
            <a:off x="733168" y="3934348"/>
            <a:ext cx="10515600" cy="2568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최종 변수 선택 </a:t>
            </a: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(1)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Lasso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(2)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Ridge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(3) </a:t>
            </a:r>
            <a:r>
              <a:rPr lang="en-US" altLang="ko-KR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RandomForest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(4) PCA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5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168" y="187407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확인 </a:t>
            </a: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(1)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데이터 분포 확인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A2CDDA-8330-4463-BFCC-761B4AC7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48" y="2929184"/>
            <a:ext cx="9930714" cy="227037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81585" y="2486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5.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확인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및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최종 변수 선택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(04.25~04.26)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8" name="Picture 4" descr="https://cdn-icons-png.flaticon.com/512/993/99376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873" y="287982"/>
            <a:ext cx="111191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168" y="187407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확인 </a:t>
            </a: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(2)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데이터 스케일링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811515-D05F-471D-B822-CF4ABB43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47" y="2946659"/>
            <a:ext cx="10229385" cy="197351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81585" y="2486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5.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확인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및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최종 변수 선택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(04.25~04.26)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8" name="Picture 4" descr="https://cdn-icons-png.flaticon.com/512/993/99376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873" y="287982"/>
            <a:ext cx="111191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168" y="187407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확인 </a:t>
            </a: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(3)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상관계수 확인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(log1 scaled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자료 기준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012A5D7-1588-456A-8D12-D4D107CA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88" y="2908682"/>
            <a:ext cx="10838935" cy="308106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81585" y="2486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5.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확인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및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최종 변수 선택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(04.25~04.26)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8" name="Picture 4" descr="https://cdn-icons-png.flaticon.com/512/993/99376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873" y="287982"/>
            <a:ext cx="111191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990" y="179045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확인 </a:t>
            </a: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(3)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상관계수 확인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(log1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scaled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자료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기준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44861-1AE7-40C4-83F6-00B88294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05" y="2267381"/>
            <a:ext cx="4284881" cy="4471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69AAA-F81F-4F78-9CF9-D190B43E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79" y="2871891"/>
            <a:ext cx="5336243" cy="28159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D1BC0C-CD45-488B-ACB6-C5E7E58D2449}"/>
              </a:ext>
            </a:extLst>
          </p:cNvPr>
          <p:cNvSpPr/>
          <p:nvPr/>
        </p:nvSpPr>
        <p:spPr>
          <a:xfrm>
            <a:off x="3249827" y="2871891"/>
            <a:ext cx="1501346" cy="1242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DA40CA-32CD-4C62-B233-F2A1E118713A}"/>
              </a:ext>
            </a:extLst>
          </p:cNvPr>
          <p:cNvSpPr/>
          <p:nvPr/>
        </p:nvSpPr>
        <p:spPr>
          <a:xfrm>
            <a:off x="5121876" y="4114800"/>
            <a:ext cx="1501346" cy="385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1585" y="2486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5.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확인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및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최종 변수 선택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(04.25~04.26)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12" name="Picture 4" descr="https://cdn-icons-png.flaticon.com/512/993/99376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873" y="287982"/>
            <a:ext cx="111191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990" y="179045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최종변수 선택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en-US" altLang="ko-KR" sz="25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log1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Scaled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자료 기준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0E51F2C5-8F5E-48B3-A0D5-882C064D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9072"/>
              </p:ext>
            </p:extLst>
          </p:nvPr>
        </p:nvGraphicFramePr>
        <p:xfrm>
          <a:off x="1080530" y="2406362"/>
          <a:ext cx="10162060" cy="40315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1030">
                  <a:extLst>
                    <a:ext uri="{9D8B030D-6E8A-4147-A177-3AD203B41FA5}">
                      <a16:colId xmlns:a16="http://schemas.microsoft.com/office/drawing/2014/main" val="3919237574"/>
                    </a:ext>
                  </a:extLst>
                </a:gridCol>
                <a:gridCol w="5081030">
                  <a:extLst>
                    <a:ext uri="{9D8B030D-6E8A-4147-A177-3AD203B41FA5}">
                      <a16:colId xmlns:a16="http://schemas.microsoft.com/office/drawing/2014/main" val="3797179202"/>
                    </a:ext>
                  </a:extLst>
                </a:gridCol>
              </a:tblGrid>
              <a:tr h="2015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&lt;Lasso&gt;</a:t>
                      </a:r>
                      <a:endParaRPr lang="ko-KR" altLang="en-US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&lt;Ridge&gt;</a:t>
                      </a:r>
                      <a:endParaRPr lang="ko-KR" altLang="en-US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84887"/>
                  </a:ext>
                </a:extLst>
              </a:tr>
              <a:tr h="2015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&lt;Random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  Forest&gt;</a:t>
                      </a:r>
                      <a:endParaRPr lang="ko-KR" altLang="en-US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방법에 따라 상관관계가 높은 변수에 차이가 </a:t>
                      </a:r>
                      <a:r>
                        <a:rPr lang="ko-KR" altLang="en-US" dirty="0" smtClean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존재함</a:t>
                      </a:r>
                      <a:endParaRPr lang="en-US" altLang="ko-KR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01227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AD8AC446-FE00-4A28-84AB-5D968AE6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33" y="2514782"/>
            <a:ext cx="3453084" cy="182843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7373C85-3EA7-4CFB-8777-A10769F1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52" y="2514782"/>
            <a:ext cx="3453084" cy="18351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12BD5F8-1003-4556-B29D-D455D728D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33" y="4497361"/>
            <a:ext cx="3453084" cy="186067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81585" y="2486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5.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확인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및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최종 변수 선택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(04.25~04.26)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13" name="Picture 4" descr="https://cdn-icons-png.flaticon.com/512/993/99376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873" y="287982"/>
            <a:ext cx="111191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990" y="179045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최종변수 선택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(log1p Scaled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자료 기준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0E51F2C5-8F5E-48B3-A0D5-882C064D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22341"/>
              </p:ext>
            </p:extLst>
          </p:nvPr>
        </p:nvGraphicFramePr>
        <p:xfrm>
          <a:off x="1080530" y="2406362"/>
          <a:ext cx="10162060" cy="40315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1030">
                  <a:extLst>
                    <a:ext uri="{9D8B030D-6E8A-4147-A177-3AD203B41FA5}">
                      <a16:colId xmlns:a16="http://schemas.microsoft.com/office/drawing/2014/main" val="3919237574"/>
                    </a:ext>
                  </a:extLst>
                </a:gridCol>
                <a:gridCol w="5081030">
                  <a:extLst>
                    <a:ext uri="{9D8B030D-6E8A-4147-A177-3AD203B41FA5}">
                      <a16:colId xmlns:a16="http://schemas.microsoft.com/office/drawing/2014/main" val="3797179202"/>
                    </a:ext>
                  </a:extLst>
                </a:gridCol>
              </a:tblGrid>
              <a:tr h="2015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&lt;</a:t>
                      </a:r>
                      <a:r>
                        <a:rPr lang="en-US" altLang="ko-KR" dirty="0" err="1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PCA_Lasso</a:t>
                      </a:r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&gt;</a:t>
                      </a:r>
                      <a:endParaRPr lang="ko-KR" altLang="en-US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&lt;</a:t>
                      </a:r>
                      <a:r>
                        <a:rPr lang="en-US" altLang="ko-KR" dirty="0" err="1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PCA_Ridge</a:t>
                      </a:r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&gt;</a:t>
                      </a:r>
                      <a:endParaRPr lang="ko-KR" altLang="en-US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84887"/>
                  </a:ext>
                </a:extLst>
              </a:tr>
              <a:tr h="2015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&lt;</a:t>
                      </a:r>
                      <a:r>
                        <a:rPr lang="en-US" altLang="ko-KR" dirty="0" err="1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PCA_Random</a:t>
                      </a:r>
                      <a:endParaRPr lang="en-US" altLang="ko-KR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  Forest&gt;</a:t>
                      </a:r>
                      <a:endParaRPr lang="ko-KR" altLang="en-US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어떤 방법이 주요 </a:t>
                      </a:r>
                      <a:r>
                        <a:rPr lang="en-US" altLang="ko-KR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feature </a:t>
                      </a:r>
                      <a:r>
                        <a:rPr lang="ko-KR" altLang="en-US" dirty="0">
                          <a:latin typeface="a옛날사진관5" panose="02020600000000000000" pitchFamily="18" charset="-127"/>
                          <a:ea typeface="a옛날사진관5" panose="02020600000000000000" pitchFamily="18" charset="-127"/>
                        </a:rPr>
                        <a:t>도출에 효과적일지 토의 중에 있음</a:t>
                      </a:r>
                      <a:endParaRPr lang="en-US" altLang="ko-KR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latin typeface="a옛날사진관5" panose="02020600000000000000" pitchFamily="18" charset="-127"/>
                        <a:ea typeface="a옛날사진관5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0122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91EC35B-FE79-4C6B-84CD-264699A6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82" y="2513903"/>
            <a:ext cx="2704070" cy="1830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E07112-1742-4E4B-8DDD-818B3800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71" y="2504214"/>
            <a:ext cx="2704070" cy="18398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ADE253-1E57-41BA-A96B-978F92D4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82" y="4527837"/>
            <a:ext cx="2704070" cy="174035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81585" y="2486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5.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확인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및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최종 변수 선택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(04.25~04.26)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13" name="Picture 4" descr="https://cdn-icons-png.flaticon.com/512/993/99376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873" y="287982"/>
            <a:ext cx="111191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75506" y="1411986"/>
            <a:ext cx="6050604" cy="4698459"/>
          </a:xfrm>
          <a:prstGeom prst="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4019" y="3647769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/>
            </a: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/>
            </a: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1.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실습 </a:t>
            </a:r>
            <a:r>
              <a:rPr lang="ko-KR" altLang="en-US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목표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/>
            </a: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2.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실습 </a:t>
            </a:r>
            <a:r>
              <a:rPr lang="ko-KR" altLang="en-US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계획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/>
            </a: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32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3.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데이터 수집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/>
            </a: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4.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데이터 </a:t>
            </a:r>
            <a:r>
              <a:rPr lang="ko-KR" altLang="en-US" sz="3200" dirty="0" err="1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전처리</a:t>
            </a: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/>
            </a: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5. </a:t>
            </a:r>
            <a:r>
              <a:rPr lang="ko-KR" altLang="en-US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데이터 확인 및 최종 변수 선택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07692A6-C40E-4E13-9B1F-117F92DBEC4A}"/>
              </a:ext>
            </a:extLst>
          </p:cNvPr>
          <p:cNvSpPr txBox="1">
            <a:spLocks/>
          </p:cNvSpPr>
          <p:nvPr/>
        </p:nvSpPr>
        <p:spPr>
          <a:xfrm>
            <a:off x="1129179" y="1411986"/>
            <a:ext cx="2775048" cy="8264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800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/>
            </a:r>
            <a:br>
              <a:rPr lang="en-US" altLang="ko-KR" sz="4800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</a:br>
            <a:r>
              <a:rPr lang="en-US" altLang="ko-KR" sz="4800" b="1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[ </a:t>
            </a:r>
            <a:r>
              <a:rPr lang="ko-KR" altLang="en-US" sz="4800" b="1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목 차 </a:t>
            </a:r>
            <a:r>
              <a:rPr lang="en-US" altLang="ko-KR" sz="4800" b="1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] </a:t>
            </a:r>
            <a:endParaRPr lang="ko-KR" altLang="en-US" sz="4800" b="1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5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FBCADB-92CB-4B63-9CB2-3E277789A65F}"/>
              </a:ext>
            </a:extLst>
          </p:cNvPr>
          <p:cNvSpPr txBox="1"/>
          <p:nvPr/>
        </p:nvSpPr>
        <p:spPr>
          <a:xfrm>
            <a:off x="4131105" y="2706617"/>
            <a:ext cx="5304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latin typeface="a고속도로" panose="02020600000000000000" pitchFamily="18" charset="-127"/>
                <a:ea typeface="a고속도로" panose="02020600000000000000" pitchFamily="18" charset="-127"/>
              </a:rPr>
              <a:t>감사합니다</a:t>
            </a:r>
            <a:endParaRPr lang="en-US" altLang="ko-KR" sz="8000" dirty="0" smtClean="0"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59149"/>
            <a:ext cx="4241261" cy="4426086"/>
          </a:xfrm>
          <a:prstGeom prst="rect">
            <a:avLst/>
          </a:prstGeom>
          <a:blipFill>
            <a:blip r:embed="rId2">
              <a:alphaModFix amt="38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cdn-icons.flaticon.com/png/512/5198/premium/5198491.png?token=exp=1650981528~hmac=84f10a4aa3a9be987d49c94f490851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481" y="21491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1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107"/>
          </a:xfrm>
        </p:spPr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1.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실습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7006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무위험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이자율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국채금리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원자재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원유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환율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달러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엔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주요 주가지수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나스닥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항셍지수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코스피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니케이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225,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필라델피아 반도체지수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와 삼성전자 주가 간의 상관관계를 분석한다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 결과 최종 선택된 변수에 다양한 모형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회귀 모형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시계열 모형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을 적용하여 최종 예측 모형을 도출한다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도출된 모형에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2022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월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~4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월까지의 데이터셋을 적용하여 성능을 검증한다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026" name="Picture 2" descr="https://cdn-icons.flaticon.com/png/512/2672/premium/2672345.png?token=exp=1650876547~hmac=40c0afa3d2b1464f3622bb0129b03b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054" y="303341"/>
            <a:ext cx="1238659" cy="12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11" y="-2755654"/>
            <a:ext cx="6833630" cy="25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2.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실습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523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수집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(04.21)</a:t>
            </a:r>
          </a:p>
          <a:p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전처리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(04.22~04.25)</a:t>
            </a:r>
          </a:p>
          <a:p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확인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변수 선택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(04.25~04.26)</a:t>
            </a:r>
          </a:p>
          <a:p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 및 결과 해석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(04.27~05.02)</a:t>
            </a:r>
          </a:p>
          <a:p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최종 정리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(05.03)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75" y="381895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513" y="17268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3.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수집</a:t>
            </a:r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(04.21)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9517" y="147875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5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기간</a:t>
            </a:r>
            <a:r>
              <a:rPr lang="en-US" altLang="ko-KR" sz="25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sz="25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2019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~ 2021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자료 수집</a:t>
            </a: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3074" name="Picture 2" descr="https://cdn-icons-png.flaticon.com/512/4253/42534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72" y="120274"/>
            <a:ext cx="1026212" cy="102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E64B70-FCCF-4DAE-846A-12B64D7F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94914"/>
              </p:ext>
            </p:extLst>
          </p:nvPr>
        </p:nvGraphicFramePr>
        <p:xfrm>
          <a:off x="1023208" y="1948885"/>
          <a:ext cx="10145583" cy="45720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442">
                  <a:extLst>
                    <a:ext uri="{9D8B030D-6E8A-4147-A177-3AD203B41FA5}">
                      <a16:colId xmlns:a16="http://schemas.microsoft.com/office/drawing/2014/main" val="4252593964"/>
                    </a:ext>
                  </a:extLst>
                </a:gridCol>
                <a:gridCol w="4519586">
                  <a:extLst>
                    <a:ext uri="{9D8B030D-6E8A-4147-A177-3AD203B41FA5}">
                      <a16:colId xmlns:a16="http://schemas.microsoft.com/office/drawing/2014/main" val="769491368"/>
                    </a:ext>
                  </a:extLst>
                </a:gridCol>
                <a:gridCol w="3936555">
                  <a:extLst>
                    <a:ext uri="{9D8B030D-6E8A-4147-A177-3AD203B41FA5}">
                      <a16:colId xmlns:a16="http://schemas.microsoft.com/office/drawing/2014/main" val="1477399182"/>
                    </a:ext>
                  </a:extLst>
                </a:gridCol>
              </a:tblGrid>
              <a:tr h="3490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수집 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37268"/>
                  </a:ext>
                </a:extLst>
              </a:tr>
              <a:tr h="1377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주요 주가지수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나스닥</a:t>
                      </a: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코스피</a:t>
                      </a: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항셍</a:t>
                      </a: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니케이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225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필라델피아반도체지수</a:t>
                      </a: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한국은 무역의존도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(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전체수출입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/GDP)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가 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63.51%(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통계청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, 2019)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를 차지하는 국가로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,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국외 주가지수도 주가에 영향을 미칠 것으로 사료됨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삼성전자의 경우 반도체 사업의 비중이 크기 때문에 반도체지수도 추가로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25518"/>
                  </a:ext>
                </a:extLst>
              </a:tr>
              <a:tr h="516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무위험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이자율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국고채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3</a:t>
                      </a:r>
                      <a:r>
                        <a:rPr lang="ko-KR" altLang="en-US" sz="1500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년물</a:t>
                      </a: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미국채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10</a:t>
                      </a:r>
                      <a:r>
                        <a:rPr lang="ko-KR" altLang="en-US" sz="1500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년물</a:t>
                      </a:r>
                      <a:endParaRPr lang="ko-KR" altLang="en-US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T-Note 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중에서 특히 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10</a:t>
                      </a:r>
                      <a:r>
                        <a:rPr lang="ko-KR" altLang="en-US" sz="1500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년물은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은행같은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큰 기관들이 선호하기 때문에 수집</a:t>
                      </a: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96049"/>
                  </a:ext>
                </a:extLst>
              </a:tr>
              <a:tr h="73159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원자재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금 선물</a:t>
                      </a: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유가 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3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종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(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두바이유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브렌트유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, WTI)</a:t>
                      </a:r>
                      <a:endParaRPr lang="ko-KR" altLang="en-US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안전자산인 금</a:t>
                      </a:r>
                      <a:r>
                        <a:rPr lang="en-US" altLang="ko-KR" sz="15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대표적인 </a:t>
                      </a:r>
                      <a:r>
                        <a:rPr lang="ko-KR" altLang="en-US" sz="1500" dirty="0" err="1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증시변수</a:t>
                      </a:r>
                      <a:r>
                        <a:rPr lang="ko-KR" altLang="en-US" sz="15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유가</a:t>
                      </a:r>
                      <a:r>
                        <a:rPr lang="en-US" altLang="ko-KR" sz="150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3</a:t>
                      </a:r>
                      <a:r>
                        <a:rPr lang="ko-KR" altLang="en-US" sz="150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종과의 관계를 파악하기 위해 수집</a:t>
                      </a: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02497"/>
                  </a:ext>
                </a:extLst>
              </a:tr>
              <a:tr h="1377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환율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USD/KRW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JPY/KRW</a:t>
                      </a:r>
                      <a:endParaRPr lang="ko-KR" altLang="en-US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환율은 여러 선행 연구에서 영향력이 검증되었음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. 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또한 한국 주식 시장은 외국인투자자의 영향력이 크기 때문에 환율이 주요 변수일 것으로 사료됨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. </a:t>
                      </a: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</a:t>
                      </a:r>
                      <a:endParaRPr lang="en-US" altLang="ko-KR" sz="1500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위안화는 재정환율로만 구해지기 때문에 제외</a:t>
                      </a:r>
                      <a:r>
                        <a:rPr lang="en-US" altLang="ko-KR" sz="1500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D65C6DF-EEB5-424B-BB32-F7865FFB3BF7}"/>
              </a:ext>
            </a:extLst>
          </p:cNvPr>
          <p:cNvSpPr txBox="1">
            <a:spLocks/>
          </p:cNvSpPr>
          <p:nvPr/>
        </p:nvSpPr>
        <p:spPr>
          <a:xfrm>
            <a:off x="706394" y="17864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수집 경로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21FFBE7A-B6DB-445C-8037-96689CDE4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3278"/>
              </p:ext>
            </p:extLst>
          </p:nvPr>
        </p:nvGraphicFramePr>
        <p:xfrm>
          <a:off x="1202380" y="2455790"/>
          <a:ext cx="9787240" cy="30811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6810">
                  <a:extLst>
                    <a:ext uri="{9D8B030D-6E8A-4147-A177-3AD203B41FA5}">
                      <a16:colId xmlns:a16="http://schemas.microsoft.com/office/drawing/2014/main" val="1684579109"/>
                    </a:ext>
                  </a:extLst>
                </a:gridCol>
                <a:gridCol w="2446810">
                  <a:extLst>
                    <a:ext uri="{9D8B030D-6E8A-4147-A177-3AD203B41FA5}">
                      <a16:colId xmlns:a16="http://schemas.microsoft.com/office/drawing/2014/main" val="2431578115"/>
                    </a:ext>
                  </a:extLst>
                </a:gridCol>
                <a:gridCol w="2446810">
                  <a:extLst>
                    <a:ext uri="{9D8B030D-6E8A-4147-A177-3AD203B41FA5}">
                      <a16:colId xmlns:a16="http://schemas.microsoft.com/office/drawing/2014/main" val="3199967037"/>
                    </a:ext>
                  </a:extLst>
                </a:gridCol>
                <a:gridCol w="2446810">
                  <a:extLst>
                    <a:ext uri="{9D8B030D-6E8A-4147-A177-3AD203B41FA5}">
                      <a16:colId xmlns:a16="http://schemas.microsoft.com/office/drawing/2014/main" val="52346840"/>
                    </a:ext>
                  </a:extLst>
                </a:gridCol>
              </a:tblGrid>
              <a:tr h="90524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Yahoo Finance</a:t>
                      </a:r>
                      <a:endParaRPr lang="ko-KR" altLang="en-US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 latinLnBrk="1"/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한국은행 </a:t>
                      </a:r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100</a:t>
                      </a:r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한국석유공사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Finance</a:t>
                      </a:r>
                      <a:r>
                        <a:rPr lang="en-US" altLang="ko-KR" baseline="0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Data Reader</a:t>
                      </a:r>
                      <a:r>
                        <a:rPr lang="ko-KR" altLang="en-US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 </a:t>
                      </a:r>
                    </a:p>
                    <a:p>
                      <a:pPr algn="ctr" latinLnBrk="1"/>
                      <a:endParaRPr lang="ko-KR" altLang="en-US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85651"/>
                  </a:ext>
                </a:extLst>
              </a:tr>
              <a:tr h="189242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주요 주가지수</a:t>
                      </a:r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환율</a:t>
                      </a:r>
                      <a:r>
                        <a:rPr lang="en-US" altLang="ko-KR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(USD,JPY)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금 </a:t>
                      </a:r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한국 국채</a:t>
                      </a:r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(3</a:t>
                      </a:r>
                      <a:r>
                        <a:rPr lang="ko-KR" altLang="en-US" dirty="0" err="1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년물</a:t>
                      </a:r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유가 </a:t>
                      </a:r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3</a:t>
                      </a:r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종</a:t>
                      </a:r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두바이유</a:t>
                      </a:r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브렌트유</a:t>
                      </a:r>
                      <a:r>
                        <a:rPr lang="en-US" altLang="ko-KR" dirty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, WTI)</a:t>
                      </a:r>
                      <a:endParaRPr lang="ko-KR" altLang="en-US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- </a:t>
                      </a:r>
                      <a:r>
                        <a:rPr lang="ko-KR" altLang="en-US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미국 국채</a:t>
                      </a:r>
                      <a:r>
                        <a:rPr lang="en-US" altLang="ko-KR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(10</a:t>
                      </a:r>
                      <a:r>
                        <a:rPr lang="ko-KR" altLang="en-US" dirty="0" err="1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년물</a:t>
                      </a:r>
                      <a:r>
                        <a:rPr lang="en-US" altLang="ko-KR" dirty="0" smtClean="0">
                          <a:latin typeface="a옛날사진관4" panose="02020600000000000000" pitchFamily="18" charset="-127"/>
                          <a:ea typeface="a옛날사진관4" panose="02020600000000000000" pitchFamily="18" charset="-127"/>
                        </a:rPr>
                        <a:t>)</a:t>
                      </a:r>
                      <a:endParaRPr lang="ko-KR" altLang="en-US" dirty="0">
                        <a:latin typeface="a옛날사진관4" panose="02020600000000000000" pitchFamily="18" charset="-127"/>
                        <a:ea typeface="a옛날사진관4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70850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2513" y="17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3.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수집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(04.21)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12" name="Picture 2" descr="https://cdn-icons-png.flaticon.com/512/4253/42534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72" y="120274"/>
            <a:ext cx="1026212" cy="102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616" y="8091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전처리</a:t>
            </a:r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(04.22~04.25)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765" y="218276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(1) 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데이터타입 가공 </a:t>
            </a:r>
            <a:r>
              <a:rPr lang="en-US" altLang="ko-KR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– 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각 지표의 </a:t>
            </a:r>
            <a:r>
              <a:rPr lang="en-US" altLang="ko-KR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“date” 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타입을 일치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(2) </a:t>
            </a:r>
            <a:r>
              <a:rPr lang="ko-KR" altLang="en-US" sz="36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결측치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처리 </a:t>
            </a:r>
            <a:r>
              <a:rPr lang="en-US" altLang="ko-KR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36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보간법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사용</a:t>
            </a:r>
            <a:r>
              <a:rPr lang="en-US" altLang="ko-KR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(3) </a:t>
            </a:r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프레임 병합</a:t>
            </a:r>
            <a:endParaRPr lang="en-US" altLang="ko-KR" sz="3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4098" name="Picture 2" descr="https://cdn-icons.flaticon.com/png/512/1865/premium/1865551.png?token=exp=1650876937~hmac=612af09175677b4c4145fc6c863af60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467" y="-104308"/>
            <a:ext cx="1696016" cy="16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6FBD74-ADA7-46EC-A7C3-7C430F02F4AE}"/>
              </a:ext>
            </a:extLst>
          </p:cNvPr>
          <p:cNvSpPr txBox="1">
            <a:spLocks/>
          </p:cNvSpPr>
          <p:nvPr/>
        </p:nvSpPr>
        <p:spPr>
          <a:xfrm>
            <a:off x="764925" y="1779405"/>
            <a:ext cx="111717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⑴ 데이터타입 가공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–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각 지표의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“date”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타입을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‘datetime’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으로 일치시켜준다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44C87C0-1C0B-4ACB-83AC-0E183E3D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5" y="2444458"/>
            <a:ext cx="9296551" cy="332667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0616" y="80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전처리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(04.22~04.25)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9" name="Picture 2" descr="https://cdn-icons.flaticon.com/png/512/1865/premium/1865551.png?token=exp=1650876937~hmac=612af09175677b4c4145fc6c863af6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467" y="-104308"/>
            <a:ext cx="1696016" cy="16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6FBD74-ADA7-46EC-A7C3-7C430F02F4AE}"/>
              </a:ext>
            </a:extLst>
          </p:cNvPr>
          <p:cNvSpPr txBox="1">
            <a:spLocks/>
          </p:cNvSpPr>
          <p:nvPr/>
        </p:nvSpPr>
        <p:spPr>
          <a:xfrm>
            <a:off x="473512" y="1637302"/>
            <a:ext cx="112221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⑴ 데이터타입 가공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–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각 지표의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“date”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타입을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‘datetime’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으로 일치시켜준다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F0C113-CA58-4EE0-9BD8-92424E4D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44" y="3192702"/>
            <a:ext cx="9850395" cy="2795938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2BB5644-414B-480A-96CF-160541623D95}"/>
              </a:ext>
            </a:extLst>
          </p:cNvPr>
          <p:cNvSpPr txBox="1">
            <a:spLocks/>
          </p:cNvSpPr>
          <p:nvPr/>
        </p:nvSpPr>
        <p:spPr>
          <a:xfrm>
            <a:off x="1004866" y="2183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타 데이터는 </a:t>
            </a:r>
            <a:r>
              <a:rPr lang="en-US" altLang="ko-KR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to_datetime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함수만으로 변환이 용이했으나 유가 데이터의 경우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‘year’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 원데이터에 존재하지 않아 별도의 함수를 사용하여 자료 변경 후 </a:t>
            </a:r>
            <a:r>
              <a:rPr lang="en-US" altLang="ko-KR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to_datetime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적용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/>
            </a:r>
            <a:b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</a:b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0616" y="809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데이터 전처리</a:t>
            </a:r>
            <a:r>
              <a:rPr lang="en-US" altLang="ko-KR" dirty="0" smtClean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(04.22~04.25)</a:t>
            </a:r>
            <a:endParaRPr lang="ko-KR" altLang="en-US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10" name="Picture 2" descr="https://cdn-icons.flaticon.com/png/512/1865/premium/1865551.png?token=exp=1650876937~hmac=612af09175677b4c4145fc6c863af6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467" y="-104308"/>
            <a:ext cx="1696016" cy="16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817</Words>
  <Application>Microsoft Office PowerPoint</Application>
  <PresentationFormat>와이드스크린</PresentationFormat>
  <Paragraphs>164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a옛날사진관4</vt:lpstr>
      <vt:lpstr>Arial</vt:lpstr>
      <vt:lpstr>a옛날사진관5</vt:lpstr>
      <vt:lpstr>a고속도로</vt:lpstr>
      <vt:lpstr>Office 테마</vt:lpstr>
      <vt:lpstr>지표를 이용한 삼성전자 주가 예측 및 상관관계분석</vt:lpstr>
      <vt:lpstr>  1. 실습 목표 2. 실습 계획 3. 데이터 수집 4. 데이터 전처리 5. 데이터 확인 및 최종 변수 선택</vt:lpstr>
      <vt:lpstr>1. 실습 목표</vt:lpstr>
      <vt:lpstr>2. 실습 계획</vt:lpstr>
      <vt:lpstr>3. 데이터 수집(04.21)</vt:lpstr>
      <vt:lpstr>  </vt:lpstr>
      <vt:lpstr>4. 데이터 전처리(04.22~04.25)</vt:lpstr>
      <vt:lpstr> </vt:lpstr>
      <vt:lpstr> </vt:lpstr>
      <vt:lpstr> </vt:lpstr>
      <vt:lpstr> </vt:lpstr>
      <vt:lpstr> </vt:lpstr>
      <vt:lpstr>5. 데이터 확인 및 최종 변수 선택(04.25~04.26)</vt:lpstr>
      <vt:lpstr> </vt:lpstr>
      <vt:lpstr> </vt:lpstr>
      <vt:lpstr> </vt:lpstr>
      <vt:lpstr> </vt:lpstr>
      <vt:lpstr> </vt:lpstr>
      <vt:lpstr>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지표를 이용한 삼성전자 주가 예측 및 상관관계분석</dc:title>
  <dc:creator>Taeho Kim</dc:creator>
  <cp:lastModifiedBy>Taeho Kim</cp:lastModifiedBy>
  <cp:revision>84</cp:revision>
  <dcterms:created xsi:type="dcterms:W3CDTF">2022-04-25T06:09:22Z</dcterms:created>
  <dcterms:modified xsi:type="dcterms:W3CDTF">2022-04-27T04:25:41Z</dcterms:modified>
</cp:coreProperties>
</file>