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94" r:id="rId3"/>
    <p:sldId id="263" r:id="rId4"/>
    <p:sldId id="257" r:id="rId5"/>
    <p:sldId id="315" r:id="rId6"/>
    <p:sldId id="314" r:id="rId7"/>
    <p:sldId id="313" r:id="rId8"/>
    <p:sldId id="312" r:id="rId9"/>
    <p:sldId id="289" r:id="rId10"/>
    <p:sldId id="287" r:id="rId11"/>
    <p:sldId id="284" r:id="rId12"/>
    <p:sldId id="286" r:id="rId13"/>
    <p:sldId id="293" r:id="rId14"/>
    <p:sldId id="288" r:id="rId15"/>
    <p:sldId id="316" r:id="rId16"/>
    <p:sldId id="291" r:id="rId17"/>
    <p:sldId id="292" r:id="rId18"/>
    <p:sldId id="317" r:id="rId19"/>
    <p:sldId id="296" r:id="rId20"/>
    <p:sldId id="298" r:id="rId21"/>
    <p:sldId id="295" r:id="rId22"/>
    <p:sldId id="299" r:id="rId23"/>
    <p:sldId id="300" r:id="rId24"/>
    <p:sldId id="302" r:id="rId25"/>
    <p:sldId id="303" r:id="rId26"/>
    <p:sldId id="304" r:id="rId27"/>
    <p:sldId id="305" r:id="rId28"/>
    <p:sldId id="311" r:id="rId29"/>
    <p:sldId id="310" r:id="rId30"/>
    <p:sldId id="281" r:id="rId31"/>
  </p:sldIdLst>
  <p:sldSz cx="12192000" cy="6858000"/>
  <p:notesSz cx="6858000" cy="9144000"/>
  <p:embeddedFontLst>
    <p:embeddedFont>
      <p:font typeface="a고속도로" panose="02020600000000000000" pitchFamily="18" charset="-127"/>
      <p:regular r:id="rId33"/>
    </p:embeddedFont>
    <p:embeddedFont>
      <p:font typeface="a옛날사진관4" panose="02020600000000000000" pitchFamily="18" charset="-127"/>
      <p:regular r:id="rId34"/>
    </p:embeddedFont>
    <p:embeddedFont>
      <p:font typeface="a옛날사진관5" panose="02020600000000000000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함초롬바탕" panose="02030604000101010101" pitchFamily="18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eho Kim" initials="TK" lastIdx="6" clrIdx="0">
    <p:extLst>
      <p:ext uri="{19B8F6BF-5375-455C-9EA6-DF929625EA0E}">
        <p15:presenceInfo xmlns:p15="http://schemas.microsoft.com/office/powerpoint/2012/main" userId="2c8076f3067b465b" providerId="Windows Live"/>
      </p:ext>
    </p:extLst>
  </p:cmAuthor>
  <p:cmAuthor id="2" name="남슬아(행동사회경제학협동과정)" initials="남" lastIdx="2" clrIdx="1">
    <p:extLst>
      <p:ext uri="{19B8F6BF-5375-455C-9EA6-DF929625EA0E}">
        <p15:presenceInfo xmlns:p15="http://schemas.microsoft.com/office/powerpoint/2012/main" userId="S::seul-ah.n@i.ewha.ac.kr::9bfa3c40-55d9-4ee3-8569-ffeca40bc69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9" autoAdjust="0"/>
    <p:restoredTop sz="86486" autoAdjust="0"/>
  </p:normalViewPr>
  <p:slideViewPr>
    <p:cSldViewPr snapToGrid="0">
      <p:cViewPr varScale="1">
        <p:scale>
          <a:sx n="98" d="100"/>
          <a:sy n="98" d="100"/>
        </p:scale>
        <p:origin x="6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71FBF-27B1-4B5F-82DC-14DCA505FC6E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D894C-DDDB-4601-B74B-7C84525F82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3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92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PCA2</a:t>
            </a:r>
            <a:r>
              <a:rPr lang="ko-KR" altLang="en-US" dirty="0"/>
              <a:t>는 삼전 상관관계 </a:t>
            </a:r>
            <a:r>
              <a:rPr lang="en-US" altLang="ko-KR" dirty="0"/>
              <a:t>+-0.3 </a:t>
            </a:r>
            <a:r>
              <a:rPr lang="ko-KR" altLang="en-US" dirty="0"/>
              <a:t>이하 지표 제외 후 자산군별 축소한 것임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67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Lasso, Ridge, </a:t>
            </a:r>
            <a:r>
              <a:rPr lang="en-US" altLang="ko-KR" dirty="0" err="1"/>
              <a:t>RandomForest</a:t>
            </a:r>
            <a:r>
              <a:rPr lang="en-US" altLang="ko-KR" dirty="0"/>
              <a:t> Feature Selection </a:t>
            </a:r>
            <a:r>
              <a:rPr lang="ko-KR" altLang="en-US" dirty="0"/>
              <a:t>독립변수로 다중 선형 회귀 결과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 선형 회귀 부분 추가 필요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1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Lasso, Ridge, </a:t>
            </a:r>
            <a:r>
              <a:rPr lang="en-US" altLang="ko-KR" dirty="0" err="1"/>
              <a:t>RandomForest</a:t>
            </a:r>
            <a:r>
              <a:rPr lang="en-US" altLang="ko-KR" dirty="0"/>
              <a:t> Feature Selection </a:t>
            </a:r>
            <a:r>
              <a:rPr lang="ko-KR" altLang="en-US" dirty="0"/>
              <a:t>독립변수로 다중 선형 회귀 결과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 선형 회귀 부분 추가 필요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0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Lasso, Ridge,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회귀 결과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69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en-US" altLang="ko-KR" dirty="0"/>
              <a:t>3</a:t>
            </a:r>
            <a:r>
              <a:rPr lang="ko-KR" altLang="en-US" dirty="0"/>
              <a:t>개년 모음 </a:t>
            </a:r>
            <a:r>
              <a:rPr lang="en-US" altLang="ko-KR" dirty="0"/>
              <a:t>– </a:t>
            </a:r>
            <a:r>
              <a:rPr lang="ko-KR" altLang="en-US" dirty="0"/>
              <a:t>로그 스케일 진행 후 그래프 살펴봄 </a:t>
            </a:r>
            <a:r>
              <a:rPr lang="en-US" altLang="ko-KR" dirty="0"/>
              <a:t>– </a:t>
            </a:r>
            <a:r>
              <a:rPr lang="ko-KR" altLang="en-US" dirty="0"/>
              <a:t>추세 있음 </a:t>
            </a:r>
            <a:r>
              <a:rPr lang="en-US" altLang="ko-KR" dirty="0"/>
              <a:t>– </a:t>
            </a:r>
            <a:r>
              <a:rPr lang="ko-KR" altLang="en-US" dirty="0"/>
              <a:t>정상성 만족하지 못하므로 처리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9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차분 후 </a:t>
            </a:r>
            <a:r>
              <a:rPr lang="en-US" altLang="ko-KR" dirty="0"/>
              <a:t>ACF, PACF </a:t>
            </a:r>
            <a:r>
              <a:rPr lang="ko-KR" altLang="en-US" dirty="0"/>
              <a:t>확인</a:t>
            </a:r>
            <a:r>
              <a:rPr lang="en-US" altLang="ko-KR" dirty="0"/>
              <a:t>, KPSS </a:t>
            </a:r>
            <a:r>
              <a:rPr lang="ko-KR" altLang="en-US" dirty="0"/>
              <a:t>검증 </a:t>
            </a:r>
            <a:r>
              <a:rPr lang="en-US" altLang="ko-KR" dirty="0"/>
              <a:t>-&gt; </a:t>
            </a:r>
            <a:r>
              <a:rPr lang="ko-KR" altLang="en-US" dirty="0"/>
              <a:t>정상성 만족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차분 후 </a:t>
            </a:r>
            <a:r>
              <a:rPr lang="en-US" altLang="ko-KR" dirty="0"/>
              <a:t>ACF, PACF </a:t>
            </a:r>
            <a:r>
              <a:rPr lang="ko-KR" altLang="en-US" dirty="0"/>
              <a:t>확인</a:t>
            </a:r>
            <a:r>
              <a:rPr lang="en-US" altLang="ko-KR" dirty="0"/>
              <a:t>, KPSS </a:t>
            </a:r>
            <a:r>
              <a:rPr lang="ko-KR" altLang="en-US" dirty="0"/>
              <a:t>검증 </a:t>
            </a:r>
            <a:r>
              <a:rPr lang="en-US" altLang="ko-KR" dirty="0"/>
              <a:t>-&gt; </a:t>
            </a:r>
            <a:r>
              <a:rPr lang="ko-KR" altLang="en-US" dirty="0"/>
              <a:t>정상성 만족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53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시계열</a:t>
            </a:r>
            <a:r>
              <a:rPr lang="en-US" altLang="ko-KR" dirty="0" err="1"/>
              <a:t>arima</a:t>
            </a:r>
            <a:r>
              <a:rPr lang="en-US" altLang="ko-KR" dirty="0"/>
              <a:t> </a:t>
            </a:r>
            <a:r>
              <a:rPr lang="ko-KR" altLang="en-US" dirty="0"/>
              <a:t>모델을 </a:t>
            </a:r>
            <a:r>
              <a:rPr lang="en-US" altLang="ko-KR" dirty="0"/>
              <a:t>fitting</a:t>
            </a:r>
            <a:r>
              <a:rPr lang="ko-KR" altLang="en-US" dirty="0"/>
              <a:t>한 후에 남은 </a:t>
            </a:r>
            <a:r>
              <a:rPr lang="ko-KR" altLang="en-US" dirty="0" err="1"/>
              <a:t>잔차의</a:t>
            </a:r>
            <a:r>
              <a:rPr lang="ko-KR" altLang="en-US" dirty="0"/>
              <a:t> 백색잡음 여부</a:t>
            </a:r>
            <a:r>
              <a:rPr lang="en-US" altLang="ko-KR" dirty="0"/>
              <a:t>, </a:t>
            </a:r>
            <a:r>
              <a:rPr lang="ko-KR" altLang="en-US" dirty="0" err="1"/>
              <a:t>정규성</a:t>
            </a:r>
            <a:r>
              <a:rPr lang="en-US" altLang="ko-KR" dirty="0"/>
              <a:t>, </a:t>
            </a:r>
            <a:r>
              <a:rPr lang="ko-KR" altLang="en-US" dirty="0"/>
              <a:t>등분산성 확인그래프</a:t>
            </a:r>
            <a:r>
              <a:rPr lang="en-US" altLang="ko-KR" dirty="0"/>
              <a:t>;-</a:t>
            </a:r>
            <a:r>
              <a:rPr lang="en-US" altLang="ko-KR" dirty="0" err="1"/>
              <a:t>correlogram</a:t>
            </a:r>
            <a:r>
              <a:rPr lang="en-US" altLang="ko-KR" dirty="0"/>
              <a:t> : </a:t>
            </a:r>
            <a:r>
              <a:rPr lang="ko-KR" altLang="en-US" dirty="0"/>
              <a:t>시차 </a:t>
            </a:r>
            <a:r>
              <a:rPr lang="en-US" altLang="ko-KR" dirty="0"/>
              <a:t>0</a:t>
            </a:r>
            <a:r>
              <a:rPr lang="ko-KR" altLang="en-US" dirty="0"/>
              <a:t>과 시차 </a:t>
            </a:r>
            <a:r>
              <a:rPr lang="en-US" altLang="ko-KR" dirty="0"/>
              <a:t>10 </a:t>
            </a:r>
            <a:r>
              <a:rPr lang="ko-KR" altLang="en-US" dirty="0"/>
              <a:t>제외하고 모두 파란색 구간 안에 있음 </a:t>
            </a:r>
            <a:r>
              <a:rPr lang="en-US" altLang="ko-KR" dirty="0"/>
              <a:t>-&gt; </a:t>
            </a:r>
            <a:r>
              <a:rPr lang="ko-KR" altLang="en-US" dirty="0"/>
              <a:t>시차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10</a:t>
            </a:r>
            <a:r>
              <a:rPr lang="ko-KR" altLang="en-US" dirty="0"/>
              <a:t>을 제외한 각 시차의 자기상관계수값이 </a:t>
            </a:r>
            <a:r>
              <a:rPr lang="en-US" altLang="ko-KR" dirty="0"/>
              <a:t>5% </a:t>
            </a:r>
            <a:r>
              <a:rPr lang="ko-KR" altLang="en-US" dirty="0"/>
              <a:t>유의수준 내에서 </a:t>
            </a:r>
            <a:r>
              <a:rPr lang="en-US" altLang="ko-KR" dirty="0"/>
              <a:t>0</a:t>
            </a:r>
            <a:r>
              <a:rPr lang="ko-KR" altLang="en-US" dirty="0"/>
              <a:t>과 다르다고 할 수 없다 </a:t>
            </a:r>
            <a:r>
              <a:rPr lang="en-US" altLang="ko-KR" dirty="0"/>
              <a:t>-&gt; </a:t>
            </a:r>
            <a:r>
              <a:rPr lang="ko-KR" altLang="en-US" dirty="0"/>
              <a:t>백색잡음의 특성</a:t>
            </a:r>
            <a:r>
              <a:rPr lang="en-US" altLang="ko-KR" dirty="0"/>
              <a:t>(</a:t>
            </a:r>
            <a:r>
              <a:rPr lang="ko-KR" altLang="en-US" dirty="0"/>
              <a:t>평균 </a:t>
            </a:r>
            <a:r>
              <a:rPr lang="en-US" altLang="ko-KR" dirty="0"/>
              <a:t>0</a:t>
            </a:r>
            <a:r>
              <a:rPr lang="ko-KR" altLang="en-US" dirty="0"/>
              <a:t>을 중심으로 무작위하게 움직임</a:t>
            </a:r>
            <a:r>
              <a:rPr lang="en-US" altLang="ko-KR" dirty="0"/>
              <a:t>)-</a:t>
            </a:r>
            <a:r>
              <a:rPr lang="ko-KR" altLang="en-US" dirty="0"/>
              <a:t>히스토그램 </a:t>
            </a:r>
            <a:r>
              <a:rPr lang="en-US" altLang="ko-KR" dirty="0"/>
              <a:t>-&gt; </a:t>
            </a:r>
            <a:r>
              <a:rPr lang="ko-KR" altLang="en-US" dirty="0"/>
              <a:t>정규분포 </a:t>
            </a:r>
            <a:r>
              <a:rPr lang="en-US" altLang="ko-KR" dirty="0"/>
              <a:t>N(0,1)</a:t>
            </a:r>
            <a:r>
              <a:rPr lang="ko-KR" altLang="en-US" dirty="0"/>
              <a:t>과 비슷한 평균을 가짐 </a:t>
            </a:r>
            <a:r>
              <a:rPr lang="en-US" altLang="ko-KR" dirty="0"/>
              <a:t>-&gt; </a:t>
            </a:r>
            <a:r>
              <a:rPr lang="ko-KR" altLang="en-US" dirty="0" err="1"/>
              <a:t>첨도가</a:t>
            </a:r>
            <a:r>
              <a:rPr lang="ko-KR" altLang="en-US" dirty="0"/>
              <a:t> 더 뾰족하게 솟음</a:t>
            </a:r>
            <a:r>
              <a:rPr lang="en-US" altLang="ko-KR" dirty="0"/>
              <a:t>-QQ plot -&gt; </a:t>
            </a:r>
            <a:r>
              <a:rPr lang="ko-KR" altLang="en-US" dirty="0" err="1"/>
              <a:t>정규성을</a:t>
            </a:r>
            <a:r>
              <a:rPr lang="ko-KR" altLang="en-US" dirty="0"/>
              <a:t> 만족하려면 데이터가 빨간 직선 위에 </a:t>
            </a:r>
            <a:r>
              <a:rPr lang="ko-KR" altLang="en-US" dirty="0" err="1"/>
              <a:t>위피해야함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양 끝에서 약간 벗어나는 모습을 보임검정통계량</a:t>
            </a:r>
            <a:r>
              <a:rPr lang="en-US" altLang="ko-KR" dirty="0"/>
              <a:t>;-</a:t>
            </a:r>
            <a:r>
              <a:rPr lang="en-US" altLang="ko-KR" dirty="0" err="1"/>
              <a:t>Ljung</a:t>
            </a:r>
            <a:r>
              <a:rPr lang="en-US" altLang="ko-KR" dirty="0"/>
              <a:t>-Box (Q)-&gt;fitting </a:t>
            </a:r>
            <a:r>
              <a:rPr lang="ko-KR" altLang="en-US" dirty="0"/>
              <a:t>이후의 </a:t>
            </a:r>
            <a:r>
              <a:rPr lang="ko-KR" altLang="en-US" dirty="0" err="1"/>
              <a:t>잔차가</a:t>
            </a:r>
            <a:r>
              <a:rPr lang="ko-KR" altLang="en-US" dirty="0"/>
              <a:t> </a:t>
            </a:r>
            <a:r>
              <a:rPr lang="ko-KR" altLang="en-US" dirty="0" err="1"/>
              <a:t>래그에</a:t>
            </a:r>
            <a:r>
              <a:rPr lang="ko-KR" altLang="en-US" dirty="0"/>
              <a:t> 따라 </a:t>
            </a:r>
            <a:r>
              <a:rPr lang="en-US" altLang="ko-KR" dirty="0"/>
              <a:t>correlated </a:t>
            </a:r>
            <a:r>
              <a:rPr lang="ko-KR" altLang="en-US" dirty="0"/>
              <a:t>되어있는지 판단하는 것</a:t>
            </a:r>
            <a:r>
              <a:rPr lang="en-US" altLang="ko-KR" dirty="0"/>
              <a:t>. -&gt; </a:t>
            </a:r>
            <a:r>
              <a:rPr lang="ko-KR" altLang="en-US" dirty="0" err="1"/>
              <a:t>잔차가</a:t>
            </a:r>
            <a:r>
              <a:rPr lang="ko-KR" altLang="en-US" dirty="0"/>
              <a:t> 백색소음을 따르는지 판단하는 것 </a:t>
            </a:r>
            <a:r>
              <a:rPr lang="en-US" altLang="ko-KR" dirty="0"/>
              <a:t>-&gt; H0 : </a:t>
            </a:r>
            <a:r>
              <a:rPr lang="ko-KR" altLang="en-US" dirty="0" err="1"/>
              <a:t>잔차가</a:t>
            </a:r>
            <a:r>
              <a:rPr lang="ko-KR" altLang="en-US" dirty="0"/>
              <a:t> 백색소음을 따른다</a:t>
            </a:r>
            <a:r>
              <a:rPr lang="en-US" altLang="ko-KR" dirty="0"/>
              <a:t>.(</a:t>
            </a:r>
            <a:r>
              <a:rPr lang="ko-KR" altLang="en-US" dirty="0" err="1"/>
              <a:t>잔차에</a:t>
            </a:r>
            <a:r>
              <a:rPr lang="ko-KR" altLang="en-US" dirty="0"/>
              <a:t> 자기상관관계가 존재하지 않는다</a:t>
            </a:r>
            <a:r>
              <a:rPr lang="en-US" altLang="ko-KR" dirty="0"/>
              <a:t>) -&gt; </a:t>
            </a:r>
            <a:r>
              <a:rPr lang="en-US" altLang="ko-KR" dirty="0" err="1"/>
              <a:t>prob</a:t>
            </a:r>
            <a:r>
              <a:rPr lang="en-US" altLang="ko-KR" dirty="0"/>
              <a:t>(Q) : 0.49 &gt;0.05 -&gt; H0 </a:t>
            </a:r>
            <a:r>
              <a:rPr lang="ko-KR" altLang="en-US" dirty="0"/>
              <a:t>기각 </a:t>
            </a:r>
            <a:r>
              <a:rPr lang="en-US" altLang="ko-KR" dirty="0"/>
              <a:t>X -&gt;</a:t>
            </a:r>
            <a:r>
              <a:rPr lang="ko-KR" altLang="en-US" dirty="0" err="1"/>
              <a:t>잔차가</a:t>
            </a:r>
            <a:r>
              <a:rPr lang="ko-KR" altLang="en-US" dirty="0"/>
              <a:t> 백색소음을 따른다 </a:t>
            </a:r>
            <a:r>
              <a:rPr lang="en-US" altLang="ko-KR" dirty="0"/>
              <a:t>-&gt; </a:t>
            </a:r>
            <a:r>
              <a:rPr lang="ko-KR" altLang="en-US" dirty="0" err="1"/>
              <a:t>시계열</a:t>
            </a:r>
            <a:r>
              <a:rPr lang="ko-KR" altLang="en-US" dirty="0"/>
              <a:t> 모형이 잘 </a:t>
            </a:r>
            <a:r>
              <a:rPr lang="ko-KR" altLang="en-US" dirty="0" err="1"/>
              <a:t>적합되었고</a:t>
            </a:r>
            <a:r>
              <a:rPr lang="en-US" altLang="ko-KR" dirty="0"/>
              <a:t>, </a:t>
            </a:r>
            <a:r>
              <a:rPr lang="ko-KR" altLang="en-US" dirty="0"/>
              <a:t>남은 </a:t>
            </a:r>
            <a:r>
              <a:rPr lang="ko-KR" altLang="en-US" dirty="0" err="1"/>
              <a:t>잔차는</a:t>
            </a:r>
            <a:r>
              <a:rPr lang="ko-KR" altLang="en-US" dirty="0"/>
              <a:t> </a:t>
            </a:r>
            <a:r>
              <a:rPr lang="ko-KR" altLang="en-US" dirty="0" err="1"/>
              <a:t>더이상</a:t>
            </a:r>
            <a:r>
              <a:rPr lang="ko-KR" altLang="en-US" dirty="0"/>
              <a:t> 자기상관을 가지지 않는 백색잡음임을 확인함</a:t>
            </a:r>
            <a:r>
              <a:rPr lang="en-US" altLang="ko-KR" dirty="0"/>
              <a:t>-skew(</a:t>
            </a:r>
            <a:r>
              <a:rPr lang="ko-KR" altLang="en-US" dirty="0"/>
              <a:t>왜도</a:t>
            </a:r>
            <a:r>
              <a:rPr lang="en-US" altLang="ko-KR" dirty="0"/>
              <a:t>) : 0.37 , kurtosis(</a:t>
            </a:r>
            <a:r>
              <a:rPr lang="ko-KR" altLang="en-US" dirty="0"/>
              <a:t>첨도</a:t>
            </a:r>
            <a:r>
              <a:rPr lang="en-US" altLang="ko-KR" dirty="0"/>
              <a:t>) : 5.72 -&gt; </a:t>
            </a:r>
            <a:r>
              <a:rPr lang="ko-KR" altLang="en-US" dirty="0" err="1"/>
              <a:t>잔차가</a:t>
            </a:r>
            <a:r>
              <a:rPr lang="ko-KR" altLang="en-US" dirty="0"/>
              <a:t> 정규분포를 따른다면 </a:t>
            </a:r>
            <a:r>
              <a:rPr lang="ko-KR" altLang="en-US" dirty="0" err="1"/>
              <a:t>왜도는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</a:t>
            </a:r>
            <a:r>
              <a:rPr lang="en-US" altLang="ko-KR" dirty="0"/>
              <a:t>, </a:t>
            </a:r>
            <a:r>
              <a:rPr lang="ko-KR" altLang="en-US" dirty="0" err="1"/>
              <a:t>첨도는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에 가까워야함</a:t>
            </a:r>
            <a:r>
              <a:rPr lang="en-US" altLang="ko-KR" dirty="0"/>
              <a:t>-</a:t>
            </a:r>
            <a:r>
              <a:rPr lang="en-US" altLang="ko-KR" dirty="0" err="1"/>
              <a:t>Heteroskedast</a:t>
            </a:r>
            <a:r>
              <a:rPr lang="en-US" altLang="ko-KR" dirty="0"/>
              <a:t> (H) : 0.88 -&gt; </a:t>
            </a:r>
            <a:r>
              <a:rPr lang="ko-KR" altLang="en-US" dirty="0" err="1"/>
              <a:t>잔차가</a:t>
            </a:r>
            <a:r>
              <a:rPr lang="ko-KR" altLang="en-US" dirty="0"/>
              <a:t> 이분산성을 띄지 않는지 검정 </a:t>
            </a:r>
            <a:r>
              <a:rPr lang="en-US" altLang="ko-KR" dirty="0"/>
              <a:t>-&gt; H0 : </a:t>
            </a:r>
            <a:r>
              <a:rPr lang="ko-KR" altLang="en-US" dirty="0" err="1"/>
              <a:t>잔차가</a:t>
            </a:r>
            <a:r>
              <a:rPr lang="ko-KR" altLang="en-US" dirty="0"/>
              <a:t> </a:t>
            </a:r>
            <a:r>
              <a:rPr lang="ko-KR" altLang="en-US" dirty="0" err="1"/>
              <a:t>이분산을</a:t>
            </a:r>
            <a:r>
              <a:rPr lang="ko-KR" altLang="en-US" dirty="0"/>
              <a:t> 띄지 않는다 </a:t>
            </a:r>
            <a:r>
              <a:rPr lang="en-US" altLang="ko-KR" dirty="0"/>
              <a:t>-&gt; </a:t>
            </a:r>
            <a:r>
              <a:rPr lang="en-US" altLang="ko-KR" dirty="0" err="1"/>
              <a:t>prob</a:t>
            </a:r>
            <a:r>
              <a:rPr lang="en-US" altLang="ko-KR" dirty="0"/>
              <a:t>(H) : 0.31 &gt; 0.05 -&gt; </a:t>
            </a:r>
            <a:r>
              <a:rPr lang="ko-KR" altLang="en-US" dirty="0" err="1"/>
              <a:t>잔차가</a:t>
            </a:r>
            <a:r>
              <a:rPr lang="ko-KR" altLang="en-US" dirty="0"/>
              <a:t> 이분산성을 보이지 않음 </a:t>
            </a:r>
            <a:r>
              <a:rPr lang="en-US" altLang="ko-KR" dirty="0"/>
              <a:t>- </a:t>
            </a:r>
            <a:r>
              <a:rPr lang="en-US" altLang="ko-KR" dirty="0" err="1"/>
              <a:t>Jarque-Bera</a:t>
            </a:r>
            <a:r>
              <a:rPr lang="en-US" altLang="ko-KR" dirty="0"/>
              <a:t> (JB) : 245.9 &gt; 5.99 -&gt;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ko-KR" altLang="en-US" dirty="0" err="1"/>
              <a:t>정규성이</a:t>
            </a:r>
            <a:r>
              <a:rPr lang="ko-KR" altLang="en-US" dirty="0"/>
              <a:t> 기각됨 </a:t>
            </a:r>
            <a:r>
              <a:rPr lang="en-US" altLang="ko-KR" dirty="0"/>
              <a:t>-&gt; </a:t>
            </a:r>
            <a:r>
              <a:rPr lang="en-US" altLang="ko-KR" dirty="0" err="1"/>
              <a:t>prob</a:t>
            </a:r>
            <a:r>
              <a:rPr lang="en-US" altLang="ko-KR" dirty="0"/>
              <a:t>(JB) : 0 &lt; 0.05 -&gt; H0(</a:t>
            </a:r>
            <a:r>
              <a:rPr lang="ko-KR" altLang="en-US" dirty="0" err="1"/>
              <a:t>잔차가</a:t>
            </a:r>
            <a:r>
              <a:rPr lang="ko-KR" altLang="en-US" dirty="0"/>
              <a:t> </a:t>
            </a:r>
            <a:r>
              <a:rPr lang="ko-KR" altLang="en-US" dirty="0" err="1"/>
              <a:t>정규성을</a:t>
            </a:r>
            <a:r>
              <a:rPr lang="ko-KR" altLang="en-US" dirty="0"/>
              <a:t> 만족한다</a:t>
            </a:r>
            <a:r>
              <a:rPr lang="en-US" altLang="ko-KR" dirty="0"/>
              <a:t>)</a:t>
            </a:r>
            <a:r>
              <a:rPr lang="ko-KR" altLang="en-US" dirty="0"/>
              <a:t>기각 </a:t>
            </a:r>
            <a:r>
              <a:rPr lang="en-US" altLang="ko-KR" dirty="0"/>
              <a:t>-&gt; </a:t>
            </a:r>
            <a:r>
              <a:rPr lang="ko-KR" altLang="en-US" dirty="0" err="1"/>
              <a:t>잔차가</a:t>
            </a:r>
            <a:r>
              <a:rPr lang="ko-KR" altLang="en-US" dirty="0"/>
              <a:t> </a:t>
            </a:r>
            <a:r>
              <a:rPr lang="ko-KR" altLang="en-US" dirty="0" err="1"/>
              <a:t>정규성을</a:t>
            </a:r>
            <a:r>
              <a:rPr lang="ko-KR" altLang="en-US" dirty="0"/>
              <a:t> 띄지 </a:t>
            </a:r>
            <a:r>
              <a:rPr lang="ko-KR" altLang="en-US" dirty="0" err="1"/>
              <a:t>않는다결과적으로</a:t>
            </a:r>
            <a:r>
              <a:rPr lang="ko-KR" altLang="en-US" dirty="0"/>
              <a:t> </a:t>
            </a:r>
            <a:r>
              <a:rPr lang="ko-KR" altLang="en-US" dirty="0" err="1"/>
              <a:t>잔차는</a:t>
            </a:r>
            <a:r>
              <a:rPr lang="ko-KR" altLang="en-US" dirty="0"/>
              <a:t> 백색잡음이지만 </a:t>
            </a:r>
            <a:r>
              <a:rPr lang="ko-KR" altLang="en-US" dirty="0" err="1"/>
              <a:t>정규성을</a:t>
            </a:r>
            <a:r>
              <a:rPr lang="ko-KR" altLang="en-US" dirty="0"/>
              <a:t> 따르진 않는다</a:t>
            </a:r>
            <a:r>
              <a:rPr lang="en-US" altLang="ko-KR" dirty="0"/>
              <a:t>.</a:t>
            </a:r>
            <a:r>
              <a:rPr lang="ko-KR" altLang="en-US" dirty="0" err="1"/>
              <a:t>시계열</a:t>
            </a:r>
            <a:r>
              <a:rPr lang="ko-KR" altLang="en-US" dirty="0"/>
              <a:t> 모델이 유의하지 않다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64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29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 전자 전체 주가</a:t>
            </a:r>
            <a:r>
              <a:rPr lang="en-US" altLang="ko-KR" dirty="0"/>
              <a:t>, 3</a:t>
            </a:r>
            <a:r>
              <a:rPr lang="ko-KR" altLang="en-US" dirty="0"/>
              <a:t>개년 주가 데이터를 </a:t>
            </a:r>
            <a:r>
              <a:rPr lang="en-US" altLang="ko-KR" dirty="0"/>
              <a:t>4</a:t>
            </a:r>
            <a:r>
              <a:rPr lang="ko-KR" altLang="en-US" dirty="0" err="1"/>
              <a:t>가직</a:t>
            </a:r>
            <a:r>
              <a:rPr lang="ko-KR" altLang="en-US" dirty="0"/>
              <a:t> 경우로 학습</a:t>
            </a:r>
            <a:r>
              <a:rPr lang="en-US" altLang="ko-KR" dirty="0"/>
              <a:t>/</a:t>
            </a:r>
            <a:r>
              <a:rPr lang="ko-KR" altLang="en-US" dirty="0"/>
              <a:t>예측해본 결과 </a:t>
            </a:r>
            <a:r>
              <a:rPr lang="en-US" altLang="ko-KR" dirty="0"/>
              <a:t>‘1</a:t>
            </a:r>
            <a:r>
              <a:rPr lang="ko-KR" altLang="en-US" dirty="0"/>
              <a:t>일 단위 훈련데이터에 테스트 데이터 업데이트</a:t>
            </a:r>
            <a:r>
              <a:rPr lang="en-US" altLang="ko-KR" dirty="0"/>
              <a:t>‘ </a:t>
            </a:r>
            <a:r>
              <a:rPr lang="ko-KR" altLang="en-US" dirty="0"/>
              <a:t>분석만 예측 결과가 좋음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0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65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그래프를 전반적으로 키우면 좋겠습니다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95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40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62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78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35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21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7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5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2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PCA2</a:t>
            </a:r>
            <a:r>
              <a:rPr lang="ko-KR" altLang="en-US" dirty="0"/>
              <a:t>는 삼전 상관관계 </a:t>
            </a:r>
            <a:r>
              <a:rPr lang="en-US" altLang="ko-KR" dirty="0"/>
              <a:t>+-0.3 </a:t>
            </a:r>
            <a:r>
              <a:rPr lang="ko-KR" altLang="en-US" dirty="0"/>
              <a:t>이하 지표 제외 후 </a:t>
            </a:r>
            <a:r>
              <a:rPr lang="ko-KR" altLang="en-US" dirty="0" err="1"/>
              <a:t>자산군별</a:t>
            </a:r>
            <a:r>
              <a:rPr lang="ko-KR" altLang="en-US" dirty="0"/>
              <a:t> 축소한 것임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56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지표들 간의 상관관계가 높은 변수 간의 </a:t>
            </a:r>
            <a:r>
              <a:rPr lang="ko-KR" altLang="en-US" dirty="0" err="1"/>
              <a:t>다중공선성을</a:t>
            </a:r>
            <a:r>
              <a:rPr lang="ko-KR" altLang="en-US" dirty="0"/>
              <a:t> 고려하고 삼성전자 주가와의 상관관계가 낮은 지표는 제외하는 과정을 거쳐 회귀 모형 최종 독립 변수를 선정할 필요가 있었음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1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주요 변수 도출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66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를 세 가지 유형으로 구성한 이유</a:t>
            </a:r>
            <a:endParaRPr lang="en-US" altLang="ko-KR" dirty="0"/>
          </a:p>
          <a:p>
            <a:r>
              <a:rPr lang="en-US" altLang="ko-KR" dirty="0"/>
              <a:t>2~4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894C-DDDB-4601-B74B-7C84525F825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8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5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1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5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4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7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4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8451-482B-441E-80DE-44CAE966F2ED}" type="datetimeFigureOut">
              <a:rPr lang="ko-KR" altLang="en-US" smtClean="0"/>
              <a:pPr/>
              <a:t>2022-05-04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4D7B-0BBE-497B-9BAB-258C66657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9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97831" y="1555500"/>
            <a:ext cx="11145253" cy="37023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a고속도로" panose="02020600000000000000" pitchFamily="18" charset="-127"/>
                <a:ea typeface="a고속도로" panose="02020600000000000000" pitchFamily="18" charset="-127"/>
              </a:rPr>
              <a:t>지표를 이용한 삼성전자 주가 예측 및 상관관계분석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71338" y="4035175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주식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죠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김윤지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남슬아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박준배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조해원</a:t>
            </a:r>
            <a:endParaRPr lang="ko-KR" altLang="en-US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56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2.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회귀 변수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3952" y="1690687"/>
            <a:ext cx="109498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548DD-ABA7-45BB-ACB6-576039A2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35" y="1548393"/>
            <a:ext cx="5165777" cy="52318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FBFE663-FFBF-868B-A897-4E714E5BBCF3}"/>
              </a:ext>
            </a:extLst>
          </p:cNvPr>
          <p:cNvSpPr txBox="1">
            <a:spLocks/>
          </p:cNvSpPr>
          <p:nvPr/>
        </p:nvSpPr>
        <p:spPr>
          <a:xfrm>
            <a:off x="990600" y="1761300"/>
            <a:ext cx="5579035" cy="4694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[ </a:t>
            </a:r>
            <a:r>
              <a:rPr lang="ko-KR" altLang="en-US" sz="36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상관 분석 결과 </a:t>
            </a:r>
            <a:r>
              <a:rPr lang="en-US" altLang="ko-KR" sz="36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] </a:t>
            </a: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1. ‘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독립변수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삼성전자 주가 ’상관계수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항셍을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제외한 주가 지수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강한 양의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(0.8~0.9)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채권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(-0.1~-0.3)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삼성 주가와 강한 양의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(0.7)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유가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양의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(0.3~0.5)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환율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(-0.4)</a:t>
            </a: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독립변수 간 상관계수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항셍을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제외한 주가 지수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4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강한 양의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(0.8~0.9)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무위험이자율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(2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):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강한 양의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(0.8)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유가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강한 양의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(0.9)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 나타난다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금과 주가지수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항셍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제외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):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양의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(0.6~0.8)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금과 채권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음의 상관관계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(-0.8~-0.6)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-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외환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다른 자산과 음의 상관관계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8" name="Picture 2" descr="https://cdn-icons-png.flaticon.com/512/567/567014.png">
            <a:extLst>
              <a:ext uri="{FF2B5EF4-FFF2-40B4-BE49-F238E27FC236}">
                <a16:creationId xmlns:a16="http://schemas.microsoft.com/office/drawing/2014/main" id="{8EBCE85C-DA47-EBFA-52E9-411D6A1E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96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E616B22-3843-83AD-321D-7D51E3EA17A3}"/>
              </a:ext>
            </a:extLst>
          </p:cNvPr>
          <p:cNvSpPr/>
          <p:nvPr/>
        </p:nvSpPr>
        <p:spPr>
          <a:xfrm>
            <a:off x="3147864" y="4164311"/>
            <a:ext cx="1112108" cy="384048"/>
          </a:xfrm>
          <a:prstGeom prst="wedgeRectCallou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F1EA9-BD58-1C4E-49DB-B936368C0A7D}"/>
              </a:ext>
            </a:extLst>
          </p:cNvPr>
          <p:cNvSpPr txBox="1"/>
          <p:nvPr/>
        </p:nvSpPr>
        <p:spPr>
          <a:xfrm>
            <a:off x="3147864" y="4194752"/>
            <a:ext cx="1098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i="1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다중공선성</a:t>
            </a:r>
            <a:endParaRPr lang="ko-KR" altLang="en-US" sz="1500" b="1" i="1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8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2.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회귀 변수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86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 Lasso, Ridge, </a:t>
            </a:r>
            <a:r>
              <a:rPr lang="en-US" altLang="ko-KR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RandomForest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: Feature Selection </a:t>
            </a: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96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3A4725B-F011-934E-DB35-D1D6576A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82384"/>
              </p:ext>
            </p:extLst>
          </p:nvPr>
        </p:nvGraphicFramePr>
        <p:xfrm>
          <a:off x="1325690" y="3023368"/>
          <a:ext cx="8894313" cy="21953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8726">
                  <a:extLst>
                    <a:ext uri="{9D8B030D-6E8A-4147-A177-3AD203B41FA5}">
                      <a16:colId xmlns:a16="http://schemas.microsoft.com/office/drawing/2014/main" val="4018603227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1402420428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1320413013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1777327217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219997048"/>
                    </a:ext>
                  </a:extLst>
                </a:gridCol>
                <a:gridCol w="949643">
                  <a:extLst>
                    <a:ext uri="{9D8B030D-6E8A-4147-A177-3AD203B41FA5}">
                      <a16:colId xmlns:a16="http://schemas.microsoft.com/office/drawing/2014/main" val="3295644640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850897040"/>
                    </a:ext>
                  </a:extLst>
                </a:gridCol>
                <a:gridCol w="984567">
                  <a:extLst>
                    <a:ext uri="{9D8B030D-6E8A-4147-A177-3AD203B41FA5}">
                      <a16:colId xmlns:a16="http://schemas.microsoft.com/office/drawing/2014/main" val="3711008557"/>
                    </a:ext>
                  </a:extLst>
                </a:gridCol>
              </a:tblGrid>
              <a:tr h="8017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니케이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반도체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지수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코스피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항셍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 err="1"/>
                        <a:t>년채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 err="1"/>
                        <a:t>년채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7393"/>
                  </a:ext>
                </a:extLst>
              </a:tr>
              <a:tr h="464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Lasso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075232"/>
                  </a:ext>
                </a:extLst>
              </a:tr>
              <a:tr h="464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Ridge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73271"/>
                  </a:ext>
                </a:extLst>
              </a:tr>
              <a:tr h="464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RandomForest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01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6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2.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회귀 변수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5696" y="2635560"/>
            <a:ext cx="10422279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전체지표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주가지수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(4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),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환율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(2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), </a:t>
            </a:r>
            <a:r>
              <a:rPr lang="ko-KR" altLang="en-US" sz="2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무위험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이자율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(2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), 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원자재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유가 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종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))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를 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PCA(component=4)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 차원축소</a:t>
            </a:r>
            <a:endParaRPr lang="en-US" altLang="ko-KR" sz="23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3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금을 주식 자산에 포함시켜 자산군별로 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PCA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3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금을 채권 자산에 포함시켜 자산군별로 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PCA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3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상관관계가 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+-0.3 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이하인 지표를 제외 후 자산군별로 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PCA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096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B15CFF7-F3F1-23B0-7E76-6FF776318314}"/>
              </a:ext>
            </a:extLst>
          </p:cNvPr>
          <p:cNvSpPr txBox="1">
            <a:spLocks/>
          </p:cNvSpPr>
          <p:nvPr/>
        </p:nvSpPr>
        <p:spPr>
          <a:xfrm>
            <a:off x="838200" y="19564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- PCA: Feature Selection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98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3.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회귀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47492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PCA: Feature Selection </a:t>
            </a:r>
          </a:p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    PCA1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유형 외에는 변수 간 높은 상관관계가 해결되지 않음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2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A93CC44-ED12-296D-D0DE-6E160134BE84}"/>
              </a:ext>
            </a:extLst>
          </p:cNvPr>
          <p:cNvSpPr txBox="1">
            <a:spLocks/>
          </p:cNvSpPr>
          <p:nvPr/>
        </p:nvSpPr>
        <p:spPr>
          <a:xfrm>
            <a:off x="838200" y="56962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7D17A2C-4424-A5AC-C03D-AECCBC46214D}"/>
              </a:ext>
            </a:extLst>
          </p:cNvPr>
          <p:cNvSpPr txBox="1">
            <a:spLocks/>
          </p:cNvSpPr>
          <p:nvPr/>
        </p:nvSpPr>
        <p:spPr>
          <a:xfrm>
            <a:off x="838200" y="5399264"/>
            <a:ext cx="2334658" cy="1376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895EE79-8DA3-6A22-62AD-69AC317B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888" y="3429000"/>
            <a:ext cx="9126224" cy="2800741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65355BA-D039-1EAC-C298-0C7DCACB382D}"/>
              </a:ext>
            </a:extLst>
          </p:cNvPr>
          <p:cNvSpPr/>
          <p:nvPr/>
        </p:nvSpPr>
        <p:spPr>
          <a:xfrm>
            <a:off x="1273991" y="2634603"/>
            <a:ext cx="517793" cy="341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D0CD18-4FB4-04D2-6C63-69BC373877D9}"/>
              </a:ext>
            </a:extLst>
          </p:cNvPr>
          <p:cNvSpPr/>
          <p:nvPr/>
        </p:nvSpPr>
        <p:spPr>
          <a:xfrm>
            <a:off x="1366092" y="3294043"/>
            <a:ext cx="2423710" cy="293569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9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3.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회귀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5237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Lasso, Ridge, </a:t>
            </a:r>
            <a:r>
              <a:rPr lang="en-US" altLang="ko-KR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RandomForest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선형 회귀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 결과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2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2DF8BD5-99B4-3641-31B7-39F57286B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159564"/>
              </p:ext>
            </p:extLst>
          </p:nvPr>
        </p:nvGraphicFramePr>
        <p:xfrm>
          <a:off x="1379765" y="2824038"/>
          <a:ext cx="9304876" cy="18879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219">
                  <a:extLst>
                    <a:ext uri="{9D8B030D-6E8A-4147-A177-3AD203B41FA5}">
                      <a16:colId xmlns:a16="http://schemas.microsoft.com/office/drawing/2014/main" val="1889006430"/>
                    </a:ext>
                  </a:extLst>
                </a:gridCol>
                <a:gridCol w="2326219">
                  <a:extLst>
                    <a:ext uri="{9D8B030D-6E8A-4147-A177-3AD203B41FA5}">
                      <a16:colId xmlns:a16="http://schemas.microsoft.com/office/drawing/2014/main" val="2576338408"/>
                    </a:ext>
                  </a:extLst>
                </a:gridCol>
                <a:gridCol w="2326219">
                  <a:extLst>
                    <a:ext uri="{9D8B030D-6E8A-4147-A177-3AD203B41FA5}">
                      <a16:colId xmlns:a16="http://schemas.microsoft.com/office/drawing/2014/main" val="2893018148"/>
                    </a:ext>
                  </a:extLst>
                </a:gridCol>
                <a:gridCol w="2326219">
                  <a:extLst>
                    <a:ext uri="{9D8B030D-6E8A-4147-A177-3AD203B41FA5}">
                      <a16:colId xmlns:a16="http://schemas.microsoft.com/office/drawing/2014/main" val="2368973243"/>
                    </a:ext>
                  </a:extLst>
                </a:gridCol>
              </a:tblGrid>
              <a:tr h="6352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R2(</a:t>
                      </a:r>
                      <a:r>
                        <a:rPr lang="ko-KR" altLang="en-US" dirty="0"/>
                        <a:t>결정계수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926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Lasso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51478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Ridge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83541"/>
                  </a:ext>
                </a:extLst>
              </a:tr>
              <a:tr h="424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RandomForest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2476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A93CC44-ED12-296D-D0DE-6E160134BE84}"/>
              </a:ext>
            </a:extLst>
          </p:cNvPr>
          <p:cNvSpPr txBox="1">
            <a:spLocks/>
          </p:cNvSpPr>
          <p:nvPr/>
        </p:nvSpPr>
        <p:spPr>
          <a:xfrm>
            <a:off x="1204667" y="53850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  모형이 적합하지 않음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B23DCE0-AD04-EE75-131A-56EC1114A9C5}"/>
              </a:ext>
            </a:extLst>
          </p:cNvPr>
          <p:cNvSpPr/>
          <p:nvPr/>
        </p:nvSpPr>
        <p:spPr>
          <a:xfrm>
            <a:off x="1379765" y="5437349"/>
            <a:ext cx="517793" cy="341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0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3.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회귀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52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PCA1: </a:t>
            </a:r>
            <a:r>
              <a:rPr lang="ko-KR" altLang="en-US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다중 선형 회귀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 결과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2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2DF8BD5-99B4-3641-31B7-39F57286B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64083"/>
              </p:ext>
            </p:extLst>
          </p:nvPr>
        </p:nvGraphicFramePr>
        <p:xfrm>
          <a:off x="1320890" y="2713791"/>
          <a:ext cx="9304876" cy="22732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219">
                  <a:extLst>
                    <a:ext uri="{9D8B030D-6E8A-4147-A177-3AD203B41FA5}">
                      <a16:colId xmlns:a16="http://schemas.microsoft.com/office/drawing/2014/main" val="1889006430"/>
                    </a:ext>
                  </a:extLst>
                </a:gridCol>
                <a:gridCol w="2326219">
                  <a:extLst>
                    <a:ext uri="{9D8B030D-6E8A-4147-A177-3AD203B41FA5}">
                      <a16:colId xmlns:a16="http://schemas.microsoft.com/office/drawing/2014/main" val="2576338408"/>
                    </a:ext>
                  </a:extLst>
                </a:gridCol>
                <a:gridCol w="2326219">
                  <a:extLst>
                    <a:ext uri="{9D8B030D-6E8A-4147-A177-3AD203B41FA5}">
                      <a16:colId xmlns:a16="http://schemas.microsoft.com/office/drawing/2014/main" val="2893018148"/>
                    </a:ext>
                  </a:extLst>
                </a:gridCol>
                <a:gridCol w="2326219">
                  <a:extLst>
                    <a:ext uri="{9D8B030D-6E8A-4147-A177-3AD203B41FA5}">
                      <a16:colId xmlns:a16="http://schemas.microsoft.com/office/drawing/2014/main" val="2368973243"/>
                    </a:ext>
                  </a:extLst>
                </a:gridCol>
              </a:tblGrid>
              <a:tr h="6352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R2(</a:t>
                      </a:r>
                      <a:r>
                        <a:rPr lang="ko-KR" altLang="en-US" dirty="0"/>
                        <a:t>결정계수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926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Lasso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51478"/>
                  </a:ext>
                </a:extLst>
              </a:tr>
              <a:tr h="392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Ridge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83541"/>
                  </a:ext>
                </a:extLst>
              </a:tr>
              <a:tr h="424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RandomForest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24766"/>
                  </a:ext>
                </a:extLst>
              </a:tr>
              <a:tr h="385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LinearRegression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36483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A93CC44-ED12-296D-D0DE-6E160134BE84}"/>
              </a:ext>
            </a:extLst>
          </p:cNvPr>
          <p:cNvSpPr txBox="1">
            <a:spLocks/>
          </p:cNvSpPr>
          <p:nvPr/>
        </p:nvSpPr>
        <p:spPr>
          <a:xfrm>
            <a:off x="1132822" y="51451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  모형이 적합하지 않음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B23DCE0-AD04-EE75-131A-56EC1114A9C5}"/>
              </a:ext>
            </a:extLst>
          </p:cNvPr>
          <p:cNvSpPr/>
          <p:nvPr/>
        </p:nvSpPr>
        <p:spPr>
          <a:xfrm>
            <a:off x="1336624" y="5197400"/>
            <a:ext cx="517793" cy="341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1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3.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회귀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523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PCA1: </a:t>
            </a:r>
            <a:r>
              <a:rPr lang="ko-KR" altLang="en-US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다항 선형 회귀</a:t>
            </a:r>
            <a:r>
              <a:rPr lang="en-US" altLang="ko-KR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 결과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2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2DF8BD5-99B4-3641-31B7-39F57286B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94016"/>
              </p:ext>
            </p:extLst>
          </p:nvPr>
        </p:nvGraphicFramePr>
        <p:xfrm>
          <a:off x="1394135" y="2795942"/>
          <a:ext cx="9304876" cy="1809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219">
                  <a:extLst>
                    <a:ext uri="{9D8B030D-6E8A-4147-A177-3AD203B41FA5}">
                      <a16:colId xmlns:a16="http://schemas.microsoft.com/office/drawing/2014/main" val="1889006430"/>
                    </a:ext>
                  </a:extLst>
                </a:gridCol>
                <a:gridCol w="2326219">
                  <a:extLst>
                    <a:ext uri="{9D8B030D-6E8A-4147-A177-3AD203B41FA5}">
                      <a16:colId xmlns:a16="http://schemas.microsoft.com/office/drawing/2014/main" val="2576338408"/>
                    </a:ext>
                  </a:extLst>
                </a:gridCol>
                <a:gridCol w="2326219">
                  <a:extLst>
                    <a:ext uri="{9D8B030D-6E8A-4147-A177-3AD203B41FA5}">
                      <a16:colId xmlns:a16="http://schemas.microsoft.com/office/drawing/2014/main" val="2893018148"/>
                    </a:ext>
                  </a:extLst>
                </a:gridCol>
                <a:gridCol w="2326219">
                  <a:extLst>
                    <a:ext uri="{9D8B030D-6E8A-4147-A177-3AD203B41FA5}">
                      <a16:colId xmlns:a16="http://schemas.microsoft.com/office/drawing/2014/main" val="2368973243"/>
                    </a:ext>
                  </a:extLst>
                </a:gridCol>
              </a:tblGrid>
              <a:tr h="6030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R2(</a:t>
                      </a:r>
                      <a:r>
                        <a:rPr lang="ko-KR" altLang="en-US" dirty="0"/>
                        <a:t>결정계수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926"/>
                  </a:ext>
                </a:extLst>
              </a:tr>
              <a:tr h="603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Degree=2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51478"/>
                  </a:ext>
                </a:extLst>
              </a:tr>
              <a:tr h="603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Degree=3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83541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A93CC44-ED12-296D-D0DE-6E160134BE84}"/>
              </a:ext>
            </a:extLst>
          </p:cNvPr>
          <p:cNvSpPr txBox="1">
            <a:spLocks/>
          </p:cNvSpPr>
          <p:nvPr/>
        </p:nvSpPr>
        <p:spPr>
          <a:xfrm>
            <a:off x="1119852" y="4682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  모형이 적합하지 않음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B23DCE0-AD04-EE75-131A-56EC1114A9C5}"/>
              </a:ext>
            </a:extLst>
          </p:cNvPr>
          <p:cNvSpPr/>
          <p:nvPr/>
        </p:nvSpPr>
        <p:spPr>
          <a:xfrm>
            <a:off x="1409869" y="4750807"/>
            <a:ext cx="517793" cy="3415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8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0508"/>
            <a:ext cx="11698995" cy="46687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전처리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스케일링</a:t>
            </a:r>
            <a:endParaRPr lang="en-US" altLang="ko-KR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E4B2F7-DCEF-DCEA-E482-98C664EC72F5}"/>
              </a:ext>
            </a:extLst>
          </p:cNvPr>
          <p:cNvSpPr/>
          <p:nvPr/>
        </p:nvSpPr>
        <p:spPr>
          <a:xfrm>
            <a:off x="1002534" y="2697891"/>
            <a:ext cx="3426246" cy="22781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[</a:t>
            </a:r>
            <a:r>
              <a:rPr lang="ko-KR" altLang="en-US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학습 </a:t>
            </a:r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] </a:t>
            </a:r>
          </a:p>
          <a:p>
            <a:endParaRPr lang="en-US" altLang="ko-KR" sz="1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삼성전자 주가 </a:t>
            </a:r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25</a:t>
            </a:r>
            <a:r>
              <a:rPr lang="ko-KR" altLang="en-US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</a:t>
            </a:r>
            <a:endParaRPr lang="en-US" altLang="ko-KR" sz="1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(1996-01-01 ~ 2021-12-31)</a:t>
            </a:r>
          </a:p>
          <a:p>
            <a:endParaRPr lang="en-US" altLang="ko-KR" sz="1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삼성전자 주가 최근 </a:t>
            </a:r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</a:t>
            </a:r>
            <a:endParaRPr lang="en-US" altLang="ko-KR" sz="1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(2019-01-01 ~ 2021-12-31)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024CBE3-397C-4F5C-DBC5-2FDECF0E6AA2}"/>
              </a:ext>
            </a:extLst>
          </p:cNvPr>
          <p:cNvSpPr/>
          <p:nvPr/>
        </p:nvSpPr>
        <p:spPr>
          <a:xfrm>
            <a:off x="4596676" y="3715095"/>
            <a:ext cx="667052" cy="54528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544F9A-1EEC-01E2-41EA-541E972F659C}"/>
              </a:ext>
            </a:extLst>
          </p:cNvPr>
          <p:cNvSpPr/>
          <p:nvPr/>
        </p:nvSpPr>
        <p:spPr>
          <a:xfrm>
            <a:off x="5390994" y="3592369"/>
            <a:ext cx="1608463" cy="79073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로그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스케일링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32A1575-5D15-593D-1C7A-0EDEC85EAA79}"/>
              </a:ext>
            </a:extLst>
          </p:cNvPr>
          <p:cNvSpPr/>
          <p:nvPr/>
        </p:nvSpPr>
        <p:spPr>
          <a:xfrm>
            <a:off x="7150688" y="3747275"/>
            <a:ext cx="667052" cy="54528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5A5681-F826-3ED2-81B9-03B7C8534D29}"/>
              </a:ext>
            </a:extLst>
          </p:cNvPr>
          <p:cNvSpPr/>
          <p:nvPr/>
        </p:nvSpPr>
        <p:spPr>
          <a:xfrm>
            <a:off x="1002533" y="5170080"/>
            <a:ext cx="3426247" cy="127919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[</a:t>
            </a:r>
            <a:r>
              <a:rPr lang="ko-KR" altLang="en-US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예측</a:t>
            </a:r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]</a:t>
            </a:r>
          </a:p>
          <a:p>
            <a:endParaRPr lang="en-US" altLang="ko-KR" sz="1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삼성전자 주가 최근 </a:t>
            </a:r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개월 데이터</a:t>
            </a:r>
            <a:endParaRPr lang="en-US" altLang="ko-KR" sz="1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(2022-01-01 ~ 2022-04-01)</a:t>
            </a:r>
          </a:p>
          <a:p>
            <a:endParaRPr lang="en-US" altLang="ko-KR" sz="1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B348D8-63A5-C77D-BCC1-4CD15E87658D}"/>
              </a:ext>
            </a:extLst>
          </p:cNvPr>
          <p:cNvSpPr/>
          <p:nvPr/>
        </p:nvSpPr>
        <p:spPr>
          <a:xfrm>
            <a:off x="7978979" y="2674616"/>
            <a:ext cx="3426246" cy="230142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8C441AE-3FE2-EF32-2A44-5AEC754BE7C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88123" y="2820987"/>
            <a:ext cx="1695537" cy="12103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453F404-F138-C385-911C-2DD1BB148EB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1025" y="3623786"/>
            <a:ext cx="1718441" cy="121039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4C6C5D02-C86D-FD30-5878-B5218268C616}"/>
              </a:ext>
            </a:extLst>
          </p:cNvPr>
          <p:cNvSpPr/>
          <p:nvPr/>
        </p:nvSpPr>
        <p:spPr>
          <a:xfrm>
            <a:off x="7686527" y="4290179"/>
            <a:ext cx="1325642" cy="5560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추세 </a:t>
            </a:r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2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690688"/>
            <a:ext cx="11698995" cy="46687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전처리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정상성</a:t>
            </a:r>
            <a:endParaRPr lang="en-US" altLang="ko-KR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29127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E4B2F7-DCEF-DCEA-E482-98C664EC72F5}"/>
              </a:ext>
            </a:extLst>
          </p:cNvPr>
          <p:cNvSpPr/>
          <p:nvPr/>
        </p:nvSpPr>
        <p:spPr>
          <a:xfrm>
            <a:off x="1477973" y="2535407"/>
            <a:ext cx="3374816" cy="79074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삼성전자 주가 최근 </a:t>
            </a:r>
            <a:r>
              <a:rPr lang="en-US" altLang="ko-KR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</a:t>
            </a:r>
            <a:endParaRPr lang="en-US" altLang="ko-KR" sz="1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(2019-01-01 ~ 2021-12-31)</a:t>
            </a:r>
          </a:p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B348D8-63A5-C77D-BCC1-4CD15E87658D}"/>
              </a:ext>
            </a:extLst>
          </p:cNvPr>
          <p:cNvSpPr/>
          <p:nvPr/>
        </p:nvSpPr>
        <p:spPr>
          <a:xfrm>
            <a:off x="1477973" y="3468511"/>
            <a:ext cx="3374816" cy="27272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886FD-4152-2F47-2803-A2C29D997EAF}"/>
              </a:ext>
            </a:extLst>
          </p:cNvPr>
          <p:cNvSpPr txBox="1"/>
          <p:nvPr/>
        </p:nvSpPr>
        <p:spPr>
          <a:xfrm>
            <a:off x="3377899" y="4405173"/>
            <a:ext cx="59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ACF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6652AD-83F0-413D-94A8-BD8C0430FBF9}"/>
              </a:ext>
            </a:extLst>
          </p:cNvPr>
          <p:cNvSpPr/>
          <p:nvPr/>
        </p:nvSpPr>
        <p:spPr>
          <a:xfrm>
            <a:off x="6793241" y="2535407"/>
            <a:ext cx="3374816" cy="79074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삼성전자 주가 </a:t>
            </a:r>
            <a:r>
              <a:rPr lang="en-US" altLang="ko-KR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25</a:t>
            </a:r>
            <a:r>
              <a:rPr lang="ko-KR" altLang="en-US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</a:t>
            </a:r>
            <a:endParaRPr lang="en-US" altLang="ko-KR" sz="1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(1996-01-01 ~ 2021-12-31)</a:t>
            </a:r>
          </a:p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23F7A4-1DEC-48B6-3CB2-160EA3724454}"/>
              </a:ext>
            </a:extLst>
          </p:cNvPr>
          <p:cNvSpPr/>
          <p:nvPr/>
        </p:nvSpPr>
        <p:spPr>
          <a:xfrm>
            <a:off x="6805138" y="3429000"/>
            <a:ext cx="3374816" cy="272725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C7966C-D0DD-9CB0-08CB-AD3BC7CD1B37}"/>
              </a:ext>
            </a:extLst>
          </p:cNvPr>
          <p:cNvSpPr/>
          <p:nvPr/>
        </p:nvSpPr>
        <p:spPr>
          <a:xfrm>
            <a:off x="4924264" y="4450167"/>
            <a:ext cx="1779955" cy="6486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로그 스케일 데이터</a:t>
            </a:r>
            <a:endParaRPr lang="en-US" altLang="ko-KR" sz="1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6C66D-65CB-D44E-53B1-9BACEA8ABF7E}"/>
              </a:ext>
            </a:extLst>
          </p:cNvPr>
          <p:cNvSpPr txBox="1"/>
          <p:nvPr/>
        </p:nvSpPr>
        <p:spPr>
          <a:xfrm>
            <a:off x="8642832" y="4298382"/>
            <a:ext cx="59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ACF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14416-5B96-08FD-C138-57F933ABBD2C}"/>
              </a:ext>
            </a:extLst>
          </p:cNvPr>
          <p:cNvSpPr txBox="1"/>
          <p:nvPr/>
        </p:nvSpPr>
        <p:spPr>
          <a:xfrm>
            <a:off x="7540105" y="5681316"/>
            <a:ext cx="9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PACF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00F930-0C5D-21B2-D467-7B9EB38D8378}"/>
              </a:ext>
            </a:extLst>
          </p:cNvPr>
          <p:cNvSpPr txBox="1"/>
          <p:nvPr/>
        </p:nvSpPr>
        <p:spPr>
          <a:xfrm>
            <a:off x="2249499" y="5628007"/>
            <a:ext cx="9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PACF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110EDE-8871-5131-18E4-3994418FC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46" y="3570170"/>
            <a:ext cx="1674170" cy="11285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BE55FC-7C68-2B12-3679-954224FC4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170" y="4832138"/>
            <a:ext cx="1669230" cy="11217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4E5F4E-1B50-224F-6602-F92E5E11C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057" y="3561882"/>
            <a:ext cx="1635856" cy="11323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D188CD-AC9A-1BA5-CBFD-EEA79FDA1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093" y="4792627"/>
            <a:ext cx="1778593" cy="12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17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8" y="1690688"/>
            <a:ext cx="11698995" cy="46687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데이터 </a:t>
            </a: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전처리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정상성</a:t>
            </a:r>
            <a:endParaRPr lang="en-US" altLang="ko-KR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29127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E4B2F7-DCEF-DCEA-E482-98C664EC72F5}"/>
              </a:ext>
            </a:extLst>
          </p:cNvPr>
          <p:cNvSpPr/>
          <p:nvPr/>
        </p:nvSpPr>
        <p:spPr>
          <a:xfrm>
            <a:off x="1049289" y="2555297"/>
            <a:ext cx="3374816" cy="79074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삼성전자 주가 최근 </a:t>
            </a:r>
            <a:r>
              <a:rPr lang="en-US" altLang="ko-KR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</a:t>
            </a:r>
            <a:endParaRPr lang="en-US" altLang="ko-KR" sz="1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(2019-01-01 ~ 2021-12-31)</a:t>
            </a:r>
          </a:p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B348D8-63A5-C77D-BCC1-4CD15E87658D}"/>
              </a:ext>
            </a:extLst>
          </p:cNvPr>
          <p:cNvSpPr/>
          <p:nvPr/>
        </p:nvSpPr>
        <p:spPr>
          <a:xfrm>
            <a:off x="1049289" y="3463495"/>
            <a:ext cx="3374816" cy="27272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886FD-4152-2F47-2803-A2C29D997EAF}"/>
              </a:ext>
            </a:extLst>
          </p:cNvPr>
          <p:cNvSpPr txBox="1"/>
          <p:nvPr/>
        </p:nvSpPr>
        <p:spPr>
          <a:xfrm>
            <a:off x="2867896" y="4351321"/>
            <a:ext cx="59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ACF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6652AD-83F0-413D-94A8-BD8C0430FBF9}"/>
              </a:ext>
            </a:extLst>
          </p:cNvPr>
          <p:cNvSpPr/>
          <p:nvPr/>
        </p:nvSpPr>
        <p:spPr>
          <a:xfrm>
            <a:off x="4563992" y="2545425"/>
            <a:ext cx="3374816" cy="79074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삼성전자 주가 </a:t>
            </a:r>
            <a:r>
              <a:rPr lang="en-US" altLang="ko-KR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25</a:t>
            </a:r>
            <a:r>
              <a:rPr lang="ko-KR" altLang="en-US" sz="1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</a:t>
            </a:r>
            <a:endParaRPr lang="en-US" altLang="ko-KR" sz="1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en-US" altLang="ko-KR" sz="18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en-US" altLang="ko-KR" sz="1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(1996-01-01 ~ 2021-12-31)</a:t>
            </a:r>
          </a:p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23F7A4-1DEC-48B6-3CB2-160EA3724454}"/>
              </a:ext>
            </a:extLst>
          </p:cNvPr>
          <p:cNvSpPr/>
          <p:nvPr/>
        </p:nvSpPr>
        <p:spPr>
          <a:xfrm>
            <a:off x="4578149" y="3463494"/>
            <a:ext cx="3374816" cy="272725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FC7966C-D0DD-9CB0-08CB-AD3BC7CD1B37}"/>
              </a:ext>
            </a:extLst>
          </p:cNvPr>
          <p:cNvSpPr/>
          <p:nvPr/>
        </p:nvSpPr>
        <p:spPr>
          <a:xfrm>
            <a:off x="3847748" y="5989635"/>
            <a:ext cx="1663547" cy="6568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차 차분</a:t>
            </a:r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6C66D-65CB-D44E-53B1-9BACEA8ABF7E}"/>
              </a:ext>
            </a:extLst>
          </p:cNvPr>
          <p:cNvSpPr txBox="1"/>
          <p:nvPr/>
        </p:nvSpPr>
        <p:spPr>
          <a:xfrm>
            <a:off x="6390211" y="4308213"/>
            <a:ext cx="59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ACF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14416-5B96-08FD-C138-57F933ABBD2C}"/>
              </a:ext>
            </a:extLst>
          </p:cNvPr>
          <p:cNvSpPr txBox="1"/>
          <p:nvPr/>
        </p:nvSpPr>
        <p:spPr>
          <a:xfrm>
            <a:off x="5319569" y="5602733"/>
            <a:ext cx="9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PACF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00F930-0C5D-21B2-D467-7B9EB38D8378}"/>
              </a:ext>
            </a:extLst>
          </p:cNvPr>
          <p:cNvSpPr txBox="1"/>
          <p:nvPr/>
        </p:nvSpPr>
        <p:spPr>
          <a:xfrm>
            <a:off x="1869421" y="5602733"/>
            <a:ext cx="97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PACF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AEE0764-8F6B-4633-F057-8528C6D006A8}"/>
              </a:ext>
            </a:extLst>
          </p:cNvPr>
          <p:cNvSpPr/>
          <p:nvPr/>
        </p:nvSpPr>
        <p:spPr>
          <a:xfrm>
            <a:off x="9056332" y="2555297"/>
            <a:ext cx="2086379" cy="17953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69678B-D7CE-A06A-8912-F7F618689288}"/>
              </a:ext>
            </a:extLst>
          </p:cNvPr>
          <p:cNvSpPr txBox="1"/>
          <p:nvPr/>
        </p:nvSpPr>
        <p:spPr>
          <a:xfrm>
            <a:off x="8592473" y="2533559"/>
            <a:ext cx="2934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[ 3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KPSS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Statistic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: 0.07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p-value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: 0.1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num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lags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: 2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Critial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Values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10% : 0.347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5% : 0.463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F69BF7-8977-B918-F5DD-E5985908088C}"/>
              </a:ext>
            </a:extLst>
          </p:cNvPr>
          <p:cNvSpPr/>
          <p:nvPr/>
        </p:nvSpPr>
        <p:spPr>
          <a:xfrm>
            <a:off x="9070489" y="4395421"/>
            <a:ext cx="2072222" cy="17953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8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932952-F5DC-BCE9-7221-9DFE235306FF}"/>
              </a:ext>
            </a:extLst>
          </p:cNvPr>
          <p:cNvSpPr txBox="1"/>
          <p:nvPr/>
        </p:nvSpPr>
        <p:spPr>
          <a:xfrm>
            <a:off x="8784853" y="4395421"/>
            <a:ext cx="2550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[ 25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KPSS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Statistic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: 0.0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54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p-value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: 0.1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num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lags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: 2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Critial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Values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10% : 0.347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옛날사진관4" panose="02020600000000000000" pitchFamily="18" charset="-127"/>
                <a:ea typeface="a옛날사진관4" panose="02020600000000000000" pitchFamily="18" charset="-127"/>
              </a:rPr>
              <a:t>5% : 0.463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72C84774-8439-339D-E67F-F100D54A3CB6}"/>
              </a:ext>
            </a:extLst>
          </p:cNvPr>
          <p:cNvSpPr/>
          <p:nvPr/>
        </p:nvSpPr>
        <p:spPr>
          <a:xfrm>
            <a:off x="8178201" y="4134181"/>
            <a:ext cx="667052" cy="54528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D194E0D-502B-8D9E-3682-D12E9A6D08BC}"/>
              </a:ext>
            </a:extLst>
          </p:cNvPr>
          <p:cNvSpPr/>
          <p:nvPr/>
        </p:nvSpPr>
        <p:spPr>
          <a:xfrm>
            <a:off x="10568706" y="5858278"/>
            <a:ext cx="1271245" cy="5829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정상성 </a:t>
            </a:r>
            <a:endParaRPr lang="en-US" altLang="ko-KR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BFC45CF-0A66-6A83-B6EB-55ED8CFFF82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956" y="3630874"/>
            <a:ext cx="1631584" cy="110156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D366D5A-F6AB-A052-B5C2-B8F0C698943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03954" y="4870499"/>
            <a:ext cx="1585942" cy="110156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909B5AA-9539-0319-9958-5E1C1F5735B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61508" y="3626551"/>
            <a:ext cx="1628703" cy="108977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63C9259-954F-F209-4DDE-07630D74B97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21110" y="4850325"/>
            <a:ext cx="1565357" cy="10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692A6-C40E-4E13-9B1F-117F92DBEC4A}"/>
              </a:ext>
            </a:extLst>
          </p:cNvPr>
          <p:cNvSpPr txBox="1">
            <a:spLocks/>
          </p:cNvSpPr>
          <p:nvPr/>
        </p:nvSpPr>
        <p:spPr>
          <a:xfrm>
            <a:off x="354478" y="581435"/>
            <a:ext cx="4166721" cy="8264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US" altLang="ko-KR" sz="4800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</a:br>
            <a:r>
              <a:rPr lang="en-US" altLang="ko-KR" sz="4800" b="1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[ </a:t>
            </a:r>
            <a:r>
              <a:rPr lang="ko-KR" altLang="en-US" sz="4800" b="1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팀원 소개 </a:t>
            </a:r>
            <a:r>
              <a:rPr lang="en-US" altLang="ko-KR" sz="4800" b="1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] </a:t>
            </a:r>
            <a:endParaRPr lang="ko-KR" altLang="en-US" sz="4800" b="1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38103A-5625-7740-87CB-80401518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8389">
            <a:off x="1116346" y="1777046"/>
            <a:ext cx="4243184" cy="4426080"/>
          </a:xfrm>
          <a:prstGeom prst="rect">
            <a:avLst/>
          </a:prstGeom>
        </p:spPr>
      </p:pic>
      <p:sp>
        <p:nvSpPr>
          <p:cNvPr id="11" name="순서도: 논리합 10">
            <a:extLst>
              <a:ext uri="{FF2B5EF4-FFF2-40B4-BE49-F238E27FC236}">
                <a16:creationId xmlns:a16="http://schemas.microsoft.com/office/drawing/2014/main" id="{69E221C3-EA1C-4689-F135-043F41673A7F}"/>
              </a:ext>
            </a:extLst>
          </p:cNvPr>
          <p:cNvSpPr/>
          <p:nvPr/>
        </p:nvSpPr>
        <p:spPr>
          <a:xfrm rot="2737961">
            <a:off x="4622800" y="1411986"/>
            <a:ext cx="5156200" cy="5156200"/>
          </a:xfrm>
          <a:prstGeom prst="flowChartOr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논리합 20">
            <a:extLst>
              <a:ext uri="{FF2B5EF4-FFF2-40B4-BE49-F238E27FC236}">
                <a16:creationId xmlns:a16="http://schemas.microsoft.com/office/drawing/2014/main" id="{1B7B1237-710D-BF6A-DC95-0FDD22E9E2C2}"/>
              </a:ext>
            </a:extLst>
          </p:cNvPr>
          <p:cNvSpPr/>
          <p:nvPr/>
        </p:nvSpPr>
        <p:spPr>
          <a:xfrm rot="2737961">
            <a:off x="6149531" y="2920674"/>
            <a:ext cx="2102735" cy="2138823"/>
          </a:xfrm>
          <a:prstGeom prst="flowChartOr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59AEF-3905-F517-2688-91F359EB2B09}"/>
              </a:ext>
            </a:extLst>
          </p:cNvPr>
          <p:cNvSpPr txBox="1"/>
          <p:nvPr/>
        </p:nvSpPr>
        <p:spPr>
          <a:xfrm>
            <a:off x="6164967" y="380541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조해원</a:t>
            </a:r>
            <a:endParaRPr lang="ko-KR" altLang="en-US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E00A08-D24D-A352-F5EC-C859CF82DE5E}"/>
              </a:ext>
            </a:extLst>
          </p:cNvPr>
          <p:cNvSpPr txBox="1"/>
          <p:nvPr/>
        </p:nvSpPr>
        <p:spPr>
          <a:xfrm>
            <a:off x="7392141" y="380541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남슬아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D31F8-5E33-97FA-ECE7-B2FA7F20A91B}"/>
              </a:ext>
            </a:extLst>
          </p:cNvPr>
          <p:cNvSpPr txBox="1"/>
          <p:nvPr/>
        </p:nvSpPr>
        <p:spPr>
          <a:xfrm>
            <a:off x="6779147" y="441211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박준배</a:t>
            </a:r>
            <a:endParaRPr lang="ko-KR" altLang="en-US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1AE54D-368D-41DE-7DAB-7194D5D5E111}"/>
              </a:ext>
            </a:extLst>
          </p:cNvPr>
          <p:cNvSpPr txBox="1"/>
          <p:nvPr/>
        </p:nvSpPr>
        <p:spPr>
          <a:xfrm>
            <a:off x="6779146" y="319872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김윤지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D5D466-D902-CD8F-8D9F-9D843C6A269E}"/>
              </a:ext>
            </a:extLst>
          </p:cNvPr>
          <p:cNvSpPr txBox="1"/>
          <p:nvPr/>
        </p:nvSpPr>
        <p:spPr>
          <a:xfrm>
            <a:off x="4495331" y="3666918"/>
            <a:ext cx="1779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금융 도메인</a:t>
            </a:r>
            <a:endParaRPr lang="en-US" altLang="ko-KR" sz="20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기업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49CBD2-D0DE-4BE4-ADC6-34B10065C1C6}"/>
              </a:ext>
            </a:extLst>
          </p:cNvPr>
          <p:cNvSpPr txBox="1"/>
          <p:nvPr/>
        </p:nvSpPr>
        <p:spPr>
          <a:xfrm>
            <a:off x="8105247" y="3666919"/>
            <a:ext cx="1779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PPT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통계 도메인</a:t>
            </a:r>
            <a:r>
              <a:rPr lang="en-US" altLang="ko-KR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F3DE6-0D8A-854E-AB12-493E0F71C928}"/>
              </a:ext>
            </a:extLst>
          </p:cNvPr>
          <p:cNvSpPr txBox="1"/>
          <p:nvPr/>
        </p:nvSpPr>
        <p:spPr>
          <a:xfrm>
            <a:off x="6313896" y="1833481"/>
            <a:ext cx="1779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조장</a:t>
            </a:r>
            <a:endParaRPr lang="en-US" altLang="ko-KR" sz="20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통계 도메인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7E8C6-299D-A1DB-B560-76A29984DF0A}"/>
              </a:ext>
            </a:extLst>
          </p:cNvPr>
          <p:cNvSpPr txBox="1"/>
          <p:nvPr/>
        </p:nvSpPr>
        <p:spPr>
          <a:xfrm>
            <a:off x="6254545" y="5482012"/>
            <a:ext cx="1779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코드 구현</a:t>
            </a:r>
            <a:endParaRPr lang="en-US" altLang="ko-KR" sz="20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최종 발표</a:t>
            </a:r>
          </a:p>
        </p:txBody>
      </p:sp>
    </p:spTree>
    <p:extLst>
      <p:ext uri="{BB962C8B-B14F-4D97-AF65-F5344CB8AC3E}">
        <p14:creationId xmlns:p14="http://schemas.microsoft.com/office/powerpoint/2010/main" val="3718585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0508"/>
            <a:ext cx="11698995" cy="466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최적 시계열 모형 도출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삼성전자 주가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25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6D97F6-A69D-41F2-C98A-E0D752E797DA}"/>
              </a:ext>
            </a:extLst>
          </p:cNvPr>
          <p:cNvSpPr txBox="1"/>
          <p:nvPr/>
        </p:nvSpPr>
        <p:spPr>
          <a:xfrm>
            <a:off x="887626" y="2438142"/>
            <a:ext cx="11247305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auto_arima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y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log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_</a:t>
            </a:r>
            <a:r>
              <a:rPr lang="en-US" altLang="ko-KR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whole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_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samsung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d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= 1,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start_p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=0,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max_p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=3,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start_q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=0,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max_q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=3,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seasonal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False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stepwise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True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trace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True</a:t>
            </a:r>
            <a:r>
              <a:rPr lang="en-US" altLang="ko-KR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lang="ko-KR" altLang="en-US" sz="13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E01E6-5755-08C5-0502-A29CAFE3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24" y="2932280"/>
            <a:ext cx="4394976" cy="31325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8EF663-953C-CD55-95F1-3105E8421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798" y="2918449"/>
            <a:ext cx="4898457" cy="33680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D16127-E4CD-98B5-4A82-A404BB0335C6}"/>
              </a:ext>
            </a:extLst>
          </p:cNvPr>
          <p:cNvSpPr/>
          <p:nvPr/>
        </p:nvSpPr>
        <p:spPr>
          <a:xfrm>
            <a:off x="964424" y="2966074"/>
            <a:ext cx="1692925" cy="168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3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0508"/>
            <a:ext cx="11698995" cy="466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최적 시계열 모형 도출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삼성전자 주가 최근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개년 데이터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6D97F6-A69D-41F2-C98A-E0D752E797DA}"/>
              </a:ext>
            </a:extLst>
          </p:cNvPr>
          <p:cNvSpPr txBox="1"/>
          <p:nvPr/>
        </p:nvSpPr>
        <p:spPr>
          <a:xfrm>
            <a:off x="887626" y="2438142"/>
            <a:ext cx="11247305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auto_arima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y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log_corona_samsung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d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= 1,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start_p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=0,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max_p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=3,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start_q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=0,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max_q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=3,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seasonal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False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stepwise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True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trace</a:t>
            </a:r>
            <a:r>
              <a:rPr lang="ko-KR" altLang="en-US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=</a:t>
            </a:r>
            <a:r>
              <a:rPr lang="ko-KR" altLang="en-US" sz="13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True</a:t>
            </a:r>
            <a:r>
              <a:rPr lang="en-US" altLang="ko-KR" sz="1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endParaRPr lang="ko-KR" altLang="en-US" sz="13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1EC40D-32D4-0CBD-CFE7-73A63A142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28" y="3000860"/>
            <a:ext cx="4719998" cy="2931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497672-1207-F9FA-BBA6-C8F7D40EC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054" y="2879387"/>
            <a:ext cx="4720601" cy="321426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8AE827-3273-C329-F7C1-8D131AEC3AF4}"/>
              </a:ext>
            </a:extLst>
          </p:cNvPr>
          <p:cNvSpPr/>
          <p:nvPr/>
        </p:nvSpPr>
        <p:spPr>
          <a:xfrm>
            <a:off x="1347730" y="3169272"/>
            <a:ext cx="1692925" cy="168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0508"/>
            <a:ext cx="11698995" cy="466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935765-0B30-E0F4-44EC-0C0C799CE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840" y="2400156"/>
            <a:ext cx="4677428" cy="1028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5FC254-330F-AAC5-39CB-D4EC270E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73" y="4191162"/>
            <a:ext cx="9573961" cy="85737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F7468A0-1F2D-1DBF-5AE2-8CBD3912B169}"/>
              </a:ext>
            </a:extLst>
          </p:cNvPr>
          <p:cNvSpPr/>
          <p:nvPr/>
        </p:nvSpPr>
        <p:spPr>
          <a:xfrm rot="5400000">
            <a:off x="5521518" y="3484331"/>
            <a:ext cx="596069" cy="637953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3A70FE-6C9B-F379-11F2-43F796CCDBFA}"/>
              </a:ext>
            </a:extLst>
          </p:cNvPr>
          <p:cNvSpPr/>
          <p:nvPr/>
        </p:nvSpPr>
        <p:spPr>
          <a:xfrm>
            <a:off x="8326397" y="4114890"/>
            <a:ext cx="2423710" cy="10370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D6A8B2-9584-2D26-516A-F93D0ABE4038}"/>
              </a:ext>
            </a:extLst>
          </p:cNvPr>
          <p:cNvSpPr/>
          <p:nvPr/>
        </p:nvSpPr>
        <p:spPr>
          <a:xfrm>
            <a:off x="993842" y="4191162"/>
            <a:ext cx="311285" cy="3112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72019E-2138-CEDB-F32B-8E9B91E09DA6}"/>
              </a:ext>
            </a:extLst>
          </p:cNvPr>
          <p:cNvSpPr/>
          <p:nvPr/>
        </p:nvSpPr>
        <p:spPr>
          <a:xfrm>
            <a:off x="3449855" y="4191161"/>
            <a:ext cx="311285" cy="3112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E0C566-BF0B-F5A0-366E-A4FF598488ED}"/>
              </a:ext>
            </a:extLst>
          </p:cNvPr>
          <p:cNvSpPr/>
          <p:nvPr/>
        </p:nvSpPr>
        <p:spPr>
          <a:xfrm>
            <a:off x="5940357" y="4191161"/>
            <a:ext cx="311285" cy="3112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3994AC-F523-DFCD-1741-26EAB9B6572C}"/>
              </a:ext>
            </a:extLst>
          </p:cNvPr>
          <p:cNvSpPr/>
          <p:nvPr/>
        </p:nvSpPr>
        <p:spPr>
          <a:xfrm>
            <a:off x="8411661" y="4191161"/>
            <a:ext cx="311285" cy="3112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815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F2586C-0FA1-4791-80B4-F90490D67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555" y="2258824"/>
            <a:ext cx="3515815" cy="4599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B420A9-1805-BBB1-833C-EE43CDC54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220" y="2044960"/>
            <a:ext cx="6781081" cy="3983218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BCB8B48-0D81-1EC8-1958-E688FFF50A8C}"/>
              </a:ext>
            </a:extLst>
          </p:cNvPr>
          <p:cNvSpPr txBox="1">
            <a:spLocks/>
          </p:cNvSpPr>
          <p:nvPr/>
        </p:nvSpPr>
        <p:spPr>
          <a:xfrm>
            <a:off x="838200" y="1761300"/>
            <a:ext cx="11698995" cy="4668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예측에 대한 </a:t>
            </a:r>
            <a:r>
              <a:rPr lang="ko-KR" altLang="en-US" sz="2000" dirty="0" err="1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재학습</a:t>
            </a:r>
            <a:r>
              <a:rPr lang="ko-KR" altLang="en-US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없이 바로 예측</a:t>
            </a:r>
            <a:endParaRPr lang="en-US" altLang="ko-KR" sz="2000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92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0508"/>
            <a:ext cx="11698995" cy="466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en-US" altLang="ko-KR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r>
              <a:rPr lang="ko-KR" altLang="en-US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일 예측에 대한 </a:t>
            </a:r>
            <a:r>
              <a:rPr lang="ko-KR" altLang="en-US" sz="2000" dirty="0" err="1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재학습</a:t>
            </a:r>
            <a:r>
              <a:rPr lang="ko-KR" altLang="en-US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통한 예측 </a:t>
            </a:r>
            <a:endParaRPr lang="en-US" altLang="ko-KR" sz="2000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D934AD-D29C-C40B-EDB7-189DCC75A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16" y="2276272"/>
            <a:ext cx="3527828" cy="44974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34FCEA-63DF-3749-F7A9-48DDA3478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209" y="2172510"/>
            <a:ext cx="6700012" cy="40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31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0508"/>
            <a:ext cx="11698995" cy="466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en-US" altLang="ko-KR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5</a:t>
            </a:r>
            <a:r>
              <a:rPr lang="ko-KR" altLang="en-US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일 예측에 대한 </a:t>
            </a:r>
            <a:r>
              <a:rPr lang="ko-KR" altLang="en-US" sz="2000" dirty="0" err="1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재학습</a:t>
            </a:r>
            <a:r>
              <a:rPr lang="ko-KR" altLang="en-US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통한 예측 </a:t>
            </a:r>
            <a:endParaRPr lang="en-US" altLang="ko-KR" sz="2000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1500C8-0D9C-FF7C-6A9C-0B536CA92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16" y="2191966"/>
            <a:ext cx="3428469" cy="44772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309C8D-76B3-CD21-FFC0-D38249878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04" y="2548545"/>
            <a:ext cx="6554754" cy="32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4.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시계열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0508"/>
            <a:ext cx="11698995" cy="466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en-US" altLang="ko-KR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r>
              <a:rPr lang="ko-KR" altLang="en-US" sz="20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일 단위 훈련 데이터에 테스트 데이터 업데이트</a:t>
            </a:r>
            <a:endParaRPr lang="en-US" altLang="ko-KR" sz="2000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0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6BBCA8-1481-4F53-BCBF-E8EF074D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36" y="2300362"/>
            <a:ext cx="3252698" cy="4192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6B1A5-B70E-99CB-51D7-097ED5C39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112" y="2519889"/>
            <a:ext cx="6490202" cy="333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3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5.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결론 및 한계</a:t>
            </a: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36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3C7D5E0-81BB-439A-C0FC-524430A36D99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[ 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결론</a:t>
            </a:r>
            <a:r>
              <a:rPr lang="en-US" altLang="ko-KR" sz="25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]</a:t>
            </a:r>
          </a:p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Tx/>
              <a:buAutoNum type="arabicPeriod"/>
              <a:defRPr/>
            </a:pPr>
            <a:r>
              <a:rPr lang="ko-KR" altLang="en-US" sz="25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다중회귀분석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◦</a:t>
            </a:r>
            <a:r>
              <a:rPr lang="ko-KR" altLang="en-US" sz="25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다항회귀분석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결과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외부 변수를 독립변수로 한 회귀 모형으로는 삼성전자 주가 예측이 어려움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Tx/>
              <a:buAutoNum type="arabicPeriod"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  <a:p>
            <a:pPr marL="457200" indent="-457200">
              <a:lnSpc>
                <a:spcPct val="130000"/>
              </a:lnSpc>
              <a:spcBef>
                <a:spcPts val="1000"/>
              </a:spcBef>
              <a:buFontTx/>
              <a:buAutoNum type="arabicPeriod"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시계열 분석 결과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,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시계열 모형은 삼성전가 주가의 단기 예측에는 적합하였으나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장기 예측은 어려움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06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5.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결론 및 한계</a:t>
            </a: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36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3C7D5E0-81BB-439A-C0FC-524430A36D99}"/>
              </a:ext>
            </a:extLst>
          </p:cNvPr>
          <p:cNvSpPr txBox="1">
            <a:spLocks/>
          </p:cNvSpPr>
          <p:nvPr/>
        </p:nvSpPr>
        <p:spPr>
          <a:xfrm>
            <a:off x="899808" y="1613393"/>
            <a:ext cx="10453992" cy="4917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[ </a:t>
            </a:r>
            <a:r>
              <a:rPr lang="ko-KR" altLang="en-US" sz="45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한계</a:t>
            </a:r>
            <a:r>
              <a:rPr lang="en-US" altLang="ko-KR" sz="4500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kumimoji="0" lang="en-US" altLang="ko-KR" sz="4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옛날사진관4" panose="02020600000000000000" pitchFamily="18" charset="-127"/>
                <a:ea typeface="a옛날사진관4" panose="02020600000000000000" pitchFamily="18" charset="-127"/>
                <a:cs typeface="+mn-cs"/>
              </a:rPr>
              <a:t>]</a:t>
            </a:r>
          </a:p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500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회귀분석 독립 변수 선정 과정에서 사전 조사가 미비하였음</a:t>
            </a:r>
            <a:endParaRPr lang="en-US" altLang="ko-KR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 &gt; 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선정된 독립변수로는 삼성 주가 예측이 어려움</a:t>
            </a: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endParaRPr lang="en-US" altLang="ko-KR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2. 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선형 회귀 분석의 기본 가정 검증 결과</a:t>
            </a: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3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잔차의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등분산성</a:t>
            </a: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독립성</a:t>
            </a: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정규성</a:t>
            </a:r>
            <a:endParaRPr lang="en-US" altLang="ko-KR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조건을 만족하지 못함</a:t>
            </a: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 &gt; 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회귀 모형이 적합하지 않음</a:t>
            </a:r>
            <a:r>
              <a:rPr lang="en-US" altLang="ko-KR" sz="320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en-US" altLang="ko-KR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endParaRPr lang="en-US" altLang="ko-KR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3. 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시계열 분석만으로 미래의 주식 가격을 정확히 예측하기에는 어려움이 있음</a:t>
            </a: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&gt; 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주가는 다양한 외부 요인에 영향을 받음</a:t>
            </a: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219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6.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의의</a:t>
            </a: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360" y="435737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A60CE4-9E5A-D7EB-EAE8-6C444A286A72}"/>
              </a:ext>
            </a:extLst>
          </p:cNvPr>
          <p:cNvSpPr txBox="1">
            <a:spLocks/>
          </p:cNvSpPr>
          <p:nvPr/>
        </p:nvSpPr>
        <p:spPr>
          <a:xfrm>
            <a:off x="896618" y="1370819"/>
            <a:ext cx="10515600" cy="5256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  <a:p>
            <a:pPr marL="228600" indent="-2286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프로젝트 목표인 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학습 내용 적용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은 달성하였음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28600" indent="-2286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분석 목표의 경우 효과적 모형은 발견하지 못하였으나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</a:t>
            </a: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&gt;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회귀 분석 모형은 데이터 선정 단계에서 통계적 검증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사전 조사가 중요함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&gt;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외부 변수를 독립변수로 한 주가 예측은 회귀 모형으로 구현이 어려움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&gt;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시계열 데이터는 장기 예측은 어려웠으나 단기 예측은 가능하였음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endParaRPr lang="en-US" altLang="ko-KR" sz="2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상기의 결과를 얻었다는 점에서 분석 의의가 있음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  <a:spcBef>
                <a:spcPts val="1000"/>
              </a:spcBef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28600" indent="-2286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옛날사진관4" panose="02020600000000000000" pitchFamily="18" charset="-127"/>
              <a:ea typeface="a옛날사진관4" panose="02020600000000000000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219369-4A58-07F9-6BE3-E0D4BCF6A187}"/>
              </a:ext>
            </a:extLst>
          </p:cNvPr>
          <p:cNvSpPr/>
          <p:nvPr/>
        </p:nvSpPr>
        <p:spPr>
          <a:xfrm>
            <a:off x="1134313" y="3838319"/>
            <a:ext cx="9345620" cy="1738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1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75506" y="1411986"/>
            <a:ext cx="6050604" cy="4698459"/>
          </a:xfrm>
          <a:prstGeom prst="rect">
            <a:avLst/>
          </a:prstGeom>
          <a:blipFill dpi="0" rotWithShape="1">
            <a:blip r:embed="rId3">
              <a:alphaModFix amt="3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9415" y="3817172"/>
            <a:ext cx="9144000" cy="23876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br>
              <a:rPr lang="en-US" altLang="ko-KR" sz="32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0. </a:t>
            </a:r>
            <a:r>
              <a:rPr lang="ko-KR" altLang="en-US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중간 발표 피드백</a:t>
            </a:r>
            <a:b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1. </a:t>
            </a:r>
            <a:r>
              <a:rPr lang="ko-KR" altLang="en-US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목표 및 결과</a:t>
            </a:r>
            <a:b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2. </a:t>
            </a:r>
            <a:r>
              <a:rPr lang="ko-KR" altLang="en-US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회귀 변수 선정</a:t>
            </a:r>
            <a:b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3. </a:t>
            </a:r>
            <a:r>
              <a:rPr lang="ko-KR" altLang="en-US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회귀 분석</a:t>
            </a:r>
            <a:b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4. </a:t>
            </a:r>
            <a:r>
              <a:rPr lang="ko-KR" altLang="en-US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시계열 분석</a:t>
            </a:r>
            <a:b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5. </a:t>
            </a:r>
            <a:r>
              <a:rPr lang="ko-KR" altLang="en-US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결론 및 한계</a:t>
            </a:r>
            <a:b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6. </a:t>
            </a:r>
            <a:r>
              <a:rPr lang="ko-KR" altLang="en-US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의의</a:t>
            </a:r>
            <a:r>
              <a:rPr lang="en-US" altLang="ko-KR" sz="2800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 </a:t>
            </a:r>
            <a:endParaRPr lang="ko-KR" altLang="en-US" sz="28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07692A6-C40E-4E13-9B1F-117F92DBEC4A}"/>
              </a:ext>
            </a:extLst>
          </p:cNvPr>
          <p:cNvSpPr txBox="1">
            <a:spLocks/>
          </p:cNvSpPr>
          <p:nvPr/>
        </p:nvSpPr>
        <p:spPr>
          <a:xfrm>
            <a:off x="1155119" y="653228"/>
            <a:ext cx="2775048" cy="8264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US" altLang="ko-KR" sz="4800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</a:br>
            <a:r>
              <a:rPr lang="en-US" altLang="ko-KR" sz="4800" b="1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[ </a:t>
            </a:r>
            <a:r>
              <a:rPr lang="ko-KR" altLang="en-US" sz="4800" b="1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목 차 </a:t>
            </a:r>
            <a:r>
              <a:rPr lang="en-US" altLang="ko-KR" sz="4800" b="1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] </a:t>
            </a:r>
            <a:endParaRPr lang="ko-KR" altLang="en-US" sz="4800" b="1" dirty="0">
              <a:solidFill>
                <a:srgbClr val="014099"/>
              </a:solidFill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597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FBCADB-92CB-4B63-9CB2-3E277789A65F}"/>
              </a:ext>
            </a:extLst>
          </p:cNvPr>
          <p:cNvSpPr txBox="1"/>
          <p:nvPr/>
        </p:nvSpPr>
        <p:spPr>
          <a:xfrm>
            <a:off x="4131105" y="2706617"/>
            <a:ext cx="5304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latin typeface="a고속도로" panose="02020600000000000000" pitchFamily="18" charset="-127"/>
                <a:ea typeface="a고속도로" panose="02020600000000000000" pitchFamily="18" charset="-127"/>
              </a:rPr>
              <a:t>감사합니다</a:t>
            </a:r>
            <a:endParaRPr lang="en-US" altLang="ko-KR" sz="8000" dirty="0">
              <a:latin typeface="a고속도로" panose="02020600000000000000" pitchFamily="18" charset="-127"/>
              <a:ea typeface="a고속도로" panose="02020600000000000000" pitchFamily="18" charset="-127"/>
            </a:endParaRPr>
          </a:p>
        </p:txBody>
      </p:sp>
      <p:pic>
        <p:nvPicPr>
          <p:cNvPr id="2050" name="Picture 2" descr="https://cdn-icons.flaticon.com/png/512/5198/premium/5198491.png?token=exp=1650981528~hmac=84f10a4aa3a9be987d49c94f490851a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481" y="21491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D23A39-D267-785F-A375-FAF42E39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4" y="1067679"/>
            <a:ext cx="4243184" cy="44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6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107"/>
          </a:xfrm>
        </p:spPr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0.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중간 발표 피드백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무위험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수익률 변수로 장기 금리 미국채를 선정한 이유는 무엇인가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장기 금리만 포함할 경우 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PCR</a:t>
            </a: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영향을 모형에 어떻게 고려할 것인가</a:t>
            </a: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금을 독립변수에 포함한 이유는 무엇인가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026" name="Picture 2" descr="https://cdn-icons.flaticon.com/png/512/2672/premium/2672345.png?token=exp=1650876547~hmac=40c0afa3d2b1464f3622bb0129b03b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1238659" cy="12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11" y="-2755654"/>
            <a:ext cx="6833630" cy="250546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D61B50-8D9A-5B33-5FD0-3B2DF6F0623A}"/>
              </a:ext>
            </a:extLst>
          </p:cNvPr>
          <p:cNvSpPr txBox="1">
            <a:spLocks/>
          </p:cNvSpPr>
          <p:nvPr/>
        </p:nvSpPr>
        <p:spPr>
          <a:xfrm>
            <a:off x="838200" y="1854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altLang="ko-KR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97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107"/>
          </a:xfrm>
        </p:spPr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0.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중간 발표 피드백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41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Q. </a:t>
            </a:r>
            <a:r>
              <a:rPr lang="ko-KR" altLang="en-US" sz="26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무위험</a:t>
            </a: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수익률 변수로 장기 금리 미국채를 선정한 이유는 무엇인가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026" name="Picture 2" descr="https://cdn-icons.flaticon.com/png/512/2672/premium/2672345.png?token=exp=1650876547~hmac=40c0afa3d2b1464f3622bb0129b03b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1238659" cy="12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11" y="-2755654"/>
            <a:ext cx="6833630" cy="250546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D61B50-8D9A-5B33-5FD0-3B2DF6F0623A}"/>
              </a:ext>
            </a:extLst>
          </p:cNvPr>
          <p:cNvSpPr txBox="1">
            <a:spLocks/>
          </p:cNvSpPr>
          <p:nvPr/>
        </p:nvSpPr>
        <p:spPr>
          <a:xfrm>
            <a:off x="838200" y="1854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altLang="ko-KR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D40036-CA85-34CA-5166-60FAF8848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234" y="2837466"/>
            <a:ext cx="7964011" cy="18100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A77244-FE6E-EB46-B40B-CFE01D81615C}"/>
              </a:ext>
            </a:extLst>
          </p:cNvPr>
          <p:cNvSpPr/>
          <p:nvPr/>
        </p:nvSpPr>
        <p:spPr>
          <a:xfrm>
            <a:off x="1951435" y="2722880"/>
            <a:ext cx="8046005" cy="1921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C28986D-51A9-651D-93A6-3A113EC71BA7}"/>
              </a:ext>
            </a:extLst>
          </p:cNvPr>
          <p:cNvSpPr txBox="1">
            <a:spLocks/>
          </p:cNvSpPr>
          <p:nvPr/>
        </p:nvSpPr>
        <p:spPr>
          <a:xfrm>
            <a:off x="933206" y="4802951"/>
            <a:ext cx="110352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무위험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수익률은 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무엇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으로 한다는 합의된 단일한 정의가 없음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조사당시 최초로 발견한 </a:t>
            </a:r>
            <a:r>
              <a:rPr lang="ko-KR" altLang="en-US" sz="2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미국채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10</a:t>
            </a:r>
            <a:r>
              <a:rPr lang="ko-KR" altLang="en-US" sz="2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년물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(T-Note 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중에서 특히  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10</a:t>
            </a:r>
            <a:r>
              <a:rPr lang="ko-KR" altLang="en-US" sz="2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년물은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은행같은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큰 기관들이 선호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과 </a:t>
            </a:r>
            <a:r>
              <a:rPr lang="ko-KR" altLang="en-US" sz="2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국고채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년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(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한국 벤치마크 </a:t>
            </a:r>
            <a:r>
              <a:rPr lang="ko-KR" altLang="en-US" sz="2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무위험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이자율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)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을 </a:t>
            </a:r>
            <a:r>
              <a:rPr lang="ko-KR" altLang="en-US" sz="2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무위험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이자율로 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‘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정의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’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내림</a:t>
            </a:r>
            <a:endParaRPr lang="en-US" altLang="ko-KR" sz="2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04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107"/>
          </a:xfrm>
        </p:spPr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0.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중간 발표 피드백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09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Q. </a:t>
            </a: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장기 금리만 포함할 경우 </a:t>
            </a:r>
            <a:r>
              <a:rPr lang="en-US" altLang="ko-KR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PCR</a:t>
            </a: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의 영향을 모형에 어떻게 고려할 것인가</a:t>
            </a:r>
            <a:r>
              <a:rPr lang="en-US" altLang="ko-KR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026" name="Picture 2" descr="https://cdn-icons.flaticon.com/png/512/2672/premium/2672345.png?token=exp=1650876547~hmac=40c0afa3d2b1464f3622bb0129b03b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1238659" cy="12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11" y="-2755654"/>
            <a:ext cx="6833630" cy="250546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D61B50-8D9A-5B33-5FD0-3B2DF6F0623A}"/>
              </a:ext>
            </a:extLst>
          </p:cNvPr>
          <p:cNvSpPr txBox="1">
            <a:spLocks/>
          </p:cNvSpPr>
          <p:nvPr/>
        </p:nvSpPr>
        <p:spPr>
          <a:xfrm>
            <a:off x="838200" y="1854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altLang="ko-KR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AB453EC-B151-ABB2-14BE-7E779C367591}"/>
              </a:ext>
            </a:extLst>
          </p:cNvPr>
          <p:cNvSpPr txBox="1">
            <a:spLocks/>
          </p:cNvSpPr>
          <p:nvPr/>
        </p:nvSpPr>
        <p:spPr>
          <a:xfrm>
            <a:off x="838200" y="2644302"/>
            <a:ext cx="112115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삼성전자 </a:t>
            </a:r>
            <a:r>
              <a:rPr lang="ko-KR" altLang="en-US" sz="2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재무재표의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현금흐름표과 현금수지분석표의 차이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4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조원</a:t>
            </a:r>
            <a:endParaRPr lang="en-US" altLang="ko-KR" sz="2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삼성전자는 제조업으로 분류되는 기업 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제조업의 특성상 원가회계에 녹아 있는 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Dep       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을 구하기 어려움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&gt;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즉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실질적인 현금흐름의 정확한 파악 자체가 어려움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가정치로 대략적인 확인만 가능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41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107"/>
          </a:xfrm>
        </p:spPr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0.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중간 발표 피드백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8096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Q. </a:t>
            </a:r>
            <a:r>
              <a:rPr lang="ko-KR" altLang="en-US" sz="2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금을 독립변수에 포함한 이유는 무엇인가</a:t>
            </a:r>
            <a:endParaRPr lang="en-US" altLang="ko-KR" sz="26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026" name="Picture 2" descr="https://cdn-icons.flaticon.com/png/512/2672/premium/2672345.png?token=exp=1650876547~hmac=40c0afa3d2b1464f3622bb0129b03b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1238659" cy="12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11" y="-2755654"/>
            <a:ext cx="6833630" cy="250546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D61B50-8D9A-5B33-5FD0-3B2DF6F0623A}"/>
              </a:ext>
            </a:extLst>
          </p:cNvPr>
          <p:cNvSpPr txBox="1">
            <a:spLocks/>
          </p:cNvSpPr>
          <p:nvPr/>
        </p:nvSpPr>
        <p:spPr>
          <a:xfrm>
            <a:off x="838200" y="1854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altLang="ko-KR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AB453EC-B151-ABB2-14BE-7E779C367591}"/>
              </a:ext>
            </a:extLst>
          </p:cNvPr>
          <p:cNvSpPr txBox="1">
            <a:spLocks/>
          </p:cNvSpPr>
          <p:nvPr/>
        </p:nvSpPr>
        <p:spPr>
          <a:xfrm>
            <a:off x="838200" y="2727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최초 분석 계획 당시 삼성을 반도체 기업으로 생각하여 그에 대한 원자재 성격으로 금을 추가함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안전자산인 금과 위험자산인 주가는 음의 상관관계를 보일 것이 통상적으로 예상되지만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양의 상관관계가 나타남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: </a:t>
            </a:r>
            <a:r>
              <a:rPr lang="ko-KR" altLang="en-US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해당 시기에 주가가 전반적으로 크게 상승하는 시기였기 때문에 주가 상승과 동반하여 금값도 같이 상승한 것으로 생각됨</a:t>
            </a:r>
            <a:r>
              <a:rPr lang="en-US" altLang="ko-KR" sz="2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  <a:endParaRPr lang="en-US" altLang="ko-KR" dirty="0">
              <a:solidFill>
                <a:srgbClr val="FFC000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42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107"/>
          </a:xfrm>
        </p:spPr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1.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목표 및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3895" y="3163372"/>
            <a:ext cx="108090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[</a:t>
            </a:r>
            <a:r>
              <a:rPr lang="ko-KR" altLang="en-US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분석 목표 </a:t>
            </a:r>
            <a:r>
              <a:rPr lang="en-US" altLang="ko-KR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]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삼성전자 주가와 상관관계가 높은 지표를 </a:t>
            </a:r>
            <a:r>
              <a:rPr lang="ko-KR" altLang="en-US" sz="23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파악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한다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상관관계가 높은 변수들을 독립변수로 회귀 모형을 적용하여 삼성 전자 주가 예측에 유의한 모형인지 </a:t>
            </a:r>
            <a:r>
              <a:rPr lang="ko-KR" altLang="en-US" sz="23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검증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한다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시계열 모형을 적용하여 삼성 전자 주가 예측에 유의한 모형인지 </a:t>
            </a:r>
            <a:r>
              <a:rPr lang="ko-KR" altLang="en-US" sz="2300" dirty="0">
                <a:solidFill>
                  <a:srgbClr val="FFC000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검증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한다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pic>
        <p:nvPicPr>
          <p:cNvPr id="1026" name="Picture 2" descr="https://cdn-icons.flaticon.com/png/512/2672/premium/2672345.png?token=exp=1650876547~hmac=40c0afa3d2b1464f3622bb0129b03b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5"/>
            <a:ext cx="1238659" cy="12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11" y="-2755654"/>
            <a:ext cx="6833630" cy="250546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D61B50-8D9A-5B33-5FD0-3B2DF6F0623A}"/>
              </a:ext>
            </a:extLst>
          </p:cNvPr>
          <p:cNvSpPr txBox="1">
            <a:spLocks/>
          </p:cNvSpPr>
          <p:nvPr/>
        </p:nvSpPr>
        <p:spPr>
          <a:xfrm>
            <a:off x="838200" y="1854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altLang="ko-KR" b="1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97FE05D-6101-455A-C992-B389C3880232}"/>
              </a:ext>
            </a:extLst>
          </p:cNvPr>
          <p:cNvSpPr txBox="1">
            <a:spLocks/>
          </p:cNvSpPr>
          <p:nvPr/>
        </p:nvSpPr>
        <p:spPr>
          <a:xfrm>
            <a:off x="903895" y="1612232"/>
            <a:ext cx="1074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[</a:t>
            </a:r>
            <a:r>
              <a:rPr lang="ko-KR" altLang="en-US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프로젝트 목표 </a:t>
            </a:r>
            <a:r>
              <a:rPr lang="en-US" altLang="ko-KR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]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수업에서 학습한 내용을 최대한 활용하여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향후 프로젝트에 필요한 역량을 강화한다</a:t>
            </a:r>
            <a:r>
              <a:rPr lang="en-US" altLang="ko-KR" sz="23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07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1. </a:t>
            </a:r>
            <a:r>
              <a:rPr lang="ko-KR" altLang="en-US" dirty="0">
                <a:solidFill>
                  <a:srgbClr val="014099"/>
                </a:solidFill>
                <a:latin typeface="a고속도로" panose="02020600000000000000" pitchFamily="18" charset="-127"/>
                <a:ea typeface="a고속도로" panose="02020600000000000000" pitchFamily="18" charset="-127"/>
              </a:rPr>
              <a:t>목표 및 결과</a:t>
            </a:r>
          </a:p>
        </p:txBody>
      </p:sp>
      <p:pic>
        <p:nvPicPr>
          <p:cNvPr id="2050" name="Picture 2" descr="https://cdn-icons-png.flaticon.com/512/567/5670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47" y="300274"/>
            <a:ext cx="1184338" cy="11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A93CC44-ED12-296D-D0DE-6E160134BE84}"/>
              </a:ext>
            </a:extLst>
          </p:cNvPr>
          <p:cNvSpPr txBox="1">
            <a:spLocks/>
          </p:cNvSpPr>
          <p:nvPr/>
        </p:nvSpPr>
        <p:spPr>
          <a:xfrm>
            <a:off x="838200" y="56962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7D17A2C-4424-A5AC-C03D-AECCBC46214D}"/>
              </a:ext>
            </a:extLst>
          </p:cNvPr>
          <p:cNvSpPr txBox="1">
            <a:spLocks/>
          </p:cNvSpPr>
          <p:nvPr/>
        </p:nvSpPr>
        <p:spPr>
          <a:xfrm>
            <a:off x="838200" y="5399264"/>
            <a:ext cx="2334658" cy="1376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    </a:t>
            </a: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AAFD72-1688-3907-9F04-08999CD5B34D}"/>
              </a:ext>
            </a:extLst>
          </p:cNvPr>
          <p:cNvSpPr txBox="1">
            <a:spLocks/>
          </p:cNvSpPr>
          <p:nvPr/>
        </p:nvSpPr>
        <p:spPr>
          <a:xfrm>
            <a:off x="838200" y="18541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ko-KR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[</a:t>
            </a:r>
            <a:r>
              <a:rPr lang="ko-KR" altLang="en-US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분석 결과 </a:t>
            </a:r>
            <a:r>
              <a:rPr lang="en-US" altLang="ko-KR" b="1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3C7D5E0-81BB-439A-C0FC-524430A3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701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5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다중회귀분석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◦</a:t>
            </a:r>
            <a:r>
              <a:rPr lang="ko-KR" altLang="en-US" sz="25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다항회귀분석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결과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외부 변수를 독립변수로 한 회귀 모형으로는 삼성전자 주가 예측이 어려움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 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시계열 분석 결과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,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시계열 모형은 삼성전가 주가의 단기 예측에는 적합하였으나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  <a:r>
              <a:rPr lang="ko-KR" altLang="en-US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장기 예측은 어려움</a:t>
            </a:r>
            <a:r>
              <a:rPr lang="en-US" altLang="ko-KR" sz="25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5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86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1858</Words>
  <Application>Microsoft Office PowerPoint</Application>
  <PresentationFormat>와이드스크린</PresentationFormat>
  <Paragraphs>320</Paragraphs>
  <Slides>30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a옛날사진관4</vt:lpstr>
      <vt:lpstr>a고속도로</vt:lpstr>
      <vt:lpstr>a옛날사진관5</vt:lpstr>
      <vt:lpstr>Arial</vt:lpstr>
      <vt:lpstr>함초롬바탕</vt:lpstr>
      <vt:lpstr>Office 테마</vt:lpstr>
      <vt:lpstr>지표를 이용한 삼성전자 주가 예측 및 상관관계분석</vt:lpstr>
      <vt:lpstr>PowerPoint 프레젠테이션</vt:lpstr>
      <vt:lpstr>         0. 중간 발표 피드백 1. 목표 및 결과 2. 회귀 변수 선정 3. 회귀 분석 4. 시계열 분석 5. 결론 및 한계 6. 의의 </vt:lpstr>
      <vt:lpstr>0. 중간 발표 피드백</vt:lpstr>
      <vt:lpstr>0. 중간 발표 피드백</vt:lpstr>
      <vt:lpstr>0. 중간 발표 피드백</vt:lpstr>
      <vt:lpstr>0. 중간 발표 피드백</vt:lpstr>
      <vt:lpstr>1. 목표 및 결과</vt:lpstr>
      <vt:lpstr>1. 목표 및 결과</vt:lpstr>
      <vt:lpstr>2. 회귀 변수 선정</vt:lpstr>
      <vt:lpstr>2. 회귀 변수 선정</vt:lpstr>
      <vt:lpstr>2. 회귀 변수 선정</vt:lpstr>
      <vt:lpstr>3. 회귀 분석</vt:lpstr>
      <vt:lpstr>3. 회귀 분석</vt:lpstr>
      <vt:lpstr>3. 회귀 분석</vt:lpstr>
      <vt:lpstr>3. 회귀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5. 결론 및 한계</vt:lpstr>
      <vt:lpstr>5. 결론 및 한계</vt:lpstr>
      <vt:lpstr>6. 의의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지표를 이용한 삼성전자 주가 예측 및 상관관계분석</dc:title>
  <dc:creator>Taeho Kim</dc:creator>
  <cp:lastModifiedBy>남슬아(행동사회경제학협동과정)</cp:lastModifiedBy>
  <cp:revision>309</cp:revision>
  <dcterms:created xsi:type="dcterms:W3CDTF">2022-04-25T06:09:22Z</dcterms:created>
  <dcterms:modified xsi:type="dcterms:W3CDTF">2022-05-04T04:25:05Z</dcterms:modified>
</cp:coreProperties>
</file>