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56" r:id="rId2"/>
    <p:sldId id="316" r:id="rId3"/>
    <p:sldId id="288" r:id="rId4"/>
    <p:sldId id="279" r:id="rId5"/>
    <p:sldId id="303" r:id="rId6"/>
    <p:sldId id="307" r:id="rId7"/>
    <p:sldId id="311" r:id="rId8"/>
    <p:sldId id="315" r:id="rId9"/>
    <p:sldId id="309" r:id="rId10"/>
    <p:sldId id="312" r:id="rId11"/>
    <p:sldId id="310" r:id="rId12"/>
    <p:sldId id="317" r:id="rId13"/>
    <p:sldId id="318"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4" d="100"/>
          <a:sy n="74" d="100"/>
        </p:scale>
        <p:origin x="582"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1/12/2021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357088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E235F991-A0EC-4BFF-AEBB-B535B71A122C}" type="datetime1">
              <a:rPr lang="en-US" smtClean="0"/>
              <a:t>1/12/2021</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EADD24-68B5-4B68-985F-3F37F1E4EE00}" type="datetime1">
              <a:rPr lang="en-US" smtClean="0"/>
              <a:t>1/12/2021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45ED297-887A-4098-9FD5-42AD938D1F98}" type="datetime1">
              <a:rPr lang="en-US" smtClean="0"/>
              <a:t>1/12/2021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7EBD123-3E09-40F7-AFD3-66B0A4D495CF}" type="datetime1">
              <a:rPr lang="en-US" smtClean="0"/>
              <a:t>1/12/2021</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5ADA69AA-8C64-41D8-A20C-05AAE4CBBD03}" type="datetime1">
              <a:rPr lang="en-US" smtClean="0"/>
              <a:t>1/12/2021</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4C9923E-0F95-4005-A951-AA5535AABD5C}" type="datetime1">
              <a:rPr lang="en-US" smtClean="0"/>
              <a:t>1/12/2021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C624778-D138-4836-958A-7748F3144038}" type="datetime1">
              <a:rPr lang="en-US" smtClean="0"/>
              <a:t>1/12/2021</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49745F1-BB93-4F43-B317-2ABE19EA6FF5}" type="datetime1">
              <a:rPr lang="en-US" smtClean="0"/>
              <a:t>1/12/2021</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DE4D405A-5E15-42E9-898C-5D2E317049C2}" type="datetime1">
              <a:rPr lang="en-US" smtClean="0"/>
              <a:t>1/12/2021</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5EA4D-BC63-48ED-ACC2-33219FDE81AA}" type="datetime1">
              <a:rPr lang="en-US" smtClean="0"/>
              <a:t>1/12/2021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B711F7B6-79B4-4A90-9803-DA0B0C7FE944}" type="datetime1">
              <a:rPr lang="en-US" smtClean="0"/>
              <a:t>1/12/2021</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9685CD09-24D6-462D-88D1-07C58779AEAF}" type="datetime1">
              <a:rPr lang="en-US" smtClean="0"/>
              <a:t>1/12/2021</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subprograms-procedures-functions-pl-sql.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5812" y="685800"/>
            <a:ext cx="7696200" cy="2895600"/>
          </a:xfrm>
        </p:spPr>
        <p:txBody>
          <a:bodyPr/>
          <a:lstStyle/>
          <a:p>
            <a:r>
              <a:rPr lang="en-US" sz="5000" dirty="0" smtClean="0"/>
              <a:t>CURSOR</a:t>
            </a:r>
            <a:br>
              <a:rPr lang="en-US" sz="5000" dirty="0" smtClean="0"/>
            </a:br>
            <a:r>
              <a:rPr lang="en-US" sz="5000" dirty="0" smtClean="0"/>
              <a:t>FUNCTION</a:t>
            </a:r>
            <a:br>
              <a:rPr lang="en-US" sz="5000" dirty="0" smtClean="0"/>
            </a:br>
            <a:r>
              <a:rPr lang="en-US" sz="5000" dirty="0" smtClean="0"/>
              <a:t>PROCEDURE </a:t>
            </a:r>
            <a:endParaRPr lang="en-US" sz="5000" dirty="0"/>
          </a:p>
        </p:txBody>
      </p:sp>
      <p:sp>
        <p:nvSpPr>
          <p:cNvPr id="3" name="Subtitle 2"/>
          <p:cNvSpPr>
            <a:spLocks noGrp="1"/>
          </p:cNvSpPr>
          <p:nvPr>
            <p:ph type="subTitle" idx="1"/>
          </p:nvPr>
        </p:nvSpPr>
        <p:spPr>
          <a:xfrm>
            <a:off x="1903412" y="4267200"/>
            <a:ext cx="9675813" cy="2132085"/>
          </a:xfrm>
        </p:spPr>
        <p:txBody>
          <a:bodyPr>
            <a:normAutofit/>
          </a:bodyPr>
          <a:lstStyle/>
          <a:p>
            <a:r>
              <a:rPr lang="en-US" sz="2400" dirty="0" smtClean="0"/>
              <a:t>G. M. Shahariar</a:t>
            </a:r>
            <a:br>
              <a:rPr lang="en-US" sz="2400" dirty="0" smtClean="0"/>
            </a:br>
            <a:r>
              <a:rPr lang="en-US" sz="2400" dirty="0" smtClean="0"/>
              <a:t>Lecturer</a:t>
            </a:r>
            <a:br>
              <a:rPr lang="en-US" sz="2400" dirty="0" smtClean="0"/>
            </a:br>
            <a:r>
              <a:rPr lang="en-US" sz="2400" dirty="0" smtClean="0"/>
              <a:t>Department of CSE</a:t>
            </a:r>
            <a:br>
              <a:rPr lang="en-US" sz="2400" dirty="0" smtClean="0"/>
            </a:br>
            <a:r>
              <a:rPr lang="en-US" sz="2400" dirty="0" smtClean="0"/>
              <a:t>Ahsanullah University of Science &amp; Technology</a:t>
            </a:r>
            <a:endParaRPr lang="en-US" sz="240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Run </a:t>
            </a:r>
            <a:r>
              <a:rPr lang="en-US" dirty="0" err="1" smtClean="0"/>
              <a:t>function.sql</a:t>
            </a:r>
            <a:endParaRPr lang="en-US" dirty="0" smtClean="0"/>
          </a:p>
          <a:p>
            <a:r>
              <a:rPr lang="en-US" dirty="0" smtClean="0"/>
              <a:t>Open </a:t>
            </a:r>
            <a:r>
              <a:rPr lang="en-US" dirty="0" err="1" smtClean="0"/>
              <a:t>main.sql</a:t>
            </a:r>
            <a:endParaRPr lang="en-US" dirty="0" smtClean="0"/>
          </a:p>
          <a:p>
            <a:endParaRPr lang="en-US" dirty="0"/>
          </a:p>
          <a:p>
            <a:endParaRPr lang="en-US" dirty="0" smtClean="0"/>
          </a:p>
          <a:p>
            <a:endParaRPr lang="en-US" dirty="0"/>
          </a:p>
          <a:p>
            <a:r>
              <a:rPr lang="en-US" dirty="0" smtClean="0"/>
              <a:t>You can explicitly run a function in SQLPLUS CMD:</a:t>
            </a:r>
            <a:br>
              <a:rPr lang="en-US" dirty="0" smtClean="0"/>
            </a:br>
            <a:r>
              <a:rPr lang="en-US" dirty="0" smtClean="0">
                <a:solidFill>
                  <a:srgbClr val="FF0000"/>
                </a:solidFill>
              </a:rPr>
              <a:t>select function-name(value) from dual;</a:t>
            </a:r>
          </a:p>
        </p:txBody>
      </p:sp>
      <p:sp>
        <p:nvSpPr>
          <p:cNvPr id="4" name="Slide Number Placeholder 3"/>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7914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354169"/>
            <a:ext cx="10257430" cy="6477000"/>
          </a:xfrm>
        </p:spPr>
        <p:txBody>
          <a:bodyPr>
            <a:normAutofit fontScale="92500" lnSpcReduction="10000"/>
          </a:bodyPr>
          <a:lstStyle/>
          <a:p>
            <a:pPr algn="just">
              <a:buNone/>
            </a:pPr>
            <a:r>
              <a:rPr lang="en-US" dirty="0" smtClean="0">
                <a:latin typeface="Times New Roman" pitchFamily="18" charset="0"/>
                <a:cs typeface="Times New Roman" pitchFamily="18" charset="0"/>
              </a:rPr>
              <a:t>For both function &amp; procedure, each </a:t>
            </a:r>
            <a:r>
              <a:rPr lang="en-US" dirty="0">
                <a:latin typeface="Times New Roman" pitchFamily="18" charset="0"/>
                <a:cs typeface="Times New Roman" pitchFamily="18" charset="0"/>
              </a:rPr>
              <a:t>parameter has one of three </a:t>
            </a:r>
            <a:r>
              <a:rPr lang="en-US" dirty="0" smtClean="0">
                <a:latin typeface="Times New Roman" pitchFamily="18" charset="0"/>
                <a:cs typeface="Times New Roman" pitchFamily="18" charset="0"/>
              </a:rPr>
              <a:t>modes: IN</a:t>
            </a:r>
            <a:r>
              <a:rPr lang="en-US" dirty="0">
                <a:latin typeface="Times New Roman" pitchFamily="18" charset="0"/>
                <a:cs typeface="Times New Roman" pitchFamily="18" charset="0"/>
              </a:rPr>
              <a:t>, OUT and IN OUT. </a:t>
            </a:r>
          </a:p>
          <a:p>
            <a:pPr algn="just">
              <a:buNone/>
            </a:pPr>
            <a:r>
              <a:rPr lang="en-US" dirty="0" smtClean="0">
                <a:latin typeface="Times New Roman" pitchFamily="18" charset="0"/>
                <a:cs typeface="Times New Roman" pitchFamily="18" charset="0"/>
              </a:rPr>
              <a:t>An </a:t>
            </a:r>
            <a:r>
              <a:rPr lang="en-US" b="1" dirty="0" smtClean="0">
                <a:solidFill>
                  <a:srgbClr val="0070C0"/>
                </a:solidFill>
                <a:latin typeface="Times New Roman" pitchFamily="18" charset="0"/>
                <a:cs typeface="Times New Roman" pitchFamily="18" charset="0"/>
              </a:rPr>
              <a:t>IN parameter </a:t>
            </a:r>
            <a:r>
              <a:rPr lang="en-US" dirty="0" smtClean="0">
                <a:latin typeface="Times New Roman" pitchFamily="18" charset="0"/>
                <a:cs typeface="Times New Roman" pitchFamily="18" charset="0"/>
              </a:rPr>
              <a:t>is a read-only parameter. If the function tries to change the value of the IN parameters, the compiler will issue an error message. You can pass a constant, literal, initialized variable, or expression to the function as the IN parameter.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An </a:t>
            </a:r>
            <a:r>
              <a:rPr lang="en-US" b="1" dirty="0" smtClean="0">
                <a:solidFill>
                  <a:srgbClr val="0070C0"/>
                </a:solidFill>
                <a:latin typeface="Times New Roman" pitchFamily="18" charset="0"/>
                <a:cs typeface="Times New Roman" pitchFamily="18" charset="0"/>
              </a:rPr>
              <a:t>OUT parameter </a:t>
            </a:r>
            <a:r>
              <a:rPr lang="en-US" dirty="0" smtClean="0">
                <a:latin typeface="Times New Roman" pitchFamily="18" charset="0"/>
                <a:cs typeface="Times New Roman" pitchFamily="18" charset="0"/>
              </a:rPr>
              <a:t>is a write-only parameter. The OUT parameters are used to return values back to the calling program. An OUT parameter is initialized to a default value of its type when the function begins regardless of its original value before being passed to the function.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An </a:t>
            </a:r>
            <a:r>
              <a:rPr lang="en-US" b="1" dirty="0" smtClean="0">
                <a:solidFill>
                  <a:srgbClr val="0070C0"/>
                </a:solidFill>
                <a:latin typeface="Times New Roman" pitchFamily="18" charset="0"/>
                <a:cs typeface="Times New Roman" pitchFamily="18" charset="0"/>
              </a:rPr>
              <a:t>IN OUT parameter </a:t>
            </a:r>
            <a:r>
              <a:rPr lang="en-US" dirty="0" smtClean="0">
                <a:latin typeface="Times New Roman" pitchFamily="18" charset="0"/>
                <a:cs typeface="Times New Roman" pitchFamily="18" charset="0"/>
              </a:rPr>
              <a:t>is read and write parameter. It means the function reads the value from an IN OUT parameter, change its value and return it back to the calling program. The RETURN clause in the function header specifies the data type of returned value.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8782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www.guru99.com/subprograms-procedures-functions-pl-sql.html</a:t>
            </a:r>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236328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No OFFLINE</a:t>
            </a:r>
          </a:p>
          <a:p>
            <a:pPr marL="0" indent="0">
              <a:buNone/>
            </a:pPr>
            <a:r>
              <a:rPr lang="en-US" dirty="0" smtClean="0"/>
              <a:t>Next Day ONLINE</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37467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US" dirty="0"/>
              <a:t>Write a PL/SQL code </a:t>
            </a:r>
            <a:r>
              <a:rPr lang="en-US" dirty="0" smtClean="0"/>
              <a:t>to </a:t>
            </a:r>
            <a:r>
              <a:rPr lang="en-US" dirty="0"/>
              <a:t>implement the following –</a:t>
            </a:r>
          </a:p>
          <a:p>
            <a:pPr marL="0" indent="0">
              <a:buNone/>
            </a:pPr>
            <a:r>
              <a:rPr lang="en-US" dirty="0"/>
              <a:t> </a:t>
            </a:r>
          </a:p>
          <a:p>
            <a:pPr lvl="0"/>
            <a:r>
              <a:rPr lang="en-US" dirty="0"/>
              <a:t>Prompt to user: “Enter last 3 digits of your ID = “</a:t>
            </a:r>
          </a:p>
          <a:p>
            <a:pPr lvl="0"/>
            <a:r>
              <a:rPr lang="en-US" dirty="0"/>
              <a:t>Nested Anonymous </a:t>
            </a:r>
            <a:r>
              <a:rPr lang="en-US" dirty="0" smtClean="0"/>
              <a:t>Blocks (BEGIN – END blocks)</a:t>
            </a:r>
            <a:endParaRPr lang="en-US" dirty="0"/>
          </a:p>
          <a:p>
            <a:pPr lvl="0"/>
            <a:r>
              <a:rPr lang="en-US" dirty="0"/>
              <a:t>Take Input in the outer block</a:t>
            </a:r>
          </a:p>
          <a:p>
            <a:pPr lvl="0"/>
            <a:r>
              <a:rPr lang="en-US" dirty="0"/>
              <a:t>Check Even/Odd in the inner block</a:t>
            </a:r>
          </a:p>
          <a:p>
            <a:pPr lvl="0"/>
            <a:r>
              <a:rPr lang="en-US" dirty="0"/>
              <a:t>Print “Even”/”Odd” in the outer block</a:t>
            </a:r>
          </a:p>
          <a:p>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63692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1012" y="1752600"/>
            <a:ext cx="9782801" cy="3733800"/>
          </a:xfrm>
        </p:spPr>
        <p:txBody>
          <a:bodyPr>
            <a:normAutofit/>
          </a:bodyPr>
          <a:lstStyle/>
          <a:p>
            <a:pPr>
              <a:buFontTx/>
              <a:buChar char="-"/>
            </a:pPr>
            <a:r>
              <a:rPr lang="en-US" dirty="0" smtClean="0"/>
              <a:t>Run 1.sql</a:t>
            </a:r>
          </a:p>
          <a:p>
            <a:pPr>
              <a:buFontTx/>
              <a:buChar char="-"/>
            </a:pPr>
            <a:r>
              <a:rPr lang="en-US" dirty="0" smtClean="0"/>
              <a:t>Run 2.sql</a:t>
            </a:r>
          </a:p>
          <a:p>
            <a:pPr marL="0" indent="0">
              <a:buNone/>
            </a:pPr>
            <a:endParaRPr lang="en-US" dirty="0" smtClean="0"/>
          </a:p>
          <a:p>
            <a:pPr marL="0" indent="0">
              <a:buNone/>
            </a:pPr>
            <a:r>
              <a:rPr lang="en-US" dirty="0" smtClean="0"/>
              <a:t>What does the error say?</a:t>
            </a:r>
          </a:p>
          <a:p>
            <a:pPr marL="0" indent="0">
              <a:buNone/>
            </a:pPr>
            <a:r>
              <a:rPr lang="en-US" dirty="0" smtClean="0"/>
              <a:t>How can we get multiple rows inside BEGIN – END block?</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258203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t>             PL/SQL CURSOR</a:t>
            </a:r>
            <a:endParaRPr lang="en-US" dirty="0"/>
          </a:p>
        </p:txBody>
      </p:sp>
      <p:sp>
        <p:nvSpPr>
          <p:cNvPr id="3" name="Content Placeholder 2"/>
          <p:cNvSpPr>
            <a:spLocks noGrp="1"/>
          </p:cNvSpPr>
          <p:nvPr>
            <p:ph idx="1"/>
          </p:nvPr>
        </p:nvSpPr>
        <p:spPr>
          <a:xfrm>
            <a:off x="1376848" y="1600200"/>
            <a:ext cx="10215976" cy="4572000"/>
          </a:xfrm>
        </p:spPr>
        <p:txBody>
          <a:bodyPr/>
          <a:lstStyle/>
          <a:p>
            <a:pPr marL="0" indent="0" algn="just">
              <a:buNone/>
            </a:pPr>
            <a:r>
              <a:rPr lang="en-US" dirty="0"/>
              <a:t>A cursor is a pointer that points to a result of a query</a:t>
            </a:r>
            <a:r>
              <a:rPr lang="en-US" dirty="0" smtClean="0"/>
              <a:t>. </a:t>
            </a:r>
            <a:r>
              <a:rPr lang="en-US" dirty="0" smtClean="0">
                <a:solidFill>
                  <a:srgbClr val="FF0000"/>
                </a:solidFill>
              </a:rPr>
              <a:t>A </a:t>
            </a:r>
            <a:r>
              <a:rPr lang="en-US" dirty="0">
                <a:solidFill>
                  <a:srgbClr val="FF0000"/>
                </a:solidFill>
              </a:rPr>
              <a:t>cursor holds the rows (one or more) returned by a SQL statement.</a:t>
            </a:r>
            <a:r>
              <a:rPr lang="en-US" dirty="0"/>
              <a:t> The set of </a:t>
            </a:r>
            <a:r>
              <a:rPr lang="en-US" dirty="0" smtClean="0"/>
              <a:t>rows </a:t>
            </a:r>
            <a:r>
              <a:rPr lang="en-US" dirty="0"/>
              <a:t>the cursor holds is referred to as the </a:t>
            </a:r>
            <a:r>
              <a:rPr lang="en-US" b="1" dirty="0"/>
              <a:t>active set</a:t>
            </a:r>
            <a:r>
              <a:rPr lang="en-US" dirty="0" smtClean="0"/>
              <a:t>.</a:t>
            </a:r>
          </a:p>
          <a:p>
            <a:pPr marL="0" indent="0" algn="just">
              <a:buNone/>
            </a:pPr>
            <a:endParaRPr lang="en-US" dirty="0"/>
          </a:p>
          <a:p>
            <a:pPr marL="0" indent="0" algn="just">
              <a:buNone/>
            </a:pPr>
            <a:r>
              <a:rPr lang="en-US" dirty="0"/>
              <a:t>You can name a cursor so that it could be referred to in a program to </a:t>
            </a:r>
            <a:r>
              <a:rPr lang="en-US" dirty="0">
                <a:solidFill>
                  <a:srgbClr val="FF0000"/>
                </a:solidFill>
              </a:rPr>
              <a:t>fetch and process the rows returned by the SQL statement, one at a time. </a:t>
            </a:r>
          </a:p>
        </p:txBody>
      </p:sp>
      <p:sp>
        <p:nvSpPr>
          <p:cNvPr id="4" name="Slide Number Placeholder 3"/>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355990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28600"/>
            <a:ext cx="8615776" cy="584200"/>
          </a:xfrm>
        </p:spPr>
        <p:txBody>
          <a:bodyPr>
            <a:normAutofit fontScale="90000"/>
          </a:bodyPr>
          <a:lstStyle/>
          <a:p>
            <a:pPr algn="ctr"/>
            <a:r>
              <a:rPr lang="en-US" dirty="0" smtClean="0"/>
              <a:t>             Remember FOR LOOP Syntax ?</a:t>
            </a:r>
            <a:endParaRPr lang="en-US" dirty="0"/>
          </a:p>
        </p:txBody>
      </p:sp>
      <p:sp>
        <p:nvSpPr>
          <p:cNvPr id="3" name="Content Placeholder 2"/>
          <p:cNvSpPr>
            <a:spLocks noGrp="1"/>
          </p:cNvSpPr>
          <p:nvPr>
            <p:ph idx="1"/>
          </p:nvPr>
        </p:nvSpPr>
        <p:spPr>
          <a:xfrm>
            <a:off x="1446212" y="1295400"/>
            <a:ext cx="10215977" cy="5943600"/>
          </a:xfrm>
        </p:spPr>
        <p:txBody>
          <a:bodyPr>
            <a:normAutofit/>
          </a:bodyPr>
          <a:lstStyle/>
          <a:p>
            <a:pPr marL="0" indent="0">
              <a:buNone/>
            </a:pPr>
            <a:r>
              <a:rPr lang="en-US" dirty="0" smtClean="0"/>
              <a:t>SET SERVEROUTPUT ON;</a:t>
            </a:r>
            <a:br>
              <a:rPr lang="en-US" dirty="0" smtClean="0"/>
            </a:br>
            <a:r>
              <a:rPr lang="en-US" dirty="0" smtClean="0"/>
              <a:t/>
            </a:r>
            <a:br>
              <a:rPr lang="en-US" dirty="0" smtClean="0"/>
            </a:br>
            <a:r>
              <a:rPr lang="en-US" dirty="0" smtClean="0"/>
              <a:t>DECLARE</a:t>
            </a:r>
          </a:p>
          <a:p>
            <a:pPr marL="0" indent="0">
              <a:buNone/>
            </a:pPr>
            <a:r>
              <a:rPr lang="en-US" dirty="0" smtClean="0"/>
              <a:t>         </a:t>
            </a:r>
            <a:r>
              <a:rPr lang="en-US" dirty="0" smtClean="0">
                <a:solidFill>
                  <a:srgbClr val="FF0000"/>
                </a:solidFill>
              </a:rPr>
              <a:t>NUM number := 5;</a:t>
            </a:r>
          </a:p>
          <a:p>
            <a:pPr marL="0" indent="0">
              <a:buNone/>
            </a:pPr>
            <a:r>
              <a:rPr lang="en-US" dirty="0" smtClean="0"/>
              <a:t>BEGIN</a:t>
            </a:r>
          </a:p>
          <a:p>
            <a:pPr marL="0" indent="0">
              <a:buNone/>
            </a:pPr>
            <a:r>
              <a:rPr lang="en-US" dirty="0" smtClean="0"/>
              <a:t>     FOR</a:t>
            </a:r>
            <a:r>
              <a:rPr lang="en-US" dirty="0"/>
              <a:t> </a:t>
            </a:r>
            <a:r>
              <a:rPr lang="en-US" dirty="0" smtClean="0">
                <a:solidFill>
                  <a:srgbClr val="FF0000"/>
                </a:solidFill>
              </a:rPr>
              <a:t>i </a:t>
            </a:r>
            <a:r>
              <a:rPr lang="en-US" dirty="0" smtClean="0"/>
              <a:t>IN </a:t>
            </a:r>
            <a:r>
              <a:rPr lang="en-US" dirty="0" smtClean="0">
                <a:solidFill>
                  <a:srgbClr val="FF0000"/>
                </a:solidFill>
              </a:rPr>
              <a:t>1..NUM </a:t>
            </a:r>
            <a:r>
              <a:rPr lang="en-US" dirty="0" smtClean="0"/>
              <a:t>LOOP </a:t>
            </a:r>
          </a:p>
          <a:p>
            <a:pPr marL="0" indent="0">
              <a:buNone/>
            </a:pPr>
            <a:r>
              <a:rPr lang="en-US" dirty="0" smtClean="0"/>
              <a:t>             </a:t>
            </a:r>
            <a:r>
              <a:rPr lang="en-US" dirty="0" smtClean="0">
                <a:solidFill>
                  <a:srgbClr val="FF0000"/>
                </a:solidFill>
              </a:rPr>
              <a:t>DBMS_OUTPUT.PUT_LINE(i);</a:t>
            </a:r>
          </a:p>
          <a:p>
            <a:pPr marL="0" indent="0">
              <a:buNone/>
            </a:pPr>
            <a:r>
              <a:rPr lang="en-US" dirty="0" smtClean="0"/>
              <a:t>     END LOOP;</a:t>
            </a:r>
          </a:p>
          <a:p>
            <a:pPr marL="0" indent="0">
              <a:buNone/>
            </a:pPr>
            <a:r>
              <a:rPr lang="en-US" dirty="0" smtClean="0"/>
              <a:t>END;</a:t>
            </a:r>
          </a:p>
          <a:p>
            <a:pPr marL="0" indent="0">
              <a:buNone/>
            </a:pPr>
            <a:r>
              <a:rPr lang="en-US" dirty="0"/>
              <a:t>/</a:t>
            </a:r>
            <a:r>
              <a:rPr lang="en-US" dirty="0" smtClean="0"/>
              <a:t>      </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169990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436" y="471890"/>
            <a:ext cx="9782801" cy="6096000"/>
          </a:xfrm>
        </p:spPr>
        <p:txBody>
          <a:bodyPr>
            <a:normAutofit fontScale="85000" lnSpcReduction="20000"/>
          </a:bodyPr>
          <a:lstStyle/>
          <a:p>
            <a:pPr marL="0" indent="0">
              <a:buNone/>
            </a:pPr>
            <a:r>
              <a:rPr lang="en-US" dirty="0"/>
              <a:t>SET SERVEROUTPUT ON;</a:t>
            </a:r>
          </a:p>
          <a:p>
            <a:pPr marL="0" indent="0">
              <a:buNone/>
            </a:pPr>
            <a:endParaRPr lang="en-US" dirty="0"/>
          </a:p>
          <a:p>
            <a:pPr marL="0" indent="0">
              <a:buNone/>
            </a:pPr>
            <a:r>
              <a:rPr lang="en-US" dirty="0"/>
              <a:t>DECLARE</a:t>
            </a:r>
          </a:p>
          <a:p>
            <a:pPr marL="0" indent="0">
              <a:buNone/>
            </a:pPr>
            <a:r>
              <a:rPr lang="en-US" dirty="0"/>
              <a:t>  </a:t>
            </a:r>
            <a:r>
              <a:rPr lang="en-US" dirty="0">
                <a:solidFill>
                  <a:srgbClr val="FF0000"/>
                </a:solidFill>
              </a:rPr>
              <a:t>A </a:t>
            </a:r>
            <a:r>
              <a:rPr lang="en-US" dirty="0" err="1">
                <a:solidFill>
                  <a:srgbClr val="FF0000"/>
                </a:solidFill>
              </a:rPr>
              <a:t>money.id%TYPE</a:t>
            </a:r>
            <a:r>
              <a:rPr lang="en-US" dirty="0">
                <a:solidFill>
                  <a:srgbClr val="FF0000"/>
                </a:solidFill>
              </a:rPr>
              <a:t>;</a:t>
            </a:r>
          </a:p>
          <a:p>
            <a:pPr marL="0" indent="0">
              <a:buNone/>
            </a:pPr>
            <a:r>
              <a:rPr lang="en-US" dirty="0">
                <a:solidFill>
                  <a:srgbClr val="FF0000"/>
                </a:solidFill>
              </a:rPr>
              <a:t>  B </a:t>
            </a:r>
            <a:r>
              <a:rPr lang="en-US" dirty="0" err="1">
                <a:solidFill>
                  <a:srgbClr val="FF0000"/>
                </a:solidFill>
              </a:rPr>
              <a:t>money.taka%TYPE</a:t>
            </a:r>
            <a:r>
              <a:rPr lang="en-US" dirty="0">
                <a:solidFill>
                  <a:srgbClr val="FF0000"/>
                </a:solidFill>
              </a:rPr>
              <a:t>;</a:t>
            </a:r>
          </a:p>
          <a:p>
            <a:pPr marL="0" indent="0">
              <a:buNone/>
            </a:pPr>
            <a:r>
              <a:rPr lang="en-US" dirty="0"/>
              <a:t>  </a:t>
            </a:r>
          </a:p>
          <a:p>
            <a:pPr marL="0" indent="0">
              <a:buNone/>
            </a:pPr>
            <a:r>
              <a:rPr lang="en-US" dirty="0"/>
              <a:t>BEGIN</a:t>
            </a:r>
          </a:p>
          <a:p>
            <a:pPr marL="0" indent="0">
              <a:buNone/>
            </a:pPr>
            <a:r>
              <a:rPr lang="en-US" dirty="0"/>
              <a:t>	FOR </a:t>
            </a:r>
            <a:r>
              <a:rPr lang="en-US" dirty="0">
                <a:solidFill>
                  <a:srgbClr val="FF0000"/>
                </a:solidFill>
              </a:rPr>
              <a:t>R</a:t>
            </a:r>
            <a:r>
              <a:rPr lang="en-US" dirty="0"/>
              <a:t> IN </a:t>
            </a:r>
            <a:r>
              <a:rPr lang="en-US" dirty="0">
                <a:solidFill>
                  <a:srgbClr val="FF0000"/>
                </a:solidFill>
              </a:rPr>
              <a:t>(SELECT id, taka from money) </a:t>
            </a:r>
            <a:r>
              <a:rPr lang="en-US" dirty="0"/>
              <a:t>LOOP</a:t>
            </a:r>
          </a:p>
          <a:p>
            <a:pPr marL="0" indent="0">
              <a:buNone/>
            </a:pPr>
            <a:r>
              <a:rPr lang="en-US" dirty="0"/>
              <a:t>	</a:t>
            </a:r>
            <a:r>
              <a:rPr lang="en-US" dirty="0">
                <a:solidFill>
                  <a:srgbClr val="FF0000"/>
                </a:solidFill>
              </a:rPr>
              <a:t>  A := R.id;</a:t>
            </a:r>
          </a:p>
          <a:p>
            <a:pPr marL="0" indent="0">
              <a:buNone/>
            </a:pPr>
            <a:r>
              <a:rPr lang="en-US" dirty="0">
                <a:solidFill>
                  <a:srgbClr val="FF0000"/>
                </a:solidFill>
              </a:rPr>
              <a:t>	  B := </a:t>
            </a:r>
            <a:r>
              <a:rPr lang="en-US" dirty="0" err="1">
                <a:solidFill>
                  <a:srgbClr val="FF0000"/>
                </a:solidFill>
              </a:rPr>
              <a:t>R.taka</a:t>
            </a:r>
            <a:r>
              <a:rPr lang="en-US" dirty="0">
                <a:solidFill>
                  <a:srgbClr val="FF0000"/>
                </a:solidFill>
              </a:rPr>
              <a:t>; </a:t>
            </a:r>
          </a:p>
          <a:p>
            <a:pPr marL="0" indent="0">
              <a:buNone/>
            </a:pPr>
            <a:r>
              <a:rPr lang="en-US" dirty="0"/>
              <a:t>	  DBMS_OUTPUT.PUT_LINE(</a:t>
            </a:r>
            <a:r>
              <a:rPr lang="en-US" dirty="0">
                <a:solidFill>
                  <a:srgbClr val="FF0000"/>
                </a:solidFill>
              </a:rPr>
              <a:t>A</a:t>
            </a:r>
            <a:r>
              <a:rPr lang="en-US" dirty="0"/>
              <a:t>||' '||</a:t>
            </a:r>
            <a:r>
              <a:rPr lang="en-US" dirty="0">
                <a:solidFill>
                  <a:srgbClr val="FF0000"/>
                </a:solidFill>
              </a:rPr>
              <a:t>B</a:t>
            </a:r>
            <a:r>
              <a:rPr lang="en-US" dirty="0"/>
              <a:t>);</a:t>
            </a:r>
          </a:p>
          <a:p>
            <a:pPr marL="0" indent="0">
              <a:buNone/>
            </a:pPr>
            <a:r>
              <a:rPr lang="en-US" dirty="0"/>
              <a:t>	END LOOP;</a:t>
            </a:r>
          </a:p>
          <a:p>
            <a:pPr marL="0" indent="0">
              <a:buNone/>
            </a:pPr>
            <a:r>
              <a:rPr lang="en-US" dirty="0"/>
              <a:t>END;</a:t>
            </a:r>
          </a:p>
          <a:p>
            <a:pPr marL="0" indent="0">
              <a:buNone/>
            </a:pPr>
            <a:r>
              <a:rPr lang="en-US" dirty="0"/>
              <a:t>/</a:t>
            </a:r>
          </a:p>
        </p:txBody>
      </p:sp>
      <p:sp>
        <p:nvSpPr>
          <p:cNvPr id="4" name="Slide Number Placeholder 3"/>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396529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PL/SQL Procedure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2412" y="1690689"/>
            <a:ext cx="9144000" cy="4351338"/>
          </a:xfrm>
        </p:spPr>
        <p:txBody>
          <a:bodyPr>
            <a:normAutofit/>
          </a:bodyPr>
          <a:lstStyle/>
          <a:p>
            <a:pPr algn="just">
              <a:buNone/>
            </a:pPr>
            <a:r>
              <a:rPr lang="en-US" dirty="0">
                <a:latin typeface="Times New Roman" pitchFamily="18" charset="0"/>
                <a:cs typeface="Times New Roman" pitchFamily="18" charset="0"/>
              </a:rPr>
              <a:t>Like a PL/SQL function, a </a:t>
            </a:r>
            <a:r>
              <a:rPr lang="en-US" b="1" dirty="0">
                <a:solidFill>
                  <a:srgbClr val="0070C0"/>
                </a:solidFill>
                <a:latin typeface="Times New Roman" pitchFamily="18" charset="0"/>
                <a:cs typeface="Times New Roman" pitchFamily="18" charset="0"/>
              </a:rPr>
              <a:t>PL/SQL procedure </a:t>
            </a:r>
            <a:r>
              <a:rPr lang="en-US" dirty="0">
                <a:latin typeface="Times New Roman" pitchFamily="18" charset="0"/>
                <a:cs typeface="Times New Roman" pitchFamily="18" charset="0"/>
              </a:rPr>
              <a:t>is a named block that does a specific task. PL/SQL procedure allows you to encapsulate complex business logic and reuse it in both database layer and application layer. </a:t>
            </a:r>
          </a:p>
        </p:txBody>
      </p:sp>
    </p:spTree>
    <p:extLst>
      <p:ext uri="{BB962C8B-B14F-4D97-AF65-F5344CB8AC3E}">
        <p14:creationId xmlns:p14="http://schemas.microsoft.com/office/powerpoint/2010/main" val="181004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Run </a:t>
            </a:r>
            <a:r>
              <a:rPr lang="en-US" dirty="0" err="1" smtClean="0"/>
              <a:t>procedure.sql</a:t>
            </a:r>
            <a:endParaRPr lang="en-US" dirty="0" smtClean="0"/>
          </a:p>
          <a:p>
            <a:r>
              <a:rPr lang="en-US" dirty="0" smtClean="0"/>
              <a:t>Open </a:t>
            </a:r>
            <a:r>
              <a:rPr lang="en-US" dirty="0" err="1" smtClean="0"/>
              <a:t>main.sql</a:t>
            </a:r>
            <a:endParaRPr lang="en-US" dirty="0" smtClean="0"/>
          </a:p>
          <a:p>
            <a:endParaRPr lang="en-US" dirty="0"/>
          </a:p>
          <a:p>
            <a:endParaRPr lang="en-US" dirty="0" smtClean="0"/>
          </a:p>
          <a:p>
            <a:endParaRPr lang="en-US" dirty="0"/>
          </a:p>
          <a:p>
            <a:r>
              <a:rPr lang="en-US" dirty="0" smtClean="0"/>
              <a:t>You can explicitly run a procedure in SQLPLUS CMD:</a:t>
            </a:r>
            <a:br>
              <a:rPr lang="en-US" dirty="0" smtClean="0"/>
            </a:br>
            <a:r>
              <a:rPr lang="en-US" dirty="0" smtClean="0">
                <a:solidFill>
                  <a:srgbClr val="FF0000"/>
                </a:solidFill>
              </a:rPr>
              <a:t>EXEC procedure-name(value);</a:t>
            </a:r>
          </a:p>
        </p:txBody>
      </p:sp>
      <p:sp>
        <p:nvSpPr>
          <p:cNvPr id="4" name="Slide Number Placeholder 3"/>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39278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PL/SQL Function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674812" y="1704337"/>
            <a:ext cx="8991600" cy="1572263"/>
          </a:xfrm>
        </p:spPr>
        <p:txBody>
          <a:bodyPr>
            <a:normAutofit/>
          </a:bodyPr>
          <a:lstStyle/>
          <a:p>
            <a:pPr algn="just">
              <a:buNone/>
            </a:pPr>
            <a:r>
              <a:rPr lang="en-US" dirty="0">
                <a:solidFill>
                  <a:srgbClr val="0070C0"/>
                </a:solidFill>
                <a:latin typeface="Times New Roman" pitchFamily="18" charset="0"/>
                <a:cs typeface="Times New Roman" pitchFamily="18" charset="0"/>
              </a:rPr>
              <a:t>PL/SQL function </a:t>
            </a:r>
            <a:r>
              <a:rPr lang="en-US" dirty="0">
                <a:latin typeface="Times New Roman" pitchFamily="18" charset="0"/>
                <a:cs typeface="Times New Roman" pitchFamily="18" charset="0"/>
              </a:rPr>
              <a:t>is a named block that returns a value. A PL/SQL function is also known as a subroutine or a subprogram. </a:t>
            </a:r>
          </a:p>
          <a:p>
            <a:pPr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58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269</TotalTime>
  <Words>393</Words>
  <Application>Microsoft Office PowerPoint</Application>
  <PresentationFormat>Custom</PresentationFormat>
  <Paragraphs>79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Euphemia</vt:lpstr>
      <vt:lpstr>Times New Roman</vt:lpstr>
      <vt:lpstr>Math 16x9</vt:lpstr>
      <vt:lpstr>CURSOR FUNCTION PROCEDURE </vt:lpstr>
      <vt:lpstr>Question</vt:lpstr>
      <vt:lpstr>PowerPoint Presentation</vt:lpstr>
      <vt:lpstr>             PL/SQL CURSOR</vt:lpstr>
      <vt:lpstr>             Remember FOR LOOP Syntax ?</vt:lpstr>
      <vt:lpstr>PowerPoint Presentation</vt:lpstr>
      <vt:lpstr>PL/SQL Procedure</vt:lpstr>
      <vt:lpstr>PowerPoint Presentation</vt:lpstr>
      <vt:lpstr>PL/SQL Function </vt:lpstr>
      <vt:lpstr>PowerPoint Presentation</vt:lpstr>
      <vt:lpstr>PowerPoint Presentation</vt:lpstr>
      <vt:lpstr>Built-in Functions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Shibli</dc:creator>
  <cp:lastModifiedBy>Shibli</cp:lastModifiedBy>
  <cp:revision>215</cp:revision>
  <dcterms:created xsi:type="dcterms:W3CDTF">2019-07-15T16:20:18Z</dcterms:created>
  <dcterms:modified xsi:type="dcterms:W3CDTF">2021-01-11T18:53:04Z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