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8D9AA-067E-4CA9-BD46-4EADC0C56002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8323D-0A5B-467D-B6BD-41EDCB4959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78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571728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4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254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4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652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4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GB" dirty="0"/>
              <a:t>Second level</a:t>
            </a:r>
          </a:p>
          <a:p>
            <a:pPr lvl="1"/>
            <a:r>
              <a:rPr lang="en-GB" dirty="0"/>
              <a:t>Third level</a:t>
            </a:r>
          </a:p>
          <a:p>
            <a:pPr lvl="1"/>
            <a:r>
              <a:rPr lang="en-GB" dirty="0"/>
              <a:t>Fourth level</a:t>
            </a:r>
          </a:p>
          <a:p>
            <a:pPr lvl="1"/>
            <a:r>
              <a:rPr lang="en-GB" dirty="0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58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2pPr>
            <a:lvl3pPr marL="179996" indent="-179996">
              <a:buFont typeface="Arial" panose="020B0604020202020204" pitchFamily="34" charset="0"/>
              <a:buChar char="•"/>
              <a:defRPr sz="2400"/>
            </a:lvl3pPr>
            <a:lvl4pPr marL="179996" indent="-179996">
              <a:buFont typeface="Arial" panose="020B0604020202020204" pitchFamily="34" charset="0"/>
              <a:buChar char="•"/>
              <a:defRPr sz="2400"/>
            </a:lvl4pPr>
            <a:lvl5pPr marL="179996" indent="-179996"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900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2pPr>
            <a:lvl3pPr marL="179996" indent="-179996">
              <a:buFont typeface="Arial" panose="020B0604020202020204" pitchFamily="34" charset="0"/>
              <a:buChar char="•"/>
              <a:defRPr sz="2400"/>
            </a:lvl3pPr>
            <a:lvl4pPr marL="179996" indent="-179996">
              <a:buFont typeface="Arial" panose="020B0604020202020204" pitchFamily="34" charset="0"/>
              <a:buChar char="•"/>
              <a:defRPr sz="2400"/>
            </a:lvl4pPr>
            <a:lvl5pPr marL="179996" indent="-179996"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065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2pPr>
            <a:lvl3pPr marL="179996" indent="-179996">
              <a:buFont typeface="Arial" panose="020B0604020202020204" pitchFamily="34" charset="0"/>
              <a:buChar char="•"/>
              <a:defRPr sz="2400"/>
            </a:lvl3pPr>
            <a:lvl4pPr marL="179996" indent="-179996">
              <a:buFont typeface="Arial" panose="020B0604020202020204" pitchFamily="34" charset="0"/>
              <a:buChar char="•"/>
              <a:defRPr sz="2400"/>
            </a:lvl4pPr>
            <a:lvl5pPr marL="179996" indent="-179996"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42420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2pPr>
            <a:lvl3pPr marL="179996" indent="-179996">
              <a:buFont typeface="Arial" panose="020B0604020202020204" pitchFamily="34" charset="0"/>
              <a:buChar char="•"/>
              <a:defRPr sz="2400"/>
            </a:lvl3pPr>
            <a:lvl4pPr marL="179996" indent="-179996">
              <a:buFont typeface="Arial" panose="020B0604020202020204" pitchFamily="34" charset="0"/>
              <a:buChar char="•"/>
              <a:defRPr sz="2400"/>
            </a:lvl4pPr>
            <a:lvl5pPr marL="179996" indent="-179996"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60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606595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3896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3996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5418507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2785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9917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612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2323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3616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3560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888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5000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602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234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7336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3620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C862-6C7D-4099-B29A-B18CFC640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85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955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2009546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C86B2-491D-4175-B781-C85C7A9602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4300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0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9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5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1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83819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91813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5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ituteforapprenticeships.org/apprenticeship-standards/data-analyst-v1-1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B78C89-E0E1-4BB9-A27A-76B702F9B4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How to write a report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73C02-A0FD-459E-A32A-18597065FA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Technical Writing</a:t>
            </a:r>
          </a:p>
        </p:txBody>
      </p:sp>
    </p:spTree>
    <p:extLst>
      <p:ext uri="{BB962C8B-B14F-4D97-AF65-F5344CB8AC3E}">
        <p14:creationId xmlns:p14="http://schemas.microsoft.com/office/powerpoint/2010/main" val="189827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61CDB-FDBB-49C5-AD58-752786428F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C57B5-48E6-4391-9357-F3DF32A094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6527" y="1349985"/>
            <a:ext cx="6770688" cy="5119407"/>
          </a:xfrm>
        </p:spPr>
        <p:txBody>
          <a:bodyPr/>
          <a:lstStyle/>
          <a:p>
            <a:r>
              <a:rPr lang="en-GB" sz="2000" dirty="0"/>
              <a:t>Project objectives should go in this section.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What are the questions that need to be answered in this project?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What are the deliverables?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If it is statistical, state your hypothesis.</a:t>
            </a:r>
          </a:p>
          <a:p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520FCC-E5FA-42FA-AEFE-243AE7AF6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619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89199-2EB5-49C4-A9E0-2144D3176A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580CD-5074-4FAB-8F4F-C10F1002F7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Describe the methods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Data sources used. Also need to consider:</a:t>
            </a:r>
          </a:p>
          <a:p>
            <a:pPr marL="465746" lvl="1" indent="-285750"/>
            <a:r>
              <a:rPr lang="en-GB" sz="2000" dirty="0"/>
              <a:t>Legislation.</a:t>
            </a:r>
          </a:p>
          <a:p>
            <a:pPr marL="465746" lvl="1" indent="-285750"/>
            <a:r>
              <a:rPr lang="en-GB" sz="2000" dirty="0"/>
              <a:t>Regulation.</a:t>
            </a:r>
          </a:p>
          <a:p>
            <a:pPr marL="465746" lvl="1" indent="-285750"/>
            <a:r>
              <a:rPr lang="en-GB" sz="2000" dirty="0"/>
              <a:t>Industry and organisation policies.</a:t>
            </a:r>
          </a:p>
          <a:p>
            <a:pPr marL="465746" lvl="1" indent="-285750"/>
            <a:r>
              <a:rPr lang="en-GB" sz="2000" dirty="0"/>
              <a:t>Procedures.</a:t>
            </a:r>
          </a:p>
          <a:p>
            <a:pPr marL="465746" lvl="1" indent="-285750"/>
            <a:r>
              <a:rPr lang="en-GB" sz="2000" dirty="0"/>
              <a:t>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Assessment of the data quality (missing values, outliers).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Analysis approach methodology.</a:t>
            </a:r>
          </a:p>
          <a:p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942F68-A876-4E1A-9ADB-1464182F6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2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26A2E-690E-4986-9289-534FCFBC1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Results and Analysis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6F123-CF6E-4F73-9C38-16079D87F9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2000" dirty="0"/>
              <a:t>This sections represents the data that forms the core outcome of the project / task.</a:t>
            </a:r>
          </a:p>
          <a:p>
            <a:endParaRPr lang="en-GB" sz="2000" dirty="0"/>
          </a:p>
          <a:p>
            <a:r>
              <a:rPr lang="en-GB" sz="2000" dirty="0"/>
              <a:t>Graphs and charts should be used wherever they are appropriate.</a:t>
            </a:r>
          </a:p>
          <a:p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FB329-CCC2-4571-84F1-4163825B4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503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06449-B31E-4701-BC8E-542F8B84D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478" y="1349986"/>
            <a:ext cx="4546811" cy="2751999"/>
          </a:xfrm>
        </p:spPr>
        <p:txBody>
          <a:bodyPr/>
          <a:lstStyle/>
          <a:p>
            <a:r>
              <a:rPr lang="en-GB" sz="2800" dirty="0"/>
              <a:t>Conclusion and Recommendation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573FD-C922-4C3A-9E98-4E02CA92E9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2000" dirty="0"/>
              <a:t>You need to critically evaluate the results against the project / task objectives. This section is summing up any significant outcomes of your analysis.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Indicate if the project aims have been achieved.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Summarise any key findings / outcomes /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Acknowledge any limitations.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Make recommendations for further analysis / development.</a:t>
            </a:r>
          </a:p>
          <a:p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C6443E-D0F5-434C-B49D-CFE4187A5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04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C1CF1-FC6E-483A-8EFF-6D687F82A4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175" y="1254736"/>
            <a:ext cx="3827619" cy="2751999"/>
          </a:xfrm>
        </p:spPr>
        <p:txBody>
          <a:bodyPr/>
          <a:lstStyle/>
          <a:p>
            <a:pPr>
              <a:buSzPct val="100000"/>
            </a:pPr>
            <a:r>
              <a:rPr lang="en-GB" sz="3400" dirty="0"/>
              <a:t>KSBs (Knowledge, Skills, Behaviour) Achieved</a:t>
            </a:r>
          </a:p>
          <a:p>
            <a:pPr marL="514350" indent="-514350">
              <a:buAutoNum type="arabicPeriod"/>
            </a:pPr>
            <a:endParaRPr lang="en-GB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030AD-0F51-4715-92C1-AD6F64AF83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514350" indent="-514350">
              <a:buSzPct val="100000"/>
              <a:buAutoNum type="arabicPeriod"/>
            </a:pPr>
            <a:r>
              <a:rPr lang="en-GB" sz="2000" dirty="0"/>
              <a:t>You should read the KSBs of the apprenticeship standard and work out which KSBs your project will demonstrate.</a:t>
            </a:r>
          </a:p>
          <a:p>
            <a:pPr marL="514350" indent="-514350">
              <a:buSzPct val="100000"/>
              <a:buAutoNum type="arabicPeriod"/>
            </a:pPr>
            <a:r>
              <a:rPr lang="en-GB" sz="2000" dirty="0"/>
              <a:t>An additional paragraph at the end of the project with which KSBs you think you have been able to demonstrate should also be included.</a:t>
            </a:r>
          </a:p>
          <a:p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982ABC-D947-4271-AE92-A1790EB5D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09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753D0-88BC-4FA3-9E78-616EBAC39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As a Data Analyst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6331C-02BC-4AA6-8A25-400D0C74D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2000" dirty="0"/>
              <a:t>Your role is to:</a:t>
            </a:r>
          </a:p>
          <a:p>
            <a:endParaRPr lang="en-GB" sz="2000" dirty="0"/>
          </a:p>
          <a:p>
            <a:r>
              <a:rPr lang="en-GB" sz="2000" dirty="0"/>
              <a:t>Collect, organise and study data to provide business insight.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5EC567-588F-49BC-BC8C-A61914642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33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ECFCF-A56E-4C44-9A25-8A6010BFB1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As an apprentice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04D15-5702-4F2B-92A9-E2E2726286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2000" dirty="0"/>
              <a:t>You are training to develop the ‘Data Analyst’ standard’s knowledge, skills and behaviours (KSBs).</a:t>
            </a:r>
          </a:p>
          <a:p>
            <a:endParaRPr lang="en-GB" sz="2000" dirty="0"/>
          </a:p>
          <a:p>
            <a:r>
              <a:rPr lang="en-GB" sz="2000" dirty="0"/>
              <a:t>On this journey, you will need to compile a portfolio of evidence to show you have met the ‘Data Analyst’ Standard.</a:t>
            </a:r>
          </a:p>
          <a:p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F04574-904C-41D3-9E27-BE4FAB219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01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E2AE5-A025-40E0-B2CA-4C137F434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483" y="842326"/>
            <a:ext cx="3694953" cy="311927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More information about the standard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D05C4-6CCB-44FD-A988-39E0A4FD0C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https://www.instituteforapprenticeships.org/apprenticeship-standards/data-analyst-v1-1</a:t>
            </a:r>
            <a:endParaRPr lang="en-GB" dirty="0"/>
          </a:p>
          <a:p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B7B900-1574-4BB4-8ADD-2EF4D7353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8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E0E5A-B5DD-4B93-ABBF-D4DD9E4999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Portfolio of Evidence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1C563-400E-43C9-BAC0-429998847B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3763" y="1349985"/>
            <a:ext cx="6770687" cy="5112343"/>
          </a:xfrm>
        </p:spPr>
        <p:txBody>
          <a:bodyPr/>
          <a:lstStyle/>
          <a:p>
            <a:r>
              <a:rPr lang="en-GB" sz="2000" dirty="0"/>
              <a:t>Dependent on your organisation, you will be working with different data sets, different tools, and different teams.</a:t>
            </a:r>
          </a:p>
          <a:p>
            <a:endParaRPr lang="en-GB" sz="2000" dirty="0"/>
          </a:p>
          <a:p>
            <a:r>
              <a:rPr lang="en-GB" sz="2000" dirty="0"/>
              <a:t>Each time you do a project or a task at work and you think you have met some of the KSBs, you should do a write up of your work to submit it as evidence. </a:t>
            </a:r>
          </a:p>
          <a:p>
            <a:endParaRPr lang="en-GB" sz="2000" dirty="0"/>
          </a:p>
          <a:p>
            <a:r>
              <a:rPr lang="en-GB" sz="2000" dirty="0"/>
              <a:t>The aim is to have evidence in your portfolio that meets all the KSBs.</a:t>
            </a:r>
          </a:p>
          <a:p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1A4C10-E855-4EC2-8D15-3F096FBD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79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D30D5-F366-4322-8C74-5493B2A3CB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Technical Documents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68482-2B67-4859-A87E-39A79C9B82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45812" y="872828"/>
            <a:ext cx="7194728" cy="5112343"/>
          </a:xfrm>
        </p:spPr>
        <p:txBody>
          <a:bodyPr/>
          <a:lstStyle/>
          <a:p>
            <a:r>
              <a:rPr lang="en-GB" sz="2000" dirty="0"/>
              <a:t>Any technical report is concerned with presenting an item of work to the reader for them to understand, analyse, and use.</a:t>
            </a:r>
          </a:p>
          <a:p>
            <a:endParaRPr lang="en-GB" sz="2000" dirty="0"/>
          </a:p>
          <a:p>
            <a:r>
              <a:rPr lang="en-GB" sz="2000" dirty="0"/>
              <a:t>We can do this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Making it clear </a:t>
            </a:r>
            <a:r>
              <a:rPr lang="en-GB" sz="2000" dirty="0"/>
              <a:t>what the project / task is about.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Describing</a:t>
            </a:r>
            <a:r>
              <a:rPr lang="en-GB" sz="2000" dirty="0"/>
              <a:t> what the purpose of the project / task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Recording</a:t>
            </a:r>
            <a:r>
              <a:rPr lang="en-GB" sz="2000" dirty="0"/>
              <a:t> the methodology you are using.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Showing the results </a:t>
            </a:r>
            <a:r>
              <a:rPr lang="en-GB" sz="2000" dirty="0"/>
              <a:t>that were obtained and any analysis of their implications on the business and any limitations that may apply.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Drawing lessons and conclusions </a:t>
            </a:r>
            <a:r>
              <a:rPr lang="en-GB" sz="2000" dirty="0"/>
              <a:t>for the work and highlighting any areas where further work would be advantageous (and why).</a:t>
            </a:r>
          </a:p>
          <a:p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650753-8176-4699-A9C2-97563EE98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82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FED19-E886-4BA9-9E83-E6559F51F3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Logical Document structure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1AFEF-DBCD-4063-96E2-7DF8A6D646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Introduction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Business Context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Problem Statement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Task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Method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Results and Analysis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Conclusion and Recommendation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KSBs achieved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A4E2E1-1C4A-4D5C-A33B-C7D810AE7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90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6FBA0-DDE1-4EA2-BE24-DC9FA8E10E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494" y="1623317"/>
            <a:ext cx="3899539" cy="2493014"/>
          </a:xfrm>
        </p:spPr>
        <p:txBody>
          <a:bodyPr/>
          <a:lstStyle/>
          <a:p>
            <a:r>
              <a:rPr lang="en-GB" sz="3200" dirty="0"/>
              <a:t>Introduction</a:t>
            </a:r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69444-218E-437E-A264-1348116CFD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60937" y="1623317"/>
            <a:ext cx="6770688" cy="511940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You need to introduce the project / task and the need for the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Introductions are brief (1 or 2 paragraphs).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Include what needs to be achieved.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9432E-1486-40A2-AB56-7641F8898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59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E456-2847-4CC2-8D7C-60E7408E84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3F103-B4EC-464E-A6DE-7D25FF7928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1349985"/>
            <a:ext cx="6770688" cy="5119407"/>
          </a:xfrm>
        </p:spPr>
        <p:txBody>
          <a:bodyPr/>
          <a:lstStyle/>
          <a:p>
            <a:r>
              <a:rPr lang="en-GB" sz="2000" dirty="0"/>
              <a:t>You may want to go into detail of the purpose of analysis. Describe why the analysis has been undertaken. It may be a regular data analysis task or an ad-hoc data analysis for a specific purpose.</a:t>
            </a:r>
          </a:p>
          <a:p>
            <a:endParaRPr lang="en-GB" sz="2000" b="1" dirty="0"/>
          </a:p>
          <a:p>
            <a:r>
              <a:rPr lang="en-GB" sz="2000" b="1" dirty="0"/>
              <a:t>Business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What is the criteria for success?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Any stakeholders involved?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Any limitations that might prevent you achieving a solution?</a:t>
            </a:r>
          </a:p>
          <a:p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4296E3-3986-4BDB-86E0-4C2E4107C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83352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e706368-9a73-4dcc-9221-b8fc62424fbc" xsi:nil="true"/>
    <lcf76f155ced4ddcb4097134ff3c332f xmlns="eb7c3fc1-ccd5-477b-94a4-7b6dc96a8d59">
      <Terms xmlns="http://schemas.microsoft.com/office/infopath/2007/PartnerControls"/>
    </lcf76f155ced4ddcb4097134ff3c332f>
    <SharedWithUsers xmlns="9e706368-9a73-4dcc-9221-b8fc62424fbc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17C33DDE971642A3AD62E1BE8FB4A8" ma:contentTypeVersion="16" ma:contentTypeDescription="Create a new document." ma:contentTypeScope="" ma:versionID="2d482326ed6abccb680c2fb5279ff5b4">
  <xsd:schema xmlns:xsd="http://www.w3.org/2001/XMLSchema" xmlns:xs="http://www.w3.org/2001/XMLSchema" xmlns:p="http://schemas.microsoft.com/office/2006/metadata/properties" xmlns:ns2="eb7c3fc1-ccd5-477b-94a4-7b6dc96a8d59" xmlns:ns3="9e706368-9a73-4dcc-9221-b8fc62424fbc" targetNamespace="http://schemas.microsoft.com/office/2006/metadata/properties" ma:root="true" ma:fieldsID="4bacf5dff54837fa659c6a8c2447bdd0" ns2:_="" ns3:_="">
    <xsd:import namespace="eb7c3fc1-ccd5-477b-94a4-7b6dc96a8d59"/>
    <xsd:import namespace="9e706368-9a73-4dcc-9221-b8fc62424f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7c3fc1-ccd5-477b-94a4-7b6dc96a8d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706368-9a73-4dcc-9221-b8fc62424fb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0d56f4e-fc78-4139-b8cb-10eb5f78ae8a}" ma:internalName="TaxCatchAll" ma:showField="CatchAllData" ma:web="9e706368-9a73-4dcc-9221-b8fc62424f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C32598-1A36-4891-B248-6CDF1FC4D062}">
  <ds:schemaRefs>
    <ds:schemaRef ds:uri="http://schemas.microsoft.com/office/2006/metadata/properties"/>
    <ds:schemaRef ds:uri="http://schemas.microsoft.com/office/infopath/2007/PartnerControls"/>
    <ds:schemaRef ds:uri="ceed27fb-8f78-4880-a905-723daa81eca1"/>
    <ds:schemaRef ds:uri="3cf4cf88-21af-4b6b-9d6b-47b2c5bac800"/>
  </ds:schemaRefs>
</ds:datastoreItem>
</file>

<file path=customXml/itemProps2.xml><?xml version="1.0" encoding="utf-8"?>
<ds:datastoreItem xmlns:ds="http://schemas.openxmlformats.org/officeDocument/2006/customXml" ds:itemID="{FA947A1E-E9ED-460C-B050-A84C96AEF8FA}"/>
</file>

<file path=customXml/itemProps3.xml><?xml version="1.0" encoding="utf-8"?>
<ds:datastoreItem xmlns:ds="http://schemas.openxmlformats.org/officeDocument/2006/customXml" ds:itemID="{4E8F7501-C65E-4A40-84C7-19ED0E38AD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618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Montserrat</vt:lpstr>
      <vt:lpstr>Montserrat Black</vt:lpstr>
      <vt:lpstr>Master_Primary_Colors</vt:lpstr>
      <vt:lpstr>Technical Writing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Writing</dc:title>
  <dc:creator>Prathna Singh</dc:creator>
  <cp:lastModifiedBy>Beecroft, Natalie</cp:lastModifiedBy>
  <cp:revision>31</cp:revision>
  <dcterms:created xsi:type="dcterms:W3CDTF">2021-07-02T07:31:24Z</dcterms:created>
  <dcterms:modified xsi:type="dcterms:W3CDTF">2022-07-27T15:05:31Z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0x010100A117C33DDE971642A3AD62E1BE8FB4A8</vt:lpwstr>
  </property>
  <property fmtid="{D5CDD505-2E9C-101B-9397-08002B2CF9AE}" pid="3" name="BookType">
    <vt:lpwstr>4</vt:lpwstr>
  </property>
  <property fmtid="{D5CDD505-2E9C-101B-9397-08002B2CF9AE}" pid="4" name="Order">
    <vt:r8>280900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  <property fmtid="{D5CDD505-2E9C-101B-9397-08002B2CF9AE}" pid="13" name="MediaServiceImageTags">
    <vt:lpwstr/>
  </property>
</Properties>
</file>