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42381d9b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42381d9b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一個使用者只能擁有一個帳號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使用者也能同時是提案者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使用者必須登錄才可提案、留言、進行贊助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使用者能夠在多個提案中進行留言，提案者能夠進行回覆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每則留言只會有一則相對應的回覆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尚未過期的提案才能夠接受使用者的贊助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一個使用者可以贊助多個提案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一個使用者可以擁有多個提案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一個提案會有一到多個商品(贊助選項)，每項商品只會出現在一項提案中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2381d9b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2381d9b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>
                <a:solidFill>
                  <a:schemeClr val="dk1"/>
                </a:solidFill>
              </a:rPr>
              <a:t>一項提案可以擁有多個提案者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一個使用者可以追蹤多項提案，每項提案可以被多個使用者追蹤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提案者可以更新提案、回覆留言、新增/修改/刪除常見問題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提案只有一個提案ID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過期之後，累積時間超過三十天的提案將被平台刪除(停用)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d5e5924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d5e5924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d038434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d038434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在未登入的情況下進到首頁，首頁會列出熱門度最高的提案，熱門度表示被點擊次數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所有人皆能在平台上用關鍵字查詢提案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1d03843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1d03843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登入後首頁會顯示該登入者所追蹤的提案以及推薦提案(按照類別)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使用者可以追蹤喜歡的提案項目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使用者能夠在提案的留言區中跟提案者留言互動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會員可以同時是提案者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使用者能夠贊助提案商品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使用者可以於同個提案進行多次贊助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在使用者進行贊助前必須確認該提案是否已經過期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e28d5f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3e28d5f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提案者的提案必須經由平台審查，通過者才能顯示於網頁中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提案者可編輯提案內容、常見問題與回覆留言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一個提案可以由多個提案者組成提案團隊，共同編輯提案內容、常見問題與回覆留言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3ff78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3ff78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每項提案都有固定募資時段，超過該時段系統會強制停止募資，但若已經募達目標金額的百分之九十，則能夠再延長三十天</a:t>
            </a:r>
            <a:r>
              <a:rPr lang="zh-TW"/>
              <a:t>一次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每項提案的狀態只有三種：審查中、募資中、已到期，</a:t>
            </a:r>
            <a:r>
              <a:rPr lang="zh-TW"/>
              <a:t>狀態更新過程只能遵循「審查中 → 募資中</a:t>
            </a:r>
            <a:r>
              <a:rPr lang="zh-TW">
                <a:solidFill>
                  <a:schemeClr val="dk1"/>
                </a:solidFill>
              </a:rPr>
              <a:t> → </a:t>
            </a:r>
            <a:r>
              <a:rPr lang="zh-TW"/>
              <a:t>已到期」順序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ada3c4e1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ada3c4e1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f8d14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f8d14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f8d147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f8d147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ickstarter.com/" TargetMode="External"/><Relationship Id="rId4" Type="http://schemas.openxmlformats.org/officeDocument/2006/relationships/hyperlink" Target="https://www.zeczec.com/" TargetMode="External"/><Relationship Id="rId5" Type="http://schemas.openxmlformats.org/officeDocument/2006/relationships/hyperlink" Target="https://www.flyingv.cc/" TargetMode="External"/><Relationship Id="rId6" Type="http://schemas.openxmlformats.org/officeDocument/2006/relationships/hyperlink" Target="https://wabay.tw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111 Spring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DBMS </a:t>
            </a:r>
            <a:r>
              <a:rPr lang="zh-TW"/>
              <a:t>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202124"/>
                </a:solidFill>
                <a:highlight>
                  <a:srgbClr val="FFFFFF"/>
                </a:highlight>
              </a:rPr>
              <a:t>Crowdfunding Platform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017725"/>
            <a:ext cx="85206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user can only have one account.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member may also be a proposer.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Members must be logged in to propose, comment, and </a:t>
            </a:r>
            <a:r>
              <a:rPr lang="zh-TW" sz="1500">
                <a:solidFill>
                  <a:srgbClr val="434343"/>
                </a:solidFill>
              </a:rPr>
              <a:t>sponsor</a:t>
            </a:r>
            <a:r>
              <a:rPr lang="zh-TW" sz="1600"/>
              <a:t>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Members can comment on multiple proposals and proposers can reply.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Each comment would only have one corresponding reply.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Proposals that have not yet expired are eligible for member </a:t>
            </a:r>
            <a:r>
              <a:rPr lang="zh-TW" sz="1500">
                <a:solidFill>
                  <a:srgbClr val="434343"/>
                </a:solidFill>
              </a:rPr>
              <a:t>sponsor</a:t>
            </a:r>
            <a:r>
              <a:rPr lang="zh-TW" sz="1600"/>
              <a:t>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member may </a:t>
            </a:r>
            <a:r>
              <a:rPr lang="zh-TW" sz="1500">
                <a:solidFill>
                  <a:srgbClr val="434343"/>
                </a:solidFill>
              </a:rPr>
              <a:t>sponsor</a:t>
            </a:r>
            <a:r>
              <a:rPr lang="zh-TW" sz="1600"/>
              <a:t> multiple proposals.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member may have multiple proposals.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proposal would have one or more products (</a:t>
            </a:r>
            <a:r>
              <a:rPr lang="zh-TW" sz="1500">
                <a:solidFill>
                  <a:srgbClr val="434343"/>
                </a:solidFill>
              </a:rPr>
              <a:t>proposal options</a:t>
            </a:r>
            <a:r>
              <a:rPr lang="zh-TW" sz="1600"/>
              <a:t>), each product would only appear in one proposal. </a:t>
            </a:r>
            <a:endParaRPr sz="1600"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Business logics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Business logics</a:t>
            </a:r>
            <a:endParaRPr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proposal may associateted with multiple proposers.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member may follow multiple proposals, and each proposal could be followed by multiple members.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Proposer could update proposals, reply to comments, add/modify/delete FAQs.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Proposal has only one unique proposal ID.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After expiration, proposals that have accumulated more than 30 days would be deactivated by the platform.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 of Crowdfunding Platforms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https://www.kickstarter.com/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https://www.zeczec.com/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https://www.flyingv.cc/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https://wabay.tw/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George wants to build up a </a:t>
            </a:r>
            <a:r>
              <a:rPr b="1" lang="zh-TW" sz="1500">
                <a:solidFill>
                  <a:srgbClr val="434343"/>
                </a:solidFill>
              </a:rPr>
              <a:t>crowdfunding platform</a:t>
            </a:r>
            <a:r>
              <a:rPr lang="zh-TW" sz="1500">
                <a:solidFill>
                  <a:srgbClr val="434343"/>
                </a:solidFill>
              </a:rPr>
              <a:t>.</a:t>
            </a:r>
            <a:r>
              <a:rPr lang="zh-TW" sz="1500">
                <a:solidFill>
                  <a:srgbClr val="434343"/>
                </a:solidFill>
              </a:rPr>
              <a:t> The following description applies all users who </a:t>
            </a:r>
            <a:r>
              <a:rPr lang="zh-TW" sz="1500">
                <a:solidFill>
                  <a:srgbClr val="434343"/>
                </a:solidFill>
              </a:rPr>
              <a:t>have not registered and logged in as members of the platform</a:t>
            </a:r>
            <a:r>
              <a:rPr lang="zh-TW" sz="1500">
                <a:solidFill>
                  <a:srgbClr val="434343"/>
                </a:solidFill>
              </a:rPr>
              <a:t>: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600"/>
              <a:t>The homepage would list the most popular proposals, and the popularity indicates the number of clicks.</a:t>
            </a:r>
            <a:r>
              <a:rPr lang="zh-TW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500">
                <a:solidFill>
                  <a:srgbClr val="434343"/>
                </a:solidFill>
              </a:rPr>
              <a:t>Users can search for proposals with keywords on the platform.</a:t>
            </a:r>
            <a:r>
              <a:rPr lang="zh-TW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Scenario – Non-Member</a:t>
            </a:r>
            <a:r>
              <a:rPr lang="zh-TW"/>
              <a:t> 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George wants to build up a </a:t>
            </a:r>
            <a:r>
              <a:rPr b="1" lang="zh-TW" sz="1500">
                <a:solidFill>
                  <a:srgbClr val="434343"/>
                </a:solidFill>
              </a:rPr>
              <a:t>crowdfunding platform</a:t>
            </a:r>
            <a:r>
              <a:rPr lang="zh-TW" sz="1500">
                <a:solidFill>
                  <a:srgbClr val="434343"/>
                </a:solidFill>
              </a:rPr>
              <a:t>. The following description applies all members who have registered on the platform and are logged in: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600"/>
              <a:t>T</a:t>
            </a:r>
            <a:r>
              <a:rPr lang="zh-TW" sz="1600"/>
              <a:t>he homepage would list the proposals followed by the member and those recommended by the system, both are listed by category.</a:t>
            </a:r>
            <a:r>
              <a:rPr lang="zh-TW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600"/>
              <a:t>Member</a:t>
            </a:r>
            <a:r>
              <a:rPr lang="zh-TW" sz="1600"/>
              <a:t>s may follow one or multiple proposals.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600"/>
              <a:t>Members</a:t>
            </a:r>
            <a:r>
              <a:rPr lang="zh-TW" sz="1500">
                <a:solidFill>
                  <a:srgbClr val="434343"/>
                </a:solidFill>
              </a:rPr>
              <a:t> may interact with the proposer by leaving the comment in ​​the proposal comment area.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500">
                <a:solidFill>
                  <a:srgbClr val="434343"/>
                </a:solidFill>
              </a:rPr>
              <a:t>A member may also be a proposer.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zh-TW" sz="1600"/>
              <a:t>Members</a:t>
            </a:r>
            <a:r>
              <a:rPr lang="zh-TW" sz="1500">
                <a:solidFill>
                  <a:srgbClr val="434343"/>
                </a:solidFill>
              </a:rPr>
              <a:t> may sponsor one or multiple proposals.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Scenario – Members</a:t>
            </a:r>
            <a:r>
              <a:rPr lang="zh-TW"/>
              <a:t> 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George wants to build up a </a:t>
            </a:r>
            <a:r>
              <a:rPr b="1" lang="zh-TW" sz="1500">
                <a:solidFill>
                  <a:srgbClr val="434343"/>
                </a:solidFill>
              </a:rPr>
              <a:t>crowdfunding platform</a:t>
            </a:r>
            <a:r>
              <a:rPr lang="zh-TW" sz="1500">
                <a:solidFill>
                  <a:srgbClr val="434343"/>
                </a:solidFill>
              </a:rPr>
              <a:t>. The following description applies all members who have registered on the platform and are logged in: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6.   Members are allowed to sponsor a proposal multiple times.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7.   Members may only sponsor ongoing/active proposals.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8.   </a:t>
            </a:r>
            <a:r>
              <a:rPr lang="zh-TW" sz="1500">
                <a:solidFill>
                  <a:srgbClr val="434343"/>
                </a:solidFill>
              </a:rPr>
              <a:t>After the proposer makes a proposal, it must be reviewed by the platform before being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displayed on the webpage.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9.   Proposers may edit the proposal content, FAQ and reply to comments after the proposal is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published.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0000"/>
                </a:solidFill>
              </a:rPr>
              <a:t> </a:t>
            </a:r>
            <a:r>
              <a:rPr lang="zh-TW" sz="1500"/>
              <a:t>10.  </a:t>
            </a:r>
            <a:r>
              <a:rPr lang="zh-TW" sz="1500"/>
              <a:t>After the proposer creates a proposal, he/she can invite other members to become 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        co-proposers, who can also edit the content of the proposal, FAQ, and reply to messages.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Scenario – Members</a:t>
            </a:r>
            <a:r>
              <a:rPr lang="zh-TW"/>
              <a:t> 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Scenario – Members</a:t>
            </a:r>
            <a:r>
              <a:rPr lang="zh-TW"/>
              <a:t> 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George wants to build up a </a:t>
            </a:r>
            <a:r>
              <a:rPr b="1" lang="zh-TW" sz="1500">
                <a:solidFill>
                  <a:srgbClr val="434343"/>
                </a:solidFill>
              </a:rPr>
              <a:t>crowdfunding platform</a:t>
            </a:r>
            <a:r>
              <a:rPr lang="zh-TW" sz="1500">
                <a:solidFill>
                  <a:srgbClr val="434343"/>
                </a:solidFill>
              </a:rPr>
              <a:t>. The following description applies all members who have registered on the platform and are logged in: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11.  Each proposal has 90 days period for fundraising, after which the system would forcibly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 stop the proposal, but if 90% of the target amount has been raised at the end of the 90 day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 period, the proposal is automatically extended for another 30 days. The extension is applied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 only once.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12.  There are only three proposals status: (1)UNDER-REVIEWING (2)ONGOING and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       (3)EXPIRED; the status can only be updated in the order of 1 → 2 → 3.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 13.  Members may follow proposers. 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Entities 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zh-TW" sz="2000">
                <a:solidFill>
                  <a:srgbClr val="434343"/>
                </a:solidFill>
              </a:rPr>
              <a:t>Member(proposer)</a:t>
            </a:r>
            <a:endParaRPr sz="2000">
              <a:solidFill>
                <a:srgbClr val="434343"/>
              </a:solidFill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zh-TW" sz="2000">
                <a:solidFill>
                  <a:srgbClr val="434343"/>
                </a:solidFill>
              </a:rPr>
              <a:t>MemberCredential</a:t>
            </a:r>
            <a:endParaRPr sz="2000">
              <a:solidFill>
                <a:srgbClr val="434343"/>
              </a:solidFill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zh-TW" sz="2000">
                <a:solidFill>
                  <a:srgbClr val="434343"/>
                </a:solidFill>
              </a:rPr>
              <a:t>Proposal</a:t>
            </a:r>
            <a:endParaRPr sz="2000">
              <a:solidFill>
                <a:srgbClr val="434343"/>
              </a:solidFill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zh-TW" sz="2000">
                <a:solidFill>
                  <a:srgbClr val="434343"/>
                </a:solidFill>
              </a:rPr>
              <a:t>ProposalOption (Product under a given proposal)</a:t>
            </a:r>
            <a:endParaRPr sz="2000">
              <a:solidFill>
                <a:srgbClr val="434343"/>
              </a:solidFill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zh-TW" sz="2000">
                <a:solidFill>
                  <a:srgbClr val="434343"/>
                </a:solidFill>
              </a:rPr>
              <a:t>Comment</a:t>
            </a:r>
            <a:endParaRPr sz="2000">
              <a:solidFill>
                <a:srgbClr val="434343"/>
              </a:solidFill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zh-TW" sz="2000">
                <a:solidFill>
                  <a:srgbClr val="434343"/>
                </a:solidFill>
              </a:rPr>
              <a:t>FAQ</a:t>
            </a:r>
            <a:endParaRPr sz="2000">
              <a:solidFill>
                <a:srgbClr val="434343"/>
              </a:solidFill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zh-TW" sz="2000">
                <a:solidFill>
                  <a:srgbClr val="434343"/>
                </a:solidFill>
              </a:rPr>
              <a:t>SponsorRecord (record of </a:t>
            </a:r>
            <a:r>
              <a:rPr lang="zh-TW" sz="2000">
                <a:solidFill>
                  <a:srgbClr val="434343"/>
                </a:solidFill>
              </a:rPr>
              <a:t>which</a:t>
            </a:r>
            <a:r>
              <a:rPr lang="zh-TW" sz="2000">
                <a:solidFill>
                  <a:srgbClr val="434343"/>
                </a:solidFill>
              </a:rPr>
              <a:t> proposal option the member sponsored)</a:t>
            </a:r>
            <a:endParaRPr sz="2000">
              <a:solidFill>
                <a:srgbClr val="434343"/>
              </a:solidFill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zh-TW" sz="2000">
                <a:solidFill>
                  <a:srgbClr val="434343"/>
                </a:solidFill>
              </a:rPr>
              <a:t>FollowingRecord</a:t>
            </a:r>
            <a:endParaRPr sz="2000">
              <a:solidFill>
                <a:srgbClr val="434343"/>
              </a:solidFill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zh-TW" sz="2000">
                <a:solidFill>
                  <a:srgbClr val="434343"/>
                </a:solidFill>
              </a:rPr>
              <a:t>ProposalMember</a:t>
            </a:r>
            <a:endParaRPr sz="2000">
              <a:solidFill>
                <a:srgbClr val="434343"/>
              </a:solidFill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zh-TW" sz="2000">
                <a:solidFill>
                  <a:srgbClr val="434343"/>
                </a:solidFill>
              </a:rPr>
              <a:t>Category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Flow Chart - </a:t>
            </a:r>
            <a:r>
              <a:rPr lang="zh-TW"/>
              <a:t>Home Page</a:t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638" y="1017725"/>
            <a:ext cx="39269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Flow Chart - </a:t>
            </a:r>
            <a:r>
              <a:rPr lang="zh-TW"/>
              <a:t>Proposal Process</a:t>
            </a:r>
            <a:endParaRPr b="1"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25" y="1017725"/>
            <a:ext cx="66349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