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77" r:id="rId10"/>
    <p:sldId id="267" r:id="rId11"/>
    <p:sldId id="271" r:id="rId12"/>
    <p:sldId id="281" r:id="rId13"/>
    <p:sldId id="288" r:id="rId14"/>
    <p:sldId id="282" r:id="rId15"/>
    <p:sldId id="283" r:id="rId16"/>
    <p:sldId id="273" r:id="rId17"/>
    <p:sldId id="274" r:id="rId18"/>
    <p:sldId id="275" r:id="rId19"/>
    <p:sldId id="284" r:id="rId20"/>
    <p:sldId id="269" r:id="rId21"/>
    <p:sldId id="268" r:id="rId22"/>
    <p:sldId id="264" r:id="rId23"/>
    <p:sldId id="285" r:id="rId24"/>
    <p:sldId id="278" r:id="rId25"/>
    <p:sldId id="286" r:id="rId26"/>
    <p:sldId id="287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4774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1DD05-28EF-41A3-9243-FFE9849367C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9EEE39-44BF-4DE7-BDF8-F6305C5CA3FB}">
      <dgm:prSet/>
      <dgm:spPr/>
      <dgm:t>
        <a:bodyPr/>
        <a:lstStyle/>
        <a:p>
          <a:pPr>
            <a:defRPr b="1"/>
          </a:pPr>
          <a:r>
            <a:rPr kumimoji="1" lang="zh-TW"/>
            <a:t>授權證書</a:t>
          </a:r>
          <a:endParaRPr lang="en-US"/>
        </a:p>
      </dgm:t>
    </dgm:pt>
    <dgm:pt modelId="{D922AC1F-1B94-4297-ADB1-B7654A7614D9}" type="parTrans" cxnId="{0852DA74-0029-4789-9678-50AEB7F1C0C5}">
      <dgm:prSet/>
      <dgm:spPr/>
      <dgm:t>
        <a:bodyPr/>
        <a:lstStyle/>
        <a:p>
          <a:endParaRPr lang="en-US"/>
        </a:p>
      </dgm:t>
    </dgm:pt>
    <dgm:pt modelId="{BB06C595-08DB-4520-8E9F-EDBAF2E2DC71}" type="sibTrans" cxnId="{0852DA74-0029-4789-9678-50AEB7F1C0C5}">
      <dgm:prSet/>
      <dgm:spPr/>
      <dgm:t>
        <a:bodyPr/>
        <a:lstStyle/>
        <a:p>
          <a:endParaRPr lang="en-US"/>
        </a:p>
      </dgm:t>
    </dgm:pt>
    <dgm:pt modelId="{76CFAF60-0D3B-4AED-9348-7C3AB699A9B1}">
      <dgm:prSet/>
      <dgm:spPr/>
      <dgm:t>
        <a:bodyPr/>
        <a:lstStyle/>
        <a:p>
          <a:r>
            <a:rPr kumimoji="1" lang="zh-TW" dirty="0"/>
            <a:t>我個人覺得很麻煩</a:t>
          </a:r>
          <a:r>
            <a:rPr kumimoji="1" lang="en-US" dirty="0"/>
            <a:t> , </a:t>
          </a:r>
          <a:r>
            <a:rPr kumimoji="1" lang="zh-TW" dirty="0"/>
            <a:t>除了要產生</a:t>
          </a:r>
          <a:r>
            <a:rPr kumimoji="1" lang="en-US" dirty="0"/>
            <a:t>ca</a:t>
          </a:r>
          <a:r>
            <a:rPr kumimoji="1" lang="zh-TW" dirty="0"/>
            <a:t>憑證外</a:t>
          </a:r>
          <a:r>
            <a:rPr kumimoji="1" lang="en-US" dirty="0"/>
            <a:t>,</a:t>
          </a:r>
          <a:r>
            <a:rPr kumimoji="1" lang="zh-TW" dirty="0"/>
            <a:t>還要將憑證放到節點上</a:t>
          </a:r>
          <a:endParaRPr lang="en-US" dirty="0"/>
        </a:p>
      </dgm:t>
    </dgm:pt>
    <dgm:pt modelId="{742A57E3-DDAF-4D35-A7CB-D9D75257F556}" type="parTrans" cxnId="{BA21ECD9-8C84-4815-AC20-1915321AA7DF}">
      <dgm:prSet/>
      <dgm:spPr/>
      <dgm:t>
        <a:bodyPr/>
        <a:lstStyle/>
        <a:p>
          <a:endParaRPr lang="en-US"/>
        </a:p>
      </dgm:t>
    </dgm:pt>
    <dgm:pt modelId="{BCB7155B-3E36-4AD5-AC69-70E9B404FE01}" type="sibTrans" cxnId="{BA21ECD9-8C84-4815-AC20-1915321AA7DF}">
      <dgm:prSet/>
      <dgm:spPr/>
      <dgm:t>
        <a:bodyPr/>
        <a:lstStyle/>
        <a:p>
          <a:endParaRPr lang="en-US"/>
        </a:p>
      </dgm:t>
    </dgm:pt>
    <dgm:pt modelId="{03D7E28C-FEF8-400F-8029-B3801561E9FE}">
      <dgm:prSet/>
      <dgm:spPr/>
      <dgm:t>
        <a:bodyPr/>
        <a:lstStyle/>
        <a:p>
          <a:r>
            <a:rPr kumimoji="1" lang="zh-TW"/>
            <a:t>要在</a:t>
          </a:r>
          <a:r>
            <a:rPr kumimoji="1" lang="en-US"/>
            <a:t>kubeconfig</a:t>
          </a:r>
          <a:r>
            <a:rPr kumimoji="1" lang="zh-TW"/>
            <a:t>的</a:t>
          </a:r>
          <a:r>
            <a:rPr kumimoji="1" lang="en-US"/>
            <a:t>user</a:t>
          </a:r>
          <a:r>
            <a:rPr kumimoji="1" lang="zh-TW"/>
            <a:t>上定義</a:t>
          </a:r>
          <a:endParaRPr lang="en-US"/>
        </a:p>
      </dgm:t>
    </dgm:pt>
    <dgm:pt modelId="{58DAB126-F9D4-4E23-AF42-9884D2E97F71}" type="parTrans" cxnId="{EBA6AF70-3D2F-415E-97E4-A3C92E153F1B}">
      <dgm:prSet/>
      <dgm:spPr/>
      <dgm:t>
        <a:bodyPr/>
        <a:lstStyle/>
        <a:p>
          <a:endParaRPr lang="en-US"/>
        </a:p>
      </dgm:t>
    </dgm:pt>
    <dgm:pt modelId="{D9DB6E23-8EBF-4F58-AEFC-1AB013745570}" type="sibTrans" cxnId="{EBA6AF70-3D2F-415E-97E4-A3C92E153F1B}">
      <dgm:prSet/>
      <dgm:spPr/>
      <dgm:t>
        <a:bodyPr/>
        <a:lstStyle/>
        <a:p>
          <a:endParaRPr lang="en-US"/>
        </a:p>
      </dgm:t>
    </dgm:pt>
    <dgm:pt modelId="{54802065-8B05-4FF2-A41A-DC461676B6CD}">
      <dgm:prSet/>
      <dgm:spPr/>
      <dgm:t>
        <a:bodyPr/>
        <a:lstStyle/>
        <a:p>
          <a:r>
            <a:rPr lang="en-US"/>
            <a:t>--client-certificate</a:t>
          </a:r>
        </a:p>
      </dgm:t>
    </dgm:pt>
    <dgm:pt modelId="{083B6FDA-FB07-4202-B001-C3E4DC64BA13}" type="parTrans" cxnId="{6855D066-83FE-4A86-8E84-BDD75F0467C2}">
      <dgm:prSet/>
      <dgm:spPr/>
      <dgm:t>
        <a:bodyPr/>
        <a:lstStyle/>
        <a:p>
          <a:endParaRPr lang="en-US"/>
        </a:p>
      </dgm:t>
    </dgm:pt>
    <dgm:pt modelId="{261DD442-5592-4E2E-B8AE-EB5FF6D0568B}" type="sibTrans" cxnId="{6855D066-83FE-4A86-8E84-BDD75F0467C2}">
      <dgm:prSet/>
      <dgm:spPr/>
      <dgm:t>
        <a:bodyPr/>
        <a:lstStyle/>
        <a:p>
          <a:endParaRPr lang="en-US"/>
        </a:p>
      </dgm:t>
    </dgm:pt>
    <dgm:pt modelId="{638D6E29-C273-4E52-9E5E-FB119363E603}">
      <dgm:prSet/>
      <dgm:spPr/>
      <dgm:t>
        <a:bodyPr/>
        <a:lstStyle/>
        <a:p>
          <a:r>
            <a:rPr lang="en-US"/>
            <a:t>--client-key</a:t>
          </a:r>
        </a:p>
      </dgm:t>
    </dgm:pt>
    <dgm:pt modelId="{7999ABBE-D3C1-4C56-9BEE-C5155AFB7820}" type="parTrans" cxnId="{E7F3A09D-8350-49B0-AA9C-54017C47398C}">
      <dgm:prSet/>
      <dgm:spPr/>
      <dgm:t>
        <a:bodyPr/>
        <a:lstStyle/>
        <a:p>
          <a:endParaRPr lang="en-US"/>
        </a:p>
      </dgm:t>
    </dgm:pt>
    <dgm:pt modelId="{59C30DBA-66D0-4866-8CFB-54C590DDBA7F}" type="sibTrans" cxnId="{E7F3A09D-8350-49B0-AA9C-54017C47398C}">
      <dgm:prSet/>
      <dgm:spPr/>
      <dgm:t>
        <a:bodyPr/>
        <a:lstStyle/>
        <a:p>
          <a:endParaRPr lang="en-US"/>
        </a:p>
      </dgm:t>
    </dgm:pt>
    <dgm:pt modelId="{B912BEC5-3D98-44C5-9C44-B0EDC803E7C2}">
      <dgm:prSet/>
      <dgm:spPr/>
      <dgm:t>
        <a:bodyPr/>
        <a:lstStyle/>
        <a:p>
          <a:pPr>
            <a:defRPr b="1"/>
          </a:pPr>
          <a:r>
            <a:rPr kumimoji="1" lang="en-US"/>
            <a:t>Token</a:t>
          </a:r>
          <a:endParaRPr lang="en-US"/>
        </a:p>
      </dgm:t>
    </dgm:pt>
    <dgm:pt modelId="{B03A4015-1E59-48E4-A22A-41722150BDF8}" type="parTrans" cxnId="{ABA8CC44-6267-4BF1-9510-0C4987DC0C63}">
      <dgm:prSet/>
      <dgm:spPr/>
      <dgm:t>
        <a:bodyPr/>
        <a:lstStyle/>
        <a:p>
          <a:endParaRPr lang="en-US"/>
        </a:p>
      </dgm:t>
    </dgm:pt>
    <dgm:pt modelId="{945F8BF2-665E-4B3A-8341-5CFEA5B32854}" type="sibTrans" cxnId="{ABA8CC44-6267-4BF1-9510-0C4987DC0C63}">
      <dgm:prSet/>
      <dgm:spPr/>
      <dgm:t>
        <a:bodyPr/>
        <a:lstStyle/>
        <a:p>
          <a:endParaRPr lang="en-US"/>
        </a:p>
      </dgm:t>
    </dgm:pt>
    <dgm:pt modelId="{5A590C92-ADB6-4A3E-A524-893881966161}">
      <dgm:prSet/>
      <dgm:spPr/>
      <dgm:t>
        <a:bodyPr/>
        <a:lstStyle/>
        <a:p>
          <a:r>
            <a:rPr kumimoji="1" lang="zh-TW" dirty="0"/>
            <a:t>我建議用的方法</a:t>
          </a:r>
          <a:r>
            <a:rPr kumimoji="1" lang="en-US" dirty="0"/>
            <a:t> ,</a:t>
          </a:r>
          <a:r>
            <a:rPr kumimoji="1" lang="zh-TW" dirty="0"/>
            <a:t>雖然相對簡單</a:t>
          </a:r>
          <a:r>
            <a:rPr kumimoji="1" lang="en-US" dirty="0"/>
            <a:t> , </a:t>
          </a:r>
          <a:r>
            <a:rPr kumimoji="1" lang="zh-TW" dirty="0"/>
            <a:t>但要做好</a:t>
          </a:r>
          <a:r>
            <a:rPr kumimoji="1" lang="en-US" dirty="0"/>
            <a:t>token </a:t>
          </a:r>
          <a:r>
            <a:rPr kumimoji="1" lang="zh-TW" dirty="0"/>
            <a:t>的管理</a:t>
          </a:r>
          <a:endParaRPr lang="en-US" dirty="0"/>
        </a:p>
      </dgm:t>
    </dgm:pt>
    <dgm:pt modelId="{194A716B-0E0B-4A0D-B1B9-50E5D666F106}" type="parTrans" cxnId="{538ABB2A-11D4-461F-8D4F-E7754950F988}">
      <dgm:prSet/>
      <dgm:spPr/>
      <dgm:t>
        <a:bodyPr/>
        <a:lstStyle/>
        <a:p>
          <a:endParaRPr lang="en-US"/>
        </a:p>
      </dgm:t>
    </dgm:pt>
    <dgm:pt modelId="{95E6446B-E27D-4008-A267-CD561C9696F2}" type="sibTrans" cxnId="{538ABB2A-11D4-461F-8D4F-E7754950F988}">
      <dgm:prSet/>
      <dgm:spPr/>
      <dgm:t>
        <a:bodyPr/>
        <a:lstStyle/>
        <a:p>
          <a:endParaRPr lang="en-US"/>
        </a:p>
      </dgm:t>
    </dgm:pt>
    <dgm:pt modelId="{A90C0176-6864-47D3-BB34-7D35B143066F}">
      <dgm:prSet/>
      <dgm:spPr/>
      <dgm:t>
        <a:bodyPr/>
        <a:lstStyle/>
        <a:p>
          <a:pPr>
            <a:defRPr b="1"/>
          </a:pPr>
          <a:r>
            <a:rPr kumimoji="1" lang="zh-TW"/>
            <a:t>第三方雲端的認證</a:t>
          </a:r>
          <a:endParaRPr lang="en-US"/>
        </a:p>
      </dgm:t>
    </dgm:pt>
    <dgm:pt modelId="{B7DD347B-CC9E-4711-8ECD-92C91BBF47B7}" type="parTrans" cxnId="{D0923FFB-3CF9-4D30-AB79-FDF0CCD8846F}">
      <dgm:prSet/>
      <dgm:spPr/>
      <dgm:t>
        <a:bodyPr/>
        <a:lstStyle/>
        <a:p>
          <a:endParaRPr lang="en-US"/>
        </a:p>
      </dgm:t>
    </dgm:pt>
    <dgm:pt modelId="{846B0DC3-DB73-45AB-96FC-40C15107C7B5}" type="sibTrans" cxnId="{D0923FFB-3CF9-4D30-AB79-FDF0CCD8846F}">
      <dgm:prSet/>
      <dgm:spPr/>
      <dgm:t>
        <a:bodyPr/>
        <a:lstStyle/>
        <a:p>
          <a:endParaRPr lang="en-US"/>
        </a:p>
      </dgm:t>
    </dgm:pt>
    <dgm:pt modelId="{80FA65D4-12B9-481B-A98E-538199F14BE4}">
      <dgm:prSet/>
      <dgm:spPr/>
      <dgm:t>
        <a:bodyPr/>
        <a:lstStyle/>
        <a:p>
          <a:r>
            <a:rPr kumimoji="1" lang="en-US" dirty="0"/>
            <a:t>GCP/AWS</a:t>
          </a:r>
          <a:r>
            <a:rPr kumimoji="1" lang="zh-TW" dirty="0"/>
            <a:t>的認證</a:t>
          </a:r>
          <a:endParaRPr lang="en-US" dirty="0"/>
        </a:p>
      </dgm:t>
    </dgm:pt>
    <dgm:pt modelId="{A2B34186-48BF-469E-A227-BA17C2E80624}" type="parTrans" cxnId="{8E88925D-34A9-4EC5-AB88-A4C43E940E8F}">
      <dgm:prSet/>
      <dgm:spPr/>
      <dgm:t>
        <a:bodyPr/>
        <a:lstStyle/>
        <a:p>
          <a:endParaRPr lang="en-US"/>
        </a:p>
      </dgm:t>
    </dgm:pt>
    <dgm:pt modelId="{EDF2E100-0861-40C0-9CB6-00061E17AD0B}" type="sibTrans" cxnId="{8E88925D-34A9-4EC5-AB88-A4C43E940E8F}">
      <dgm:prSet/>
      <dgm:spPr/>
      <dgm:t>
        <a:bodyPr/>
        <a:lstStyle/>
        <a:p>
          <a:endParaRPr lang="en-US"/>
        </a:p>
      </dgm:t>
    </dgm:pt>
    <dgm:pt modelId="{2A5FE587-9633-4F91-91B6-A1946214A811}">
      <dgm:prSet/>
      <dgm:spPr/>
      <dgm:t>
        <a:bodyPr/>
        <a:lstStyle/>
        <a:p>
          <a:r>
            <a:rPr kumimoji="1" lang="zh-TW" dirty="0"/>
            <a:t>綁定</a:t>
          </a:r>
          <a:r>
            <a:rPr kumimoji="1" lang="en-US" dirty="0"/>
            <a:t>GCP/AWS</a:t>
          </a:r>
          <a:r>
            <a:rPr kumimoji="1" lang="zh-TW" dirty="0"/>
            <a:t>的用戶</a:t>
          </a:r>
          <a:r>
            <a:rPr kumimoji="1" lang="en-US" dirty="0"/>
            <a:t> , </a:t>
          </a:r>
          <a:r>
            <a:rPr kumimoji="1" lang="zh-TW" dirty="0"/>
            <a:t>但很難做更細部的分別</a:t>
          </a:r>
          <a:endParaRPr lang="en-US" dirty="0"/>
        </a:p>
      </dgm:t>
    </dgm:pt>
    <dgm:pt modelId="{A553C9A8-DF2B-4562-B21C-2508C23630BE}" type="parTrans" cxnId="{4C9E1F69-7322-48ED-88B8-83B6C88B68CA}">
      <dgm:prSet/>
      <dgm:spPr/>
      <dgm:t>
        <a:bodyPr/>
        <a:lstStyle/>
        <a:p>
          <a:endParaRPr lang="en-US"/>
        </a:p>
      </dgm:t>
    </dgm:pt>
    <dgm:pt modelId="{0FC2CF52-BFF7-4D72-ACB3-53D3AC46A603}" type="sibTrans" cxnId="{4C9E1F69-7322-48ED-88B8-83B6C88B68CA}">
      <dgm:prSet/>
      <dgm:spPr/>
      <dgm:t>
        <a:bodyPr/>
        <a:lstStyle/>
        <a:p>
          <a:endParaRPr lang="en-US"/>
        </a:p>
      </dgm:t>
    </dgm:pt>
    <dgm:pt modelId="{24F8D87E-7914-4064-B809-CCCF6C67B4A8}" type="pres">
      <dgm:prSet presAssocID="{F6D1DD05-28EF-41A3-9243-FFE9849367C6}" presName="root" presStyleCnt="0">
        <dgm:presLayoutVars>
          <dgm:dir/>
          <dgm:resizeHandles val="exact"/>
        </dgm:presLayoutVars>
      </dgm:prSet>
      <dgm:spPr/>
    </dgm:pt>
    <dgm:pt modelId="{42E67D81-DCA3-4B7A-A36C-82EED17697A5}" type="pres">
      <dgm:prSet presAssocID="{399EEE39-44BF-4DE7-BDF8-F6305C5CA3FB}" presName="compNode" presStyleCnt="0"/>
      <dgm:spPr/>
    </dgm:pt>
    <dgm:pt modelId="{9716D270-AB39-4CBC-A213-1AE4ADECA8EF}" type="pres">
      <dgm:prSet presAssocID="{399EEE39-44BF-4DE7-BDF8-F6305C5CA3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CC35A9F-684E-459D-ABFB-BD8A0FF06739}" type="pres">
      <dgm:prSet presAssocID="{399EEE39-44BF-4DE7-BDF8-F6305C5CA3FB}" presName="iconSpace" presStyleCnt="0"/>
      <dgm:spPr/>
    </dgm:pt>
    <dgm:pt modelId="{8DA41C49-D4BD-4BE0-AD20-3C4902B78E6C}" type="pres">
      <dgm:prSet presAssocID="{399EEE39-44BF-4DE7-BDF8-F6305C5CA3FB}" presName="parTx" presStyleLbl="revTx" presStyleIdx="0" presStyleCnt="6">
        <dgm:presLayoutVars>
          <dgm:chMax val="0"/>
          <dgm:chPref val="0"/>
        </dgm:presLayoutVars>
      </dgm:prSet>
      <dgm:spPr/>
    </dgm:pt>
    <dgm:pt modelId="{55B35C07-D4C8-4B02-B5B5-A0D3E9D4F266}" type="pres">
      <dgm:prSet presAssocID="{399EEE39-44BF-4DE7-BDF8-F6305C5CA3FB}" presName="txSpace" presStyleCnt="0"/>
      <dgm:spPr/>
    </dgm:pt>
    <dgm:pt modelId="{B4DCDBC7-F8AE-47F0-B0D8-29D56BF57308}" type="pres">
      <dgm:prSet presAssocID="{399EEE39-44BF-4DE7-BDF8-F6305C5CA3FB}" presName="desTx" presStyleLbl="revTx" presStyleIdx="1" presStyleCnt="6">
        <dgm:presLayoutVars/>
      </dgm:prSet>
      <dgm:spPr/>
    </dgm:pt>
    <dgm:pt modelId="{C3AE692D-DB51-411A-AC8E-E3FDC7FE5A8B}" type="pres">
      <dgm:prSet presAssocID="{BB06C595-08DB-4520-8E9F-EDBAF2E2DC71}" presName="sibTrans" presStyleCnt="0"/>
      <dgm:spPr/>
    </dgm:pt>
    <dgm:pt modelId="{C689CC2D-A9DB-4CAF-AE58-3BD08DE7926C}" type="pres">
      <dgm:prSet presAssocID="{B912BEC5-3D98-44C5-9C44-B0EDC803E7C2}" presName="compNode" presStyleCnt="0"/>
      <dgm:spPr/>
    </dgm:pt>
    <dgm:pt modelId="{84071B3F-6B3C-4558-8534-4A492FA7472C}" type="pres">
      <dgm:prSet presAssocID="{B912BEC5-3D98-44C5-9C44-B0EDC803E7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硬幣"/>
        </a:ext>
      </dgm:extLst>
    </dgm:pt>
    <dgm:pt modelId="{35EFA251-0447-491E-B047-6CD8E8536226}" type="pres">
      <dgm:prSet presAssocID="{B912BEC5-3D98-44C5-9C44-B0EDC803E7C2}" presName="iconSpace" presStyleCnt="0"/>
      <dgm:spPr/>
    </dgm:pt>
    <dgm:pt modelId="{75061A29-184D-4BA0-B444-48517AC93075}" type="pres">
      <dgm:prSet presAssocID="{B912BEC5-3D98-44C5-9C44-B0EDC803E7C2}" presName="parTx" presStyleLbl="revTx" presStyleIdx="2" presStyleCnt="6">
        <dgm:presLayoutVars>
          <dgm:chMax val="0"/>
          <dgm:chPref val="0"/>
        </dgm:presLayoutVars>
      </dgm:prSet>
      <dgm:spPr/>
    </dgm:pt>
    <dgm:pt modelId="{1FE8DE3B-5F5C-43F4-9EC6-B7398BD6301C}" type="pres">
      <dgm:prSet presAssocID="{B912BEC5-3D98-44C5-9C44-B0EDC803E7C2}" presName="txSpace" presStyleCnt="0"/>
      <dgm:spPr/>
    </dgm:pt>
    <dgm:pt modelId="{77B11AE5-0EF6-4C44-BBC9-37D4606894B6}" type="pres">
      <dgm:prSet presAssocID="{B912BEC5-3D98-44C5-9C44-B0EDC803E7C2}" presName="desTx" presStyleLbl="revTx" presStyleIdx="3" presStyleCnt="6">
        <dgm:presLayoutVars/>
      </dgm:prSet>
      <dgm:spPr/>
    </dgm:pt>
    <dgm:pt modelId="{A6D51CFB-26DB-47A0-935E-24DEC4EA52C2}" type="pres">
      <dgm:prSet presAssocID="{945F8BF2-665E-4B3A-8341-5CFEA5B32854}" presName="sibTrans" presStyleCnt="0"/>
      <dgm:spPr/>
    </dgm:pt>
    <dgm:pt modelId="{A09162E9-73A8-48DD-B525-8611285DFBA6}" type="pres">
      <dgm:prSet presAssocID="{A90C0176-6864-47D3-BB34-7D35B143066F}" presName="compNode" presStyleCnt="0"/>
      <dgm:spPr/>
    </dgm:pt>
    <dgm:pt modelId="{6B5EE5FA-E622-4F87-82E8-10F2DE1D2E4A}" type="pres">
      <dgm:prSet presAssocID="{A90C0176-6864-47D3-BB34-7D35B14306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伺服器"/>
        </a:ext>
      </dgm:extLst>
    </dgm:pt>
    <dgm:pt modelId="{D4BA37FD-164D-4516-87EB-2972023BD34F}" type="pres">
      <dgm:prSet presAssocID="{A90C0176-6864-47D3-BB34-7D35B143066F}" presName="iconSpace" presStyleCnt="0"/>
      <dgm:spPr/>
    </dgm:pt>
    <dgm:pt modelId="{C12C3A58-7C6A-46CA-88BC-B5129F1A0E7A}" type="pres">
      <dgm:prSet presAssocID="{A90C0176-6864-47D3-BB34-7D35B143066F}" presName="parTx" presStyleLbl="revTx" presStyleIdx="4" presStyleCnt="6">
        <dgm:presLayoutVars>
          <dgm:chMax val="0"/>
          <dgm:chPref val="0"/>
        </dgm:presLayoutVars>
      </dgm:prSet>
      <dgm:spPr/>
    </dgm:pt>
    <dgm:pt modelId="{6CACA658-FB5F-4E55-A790-67A8D659EE89}" type="pres">
      <dgm:prSet presAssocID="{A90C0176-6864-47D3-BB34-7D35B143066F}" presName="txSpace" presStyleCnt="0"/>
      <dgm:spPr/>
    </dgm:pt>
    <dgm:pt modelId="{A84856A4-8DC3-4A7E-8DE6-4FB29457F1B2}" type="pres">
      <dgm:prSet presAssocID="{A90C0176-6864-47D3-BB34-7D35B143066F}" presName="desTx" presStyleLbl="revTx" presStyleIdx="5" presStyleCnt="6">
        <dgm:presLayoutVars/>
      </dgm:prSet>
      <dgm:spPr/>
    </dgm:pt>
  </dgm:ptLst>
  <dgm:cxnLst>
    <dgm:cxn modelId="{6785E117-CF2C-4096-8C31-AA961B9BE1D9}" type="presOf" srcId="{2A5FE587-9633-4F91-91B6-A1946214A811}" destId="{A84856A4-8DC3-4A7E-8DE6-4FB29457F1B2}" srcOrd="0" destOrd="1" presId="urn:microsoft.com/office/officeart/2018/5/layout/CenteredIconLabelDescriptionList"/>
    <dgm:cxn modelId="{8C354821-E159-4749-A26E-5E9CDF36D661}" type="presOf" srcId="{B912BEC5-3D98-44C5-9C44-B0EDC803E7C2}" destId="{75061A29-184D-4BA0-B444-48517AC93075}" srcOrd="0" destOrd="0" presId="urn:microsoft.com/office/officeart/2018/5/layout/CenteredIconLabelDescriptionList"/>
    <dgm:cxn modelId="{D8967124-9CDF-43C3-817A-40542F3D9BA6}" type="presOf" srcId="{638D6E29-C273-4E52-9E5E-FB119363E603}" destId="{B4DCDBC7-F8AE-47F0-B0D8-29D56BF57308}" srcOrd="0" destOrd="3" presId="urn:microsoft.com/office/officeart/2018/5/layout/CenteredIconLabelDescriptionList"/>
    <dgm:cxn modelId="{538ABB2A-11D4-461F-8D4F-E7754950F988}" srcId="{B912BEC5-3D98-44C5-9C44-B0EDC803E7C2}" destId="{5A590C92-ADB6-4A3E-A524-893881966161}" srcOrd="0" destOrd="0" parTransId="{194A716B-0E0B-4A0D-B1B9-50E5D666F106}" sibTransId="{95E6446B-E27D-4008-A267-CD561C9696F2}"/>
    <dgm:cxn modelId="{5806332E-E016-40BE-82D0-0CD2A1B619EA}" type="presOf" srcId="{03D7E28C-FEF8-400F-8029-B3801561E9FE}" destId="{B4DCDBC7-F8AE-47F0-B0D8-29D56BF57308}" srcOrd="0" destOrd="1" presId="urn:microsoft.com/office/officeart/2018/5/layout/CenteredIconLabelDescriptionList"/>
    <dgm:cxn modelId="{B2B3A032-1460-43A3-A4D4-4236EDC53EB5}" type="presOf" srcId="{F6D1DD05-28EF-41A3-9243-FFE9849367C6}" destId="{24F8D87E-7914-4064-B809-CCCF6C67B4A8}" srcOrd="0" destOrd="0" presId="urn:microsoft.com/office/officeart/2018/5/layout/CenteredIconLabelDescriptionList"/>
    <dgm:cxn modelId="{9C84C237-F581-4D22-BB3A-C1791B8A08D9}" type="presOf" srcId="{76CFAF60-0D3B-4AED-9348-7C3AB699A9B1}" destId="{B4DCDBC7-F8AE-47F0-B0D8-29D56BF57308}" srcOrd="0" destOrd="0" presId="urn:microsoft.com/office/officeart/2018/5/layout/CenteredIconLabelDescriptionList"/>
    <dgm:cxn modelId="{ABA8CC44-6267-4BF1-9510-0C4987DC0C63}" srcId="{F6D1DD05-28EF-41A3-9243-FFE9849367C6}" destId="{B912BEC5-3D98-44C5-9C44-B0EDC803E7C2}" srcOrd="1" destOrd="0" parTransId="{B03A4015-1E59-48E4-A22A-41722150BDF8}" sibTransId="{945F8BF2-665E-4B3A-8341-5CFEA5B32854}"/>
    <dgm:cxn modelId="{8E88925D-34A9-4EC5-AB88-A4C43E940E8F}" srcId="{A90C0176-6864-47D3-BB34-7D35B143066F}" destId="{80FA65D4-12B9-481B-A98E-538199F14BE4}" srcOrd="0" destOrd="0" parTransId="{A2B34186-48BF-469E-A227-BA17C2E80624}" sibTransId="{EDF2E100-0861-40C0-9CB6-00061E17AD0B}"/>
    <dgm:cxn modelId="{6855D066-83FE-4A86-8E84-BDD75F0467C2}" srcId="{03D7E28C-FEF8-400F-8029-B3801561E9FE}" destId="{54802065-8B05-4FF2-A41A-DC461676B6CD}" srcOrd="0" destOrd="0" parTransId="{083B6FDA-FB07-4202-B001-C3E4DC64BA13}" sibTransId="{261DD442-5592-4E2E-B8AE-EB5FF6D0568B}"/>
    <dgm:cxn modelId="{4C9E1F69-7322-48ED-88B8-83B6C88B68CA}" srcId="{80FA65D4-12B9-481B-A98E-538199F14BE4}" destId="{2A5FE587-9633-4F91-91B6-A1946214A811}" srcOrd="0" destOrd="0" parTransId="{A553C9A8-DF2B-4562-B21C-2508C23630BE}" sibTransId="{0FC2CF52-BFF7-4D72-ACB3-53D3AC46A603}"/>
    <dgm:cxn modelId="{EBA6AF70-3D2F-415E-97E4-A3C92E153F1B}" srcId="{399EEE39-44BF-4DE7-BDF8-F6305C5CA3FB}" destId="{03D7E28C-FEF8-400F-8029-B3801561E9FE}" srcOrd="1" destOrd="0" parTransId="{58DAB126-F9D4-4E23-AF42-9884D2E97F71}" sibTransId="{D9DB6E23-8EBF-4F58-AEFC-1AB013745570}"/>
    <dgm:cxn modelId="{0852DA74-0029-4789-9678-50AEB7F1C0C5}" srcId="{F6D1DD05-28EF-41A3-9243-FFE9849367C6}" destId="{399EEE39-44BF-4DE7-BDF8-F6305C5CA3FB}" srcOrd="0" destOrd="0" parTransId="{D922AC1F-1B94-4297-ADB1-B7654A7614D9}" sibTransId="{BB06C595-08DB-4520-8E9F-EDBAF2E2DC71}"/>
    <dgm:cxn modelId="{8AB2A27C-D84A-476B-8CA8-64D188A1A7B7}" type="presOf" srcId="{80FA65D4-12B9-481B-A98E-538199F14BE4}" destId="{A84856A4-8DC3-4A7E-8DE6-4FB29457F1B2}" srcOrd="0" destOrd="0" presId="urn:microsoft.com/office/officeart/2018/5/layout/CenteredIconLabelDescriptionList"/>
    <dgm:cxn modelId="{3FAE5C86-5455-4BFE-A358-4C704C79401C}" type="presOf" srcId="{A90C0176-6864-47D3-BB34-7D35B143066F}" destId="{C12C3A58-7C6A-46CA-88BC-B5129F1A0E7A}" srcOrd="0" destOrd="0" presId="urn:microsoft.com/office/officeart/2018/5/layout/CenteredIconLabelDescriptionList"/>
    <dgm:cxn modelId="{8581908B-D45F-4513-AC75-999C1D0683EF}" type="presOf" srcId="{5A590C92-ADB6-4A3E-A524-893881966161}" destId="{77B11AE5-0EF6-4C44-BBC9-37D4606894B6}" srcOrd="0" destOrd="0" presId="urn:microsoft.com/office/officeart/2018/5/layout/CenteredIconLabelDescriptionList"/>
    <dgm:cxn modelId="{F79DD692-49F4-42B7-84BE-0450D549197B}" type="presOf" srcId="{399EEE39-44BF-4DE7-BDF8-F6305C5CA3FB}" destId="{8DA41C49-D4BD-4BE0-AD20-3C4902B78E6C}" srcOrd="0" destOrd="0" presId="urn:microsoft.com/office/officeart/2018/5/layout/CenteredIconLabelDescriptionList"/>
    <dgm:cxn modelId="{E7F3A09D-8350-49B0-AA9C-54017C47398C}" srcId="{03D7E28C-FEF8-400F-8029-B3801561E9FE}" destId="{638D6E29-C273-4E52-9E5E-FB119363E603}" srcOrd="1" destOrd="0" parTransId="{7999ABBE-D3C1-4C56-9BEE-C5155AFB7820}" sibTransId="{59C30DBA-66D0-4866-8CFB-54C590DDBA7F}"/>
    <dgm:cxn modelId="{7137C0D4-1454-439D-91E8-46C1D8679757}" type="presOf" srcId="{54802065-8B05-4FF2-A41A-DC461676B6CD}" destId="{B4DCDBC7-F8AE-47F0-B0D8-29D56BF57308}" srcOrd="0" destOrd="2" presId="urn:microsoft.com/office/officeart/2018/5/layout/CenteredIconLabelDescriptionList"/>
    <dgm:cxn modelId="{BA21ECD9-8C84-4815-AC20-1915321AA7DF}" srcId="{399EEE39-44BF-4DE7-BDF8-F6305C5CA3FB}" destId="{76CFAF60-0D3B-4AED-9348-7C3AB699A9B1}" srcOrd="0" destOrd="0" parTransId="{742A57E3-DDAF-4D35-A7CB-D9D75257F556}" sibTransId="{BCB7155B-3E36-4AD5-AC69-70E9B404FE01}"/>
    <dgm:cxn modelId="{D0923FFB-3CF9-4D30-AB79-FDF0CCD8846F}" srcId="{F6D1DD05-28EF-41A3-9243-FFE9849367C6}" destId="{A90C0176-6864-47D3-BB34-7D35B143066F}" srcOrd="2" destOrd="0" parTransId="{B7DD347B-CC9E-4711-8ECD-92C91BBF47B7}" sibTransId="{846B0DC3-DB73-45AB-96FC-40C15107C7B5}"/>
    <dgm:cxn modelId="{BC46C74E-1658-4019-8256-1E60EF02D8CC}" type="presParOf" srcId="{24F8D87E-7914-4064-B809-CCCF6C67B4A8}" destId="{42E67D81-DCA3-4B7A-A36C-82EED17697A5}" srcOrd="0" destOrd="0" presId="urn:microsoft.com/office/officeart/2018/5/layout/CenteredIconLabelDescriptionList"/>
    <dgm:cxn modelId="{9654CF92-02B4-4595-AB0E-8D0AAA80956F}" type="presParOf" srcId="{42E67D81-DCA3-4B7A-A36C-82EED17697A5}" destId="{9716D270-AB39-4CBC-A213-1AE4ADECA8EF}" srcOrd="0" destOrd="0" presId="urn:microsoft.com/office/officeart/2018/5/layout/CenteredIconLabelDescriptionList"/>
    <dgm:cxn modelId="{79C08235-4F81-4BC4-B2B0-0A1E4FFBC688}" type="presParOf" srcId="{42E67D81-DCA3-4B7A-A36C-82EED17697A5}" destId="{BCC35A9F-684E-459D-ABFB-BD8A0FF06739}" srcOrd="1" destOrd="0" presId="urn:microsoft.com/office/officeart/2018/5/layout/CenteredIconLabelDescriptionList"/>
    <dgm:cxn modelId="{68FC2749-1AB0-410D-BE5D-D11576EF3BF3}" type="presParOf" srcId="{42E67D81-DCA3-4B7A-A36C-82EED17697A5}" destId="{8DA41C49-D4BD-4BE0-AD20-3C4902B78E6C}" srcOrd="2" destOrd="0" presId="urn:microsoft.com/office/officeart/2018/5/layout/CenteredIconLabelDescriptionList"/>
    <dgm:cxn modelId="{032CA948-24A4-444E-AB97-053C805DA2D6}" type="presParOf" srcId="{42E67D81-DCA3-4B7A-A36C-82EED17697A5}" destId="{55B35C07-D4C8-4B02-B5B5-A0D3E9D4F266}" srcOrd="3" destOrd="0" presId="urn:microsoft.com/office/officeart/2018/5/layout/CenteredIconLabelDescriptionList"/>
    <dgm:cxn modelId="{4FD95292-166D-4DD8-A26A-8652A4983FC3}" type="presParOf" srcId="{42E67D81-DCA3-4B7A-A36C-82EED17697A5}" destId="{B4DCDBC7-F8AE-47F0-B0D8-29D56BF57308}" srcOrd="4" destOrd="0" presId="urn:microsoft.com/office/officeart/2018/5/layout/CenteredIconLabelDescriptionList"/>
    <dgm:cxn modelId="{D766639A-929D-46C0-908F-AF230501D9A2}" type="presParOf" srcId="{24F8D87E-7914-4064-B809-CCCF6C67B4A8}" destId="{C3AE692D-DB51-411A-AC8E-E3FDC7FE5A8B}" srcOrd="1" destOrd="0" presId="urn:microsoft.com/office/officeart/2018/5/layout/CenteredIconLabelDescriptionList"/>
    <dgm:cxn modelId="{FC7A80AB-51F1-40C3-A8F4-06AACE1211ED}" type="presParOf" srcId="{24F8D87E-7914-4064-B809-CCCF6C67B4A8}" destId="{C689CC2D-A9DB-4CAF-AE58-3BD08DE7926C}" srcOrd="2" destOrd="0" presId="urn:microsoft.com/office/officeart/2018/5/layout/CenteredIconLabelDescriptionList"/>
    <dgm:cxn modelId="{57C3634D-6725-4568-B1F7-1BE070BE7155}" type="presParOf" srcId="{C689CC2D-A9DB-4CAF-AE58-3BD08DE7926C}" destId="{84071B3F-6B3C-4558-8534-4A492FA7472C}" srcOrd="0" destOrd="0" presId="urn:microsoft.com/office/officeart/2018/5/layout/CenteredIconLabelDescriptionList"/>
    <dgm:cxn modelId="{960D5E46-E31B-4798-B845-38B2BF1F0A9A}" type="presParOf" srcId="{C689CC2D-A9DB-4CAF-AE58-3BD08DE7926C}" destId="{35EFA251-0447-491E-B047-6CD8E8536226}" srcOrd="1" destOrd="0" presId="urn:microsoft.com/office/officeart/2018/5/layout/CenteredIconLabelDescriptionList"/>
    <dgm:cxn modelId="{E9259912-6ECD-4D0C-8F35-BDCB5AE6F56B}" type="presParOf" srcId="{C689CC2D-A9DB-4CAF-AE58-3BD08DE7926C}" destId="{75061A29-184D-4BA0-B444-48517AC93075}" srcOrd="2" destOrd="0" presId="urn:microsoft.com/office/officeart/2018/5/layout/CenteredIconLabelDescriptionList"/>
    <dgm:cxn modelId="{EECDEB17-D440-4A8E-B85E-958C6DE2DA2A}" type="presParOf" srcId="{C689CC2D-A9DB-4CAF-AE58-3BD08DE7926C}" destId="{1FE8DE3B-5F5C-43F4-9EC6-B7398BD6301C}" srcOrd="3" destOrd="0" presId="urn:microsoft.com/office/officeart/2018/5/layout/CenteredIconLabelDescriptionList"/>
    <dgm:cxn modelId="{660E029F-D33A-47EE-9284-BF47234ACF19}" type="presParOf" srcId="{C689CC2D-A9DB-4CAF-AE58-3BD08DE7926C}" destId="{77B11AE5-0EF6-4C44-BBC9-37D4606894B6}" srcOrd="4" destOrd="0" presId="urn:microsoft.com/office/officeart/2018/5/layout/CenteredIconLabelDescriptionList"/>
    <dgm:cxn modelId="{5019D36F-079D-4A88-980A-F1F2DEC20C25}" type="presParOf" srcId="{24F8D87E-7914-4064-B809-CCCF6C67B4A8}" destId="{A6D51CFB-26DB-47A0-935E-24DEC4EA52C2}" srcOrd="3" destOrd="0" presId="urn:microsoft.com/office/officeart/2018/5/layout/CenteredIconLabelDescriptionList"/>
    <dgm:cxn modelId="{D75B956C-A13C-4C9A-8750-8ED25EDAD989}" type="presParOf" srcId="{24F8D87E-7914-4064-B809-CCCF6C67B4A8}" destId="{A09162E9-73A8-48DD-B525-8611285DFBA6}" srcOrd="4" destOrd="0" presId="urn:microsoft.com/office/officeart/2018/5/layout/CenteredIconLabelDescriptionList"/>
    <dgm:cxn modelId="{D3431744-2AC3-4CEB-9778-02934389A8C0}" type="presParOf" srcId="{A09162E9-73A8-48DD-B525-8611285DFBA6}" destId="{6B5EE5FA-E622-4F87-82E8-10F2DE1D2E4A}" srcOrd="0" destOrd="0" presId="urn:microsoft.com/office/officeart/2018/5/layout/CenteredIconLabelDescriptionList"/>
    <dgm:cxn modelId="{4C9A8D1B-2299-443C-87A6-188E7FCBE969}" type="presParOf" srcId="{A09162E9-73A8-48DD-B525-8611285DFBA6}" destId="{D4BA37FD-164D-4516-87EB-2972023BD34F}" srcOrd="1" destOrd="0" presId="urn:microsoft.com/office/officeart/2018/5/layout/CenteredIconLabelDescriptionList"/>
    <dgm:cxn modelId="{42482B89-04B5-4A4F-A3A5-D1804C6E51E8}" type="presParOf" srcId="{A09162E9-73A8-48DD-B525-8611285DFBA6}" destId="{C12C3A58-7C6A-46CA-88BC-B5129F1A0E7A}" srcOrd="2" destOrd="0" presId="urn:microsoft.com/office/officeart/2018/5/layout/CenteredIconLabelDescriptionList"/>
    <dgm:cxn modelId="{E7AEB1FD-46C6-4E34-A3FB-B17F6C1C4752}" type="presParOf" srcId="{A09162E9-73A8-48DD-B525-8611285DFBA6}" destId="{6CACA658-FB5F-4E55-A790-67A8D659EE89}" srcOrd="3" destOrd="0" presId="urn:microsoft.com/office/officeart/2018/5/layout/CenteredIconLabelDescriptionList"/>
    <dgm:cxn modelId="{68B60814-E0C9-466C-A216-6BB1FDD31E2E}" type="presParOf" srcId="{A09162E9-73A8-48DD-B525-8611285DFBA6}" destId="{A84856A4-8DC3-4A7E-8DE6-4FB29457F1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D0123A-3F99-46A8-B026-69099EB2401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4B4018-FB06-42D8-A240-36CBBA109F02}">
      <dgm:prSet/>
      <dgm:spPr/>
      <dgm:t>
        <a:bodyPr/>
        <a:lstStyle/>
        <a:p>
          <a:r>
            <a:rPr kumimoji="1" lang="en-US"/>
            <a:t>To </a:t>
          </a:r>
          <a:r>
            <a:rPr kumimoji="1" lang="zh-TW"/>
            <a:t>申請者</a:t>
          </a:r>
          <a:r>
            <a:rPr kumimoji="1" lang="en-US"/>
            <a:t>:</a:t>
          </a:r>
          <a:endParaRPr lang="en-US"/>
        </a:p>
      </dgm:t>
    </dgm:pt>
    <dgm:pt modelId="{E6881AB1-1852-47AF-8686-88A151D7D378}" type="parTrans" cxnId="{283C8005-992E-4D54-8A2B-B7BD90018821}">
      <dgm:prSet/>
      <dgm:spPr/>
      <dgm:t>
        <a:bodyPr/>
        <a:lstStyle/>
        <a:p>
          <a:endParaRPr lang="en-US"/>
        </a:p>
      </dgm:t>
    </dgm:pt>
    <dgm:pt modelId="{7872A7A1-BC15-42CB-86FB-1822774FC304}" type="sibTrans" cxnId="{283C8005-992E-4D54-8A2B-B7BD90018821}">
      <dgm:prSet/>
      <dgm:spPr/>
      <dgm:t>
        <a:bodyPr/>
        <a:lstStyle/>
        <a:p>
          <a:endParaRPr lang="en-US"/>
        </a:p>
      </dgm:t>
    </dgm:pt>
    <dgm:pt modelId="{AE007258-7047-4BA5-B4D9-D1C3E0573E1C}">
      <dgm:prSet/>
      <dgm:spPr/>
      <dgm:t>
        <a:bodyPr/>
        <a:lstStyle/>
        <a:p>
          <a:r>
            <a:rPr kumimoji="1" lang="zh-TW" dirty="0"/>
            <a:t>很簡單就找</a:t>
          </a:r>
          <a:r>
            <a:rPr kumimoji="1" lang="en-US" dirty="0"/>
            <a:t>OP team </a:t>
          </a:r>
          <a:r>
            <a:rPr kumimoji="1" lang="zh-TW" dirty="0"/>
            <a:t>申請</a:t>
          </a:r>
          <a:endParaRPr lang="en-US" dirty="0"/>
        </a:p>
      </dgm:t>
    </dgm:pt>
    <dgm:pt modelId="{D1D03397-000C-4D39-8383-20C90F5197FB}" type="parTrans" cxnId="{D5746DA5-91DD-48E1-9908-95B044A73DB3}">
      <dgm:prSet/>
      <dgm:spPr/>
      <dgm:t>
        <a:bodyPr/>
        <a:lstStyle/>
        <a:p>
          <a:endParaRPr lang="en-US"/>
        </a:p>
      </dgm:t>
    </dgm:pt>
    <dgm:pt modelId="{D3F8C7B2-F23E-4101-BA7F-067DA627CD1D}" type="sibTrans" cxnId="{D5746DA5-91DD-48E1-9908-95B044A73DB3}">
      <dgm:prSet/>
      <dgm:spPr/>
      <dgm:t>
        <a:bodyPr/>
        <a:lstStyle/>
        <a:p>
          <a:endParaRPr lang="en-US"/>
        </a:p>
      </dgm:t>
    </dgm:pt>
    <dgm:pt modelId="{0B1C3FFC-75A9-4167-8DC4-1984F6C3548A}">
      <dgm:prSet/>
      <dgm:spPr/>
      <dgm:t>
        <a:bodyPr/>
        <a:lstStyle/>
        <a:p>
          <a:r>
            <a:rPr kumimoji="1" lang="zh-TW"/>
            <a:t>申請時請給予兩項資訊</a:t>
          </a:r>
          <a:endParaRPr lang="en-US"/>
        </a:p>
      </dgm:t>
    </dgm:pt>
    <dgm:pt modelId="{428650DD-348A-4635-8F6D-F5D3BE819B02}" type="parTrans" cxnId="{981AFB9C-02B0-44B7-97BD-4A19151FD89A}">
      <dgm:prSet/>
      <dgm:spPr/>
      <dgm:t>
        <a:bodyPr/>
        <a:lstStyle/>
        <a:p>
          <a:endParaRPr lang="en-US"/>
        </a:p>
      </dgm:t>
    </dgm:pt>
    <dgm:pt modelId="{960AC68D-B75A-4EB2-A1B5-6602AFBE6044}" type="sibTrans" cxnId="{981AFB9C-02B0-44B7-97BD-4A19151FD89A}">
      <dgm:prSet/>
      <dgm:spPr/>
      <dgm:t>
        <a:bodyPr/>
        <a:lstStyle/>
        <a:p>
          <a:endParaRPr lang="en-US"/>
        </a:p>
      </dgm:t>
    </dgm:pt>
    <dgm:pt modelId="{8CFF2AB5-0A1D-435F-98AB-CCA903600B01}">
      <dgm:prSet/>
      <dgm:spPr/>
      <dgm:t>
        <a:bodyPr/>
        <a:lstStyle/>
        <a:p>
          <a:r>
            <a:rPr kumimoji="1" lang="zh-TW" dirty="0"/>
            <a:t>角色 </a:t>
          </a:r>
          <a:r>
            <a:rPr kumimoji="1" lang="en-US" dirty="0"/>
            <a:t>(PM , RD , QA)</a:t>
          </a:r>
          <a:endParaRPr lang="en-US" dirty="0"/>
        </a:p>
      </dgm:t>
    </dgm:pt>
    <dgm:pt modelId="{7E23FA3E-923F-4D37-B727-4736EABB3D21}" type="parTrans" cxnId="{4930CB6D-9C89-420E-B78B-84E8B34430A6}">
      <dgm:prSet/>
      <dgm:spPr/>
      <dgm:t>
        <a:bodyPr/>
        <a:lstStyle/>
        <a:p>
          <a:endParaRPr lang="en-US"/>
        </a:p>
      </dgm:t>
    </dgm:pt>
    <dgm:pt modelId="{3479CA8B-CD49-4250-B1D0-80B0C504C281}" type="sibTrans" cxnId="{4930CB6D-9C89-420E-B78B-84E8B34430A6}">
      <dgm:prSet/>
      <dgm:spPr/>
      <dgm:t>
        <a:bodyPr/>
        <a:lstStyle/>
        <a:p>
          <a:endParaRPr lang="en-US"/>
        </a:p>
      </dgm:t>
    </dgm:pt>
    <dgm:pt modelId="{DD1FEF06-4E31-40CD-8E6E-4AE7A10275FD}">
      <dgm:prSet/>
      <dgm:spPr/>
      <dgm:t>
        <a:bodyPr/>
        <a:lstStyle/>
        <a:p>
          <a:r>
            <a:rPr kumimoji="1" lang="zh-TW" dirty="0"/>
            <a:t>環境</a:t>
          </a:r>
          <a:r>
            <a:rPr kumimoji="1" lang="en-US" dirty="0"/>
            <a:t> (pre-alpha , alpha , beta , prod)</a:t>
          </a:r>
          <a:endParaRPr lang="en-US" dirty="0"/>
        </a:p>
      </dgm:t>
    </dgm:pt>
    <dgm:pt modelId="{E897971E-F522-4248-A462-1E6C774ACEB2}" type="parTrans" cxnId="{85C5517B-05C4-4D5A-A734-6C5BCF4270DF}">
      <dgm:prSet/>
      <dgm:spPr/>
      <dgm:t>
        <a:bodyPr/>
        <a:lstStyle/>
        <a:p>
          <a:endParaRPr lang="en-US"/>
        </a:p>
      </dgm:t>
    </dgm:pt>
    <dgm:pt modelId="{88D03603-7B97-4676-B05B-EE3BC8047CB8}" type="sibTrans" cxnId="{85C5517B-05C4-4D5A-A734-6C5BCF4270DF}">
      <dgm:prSet/>
      <dgm:spPr/>
      <dgm:t>
        <a:bodyPr/>
        <a:lstStyle/>
        <a:p>
          <a:endParaRPr lang="en-US"/>
        </a:p>
      </dgm:t>
    </dgm:pt>
    <dgm:pt modelId="{5097A41C-4ACE-4963-8D16-A51196412568}">
      <dgm:prSet/>
      <dgm:spPr/>
      <dgm:t>
        <a:bodyPr/>
        <a:lstStyle/>
        <a:p>
          <a:r>
            <a:rPr kumimoji="1" lang="zh-TW"/>
            <a:t>專案</a:t>
          </a:r>
          <a:endParaRPr lang="en-US"/>
        </a:p>
      </dgm:t>
    </dgm:pt>
    <dgm:pt modelId="{0C8FD044-635F-482B-BDAB-AAAD90051A86}" type="parTrans" cxnId="{375C9422-00C7-4F62-944D-6227CC27C333}">
      <dgm:prSet/>
      <dgm:spPr/>
      <dgm:t>
        <a:bodyPr/>
        <a:lstStyle/>
        <a:p>
          <a:endParaRPr lang="en-US"/>
        </a:p>
      </dgm:t>
    </dgm:pt>
    <dgm:pt modelId="{0CF6376D-CFB0-4D8F-BE6D-34D57A50F4AA}" type="sibTrans" cxnId="{375C9422-00C7-4F62-944D-6227CC27C333}">
      <dgm:prSet/>
      <dgm:spPr/>
      <dgm:t>
        <a:bodyPr/>
        <a:lstStyle/>
        <a:p>
          <a:endParaRPr lang="en-US"/>
        </a:p>
      </dgm:t>
    </dgm:pt>
    <dgm:pt modelId="{8161AF41-36BA-40A2-A27C-4AD57BD23C63}">
      <dgm:prSet/>
      <dgm:spPr/>
      <dgm:t>
        <a:bodyPr/>
        <a:lstStyle/>
        <a:p>
          <a:r>
            <a:rPr kumimoji="1" lang="zh-TW"/>
            <a:t>姓名</a:t>
          </a:r>
          <a:r>
            <a:rPr kumimoji="1" lang="en-US"/>
            <a:t> : </a:t>
          </a:r>
          <a:r>
            <a:rPr kumimoji="1" lang="zh-TW"/>
            <a:t>公司英文名跟中文姓名</a:t>
          </a:r>
          <a:endParaRPr lang="en-US"/>
        </a:p>
      </dgm:t>
    </dgm:pt>
    <dgm:pt modelId="{66B71836-C35C-4B34-8E21-0473AF5010A9}" type="parTrans" cxnId="{E4EF0601-953C-48DA-8FE8-075ECFDA57BC}">
      <dgm:prSet/>
      <dgm:spPr/>
      <dgm:t>
        <a:bodyPr/>
        <a:lstStyle/>
        <a:p>
          <a:endParaRPr lang="en-US"/>
        </a:p>
      </dgm:t>
    </dgm:pt>
    <dgm:pt modelId="{F403B317-0E3C-47D7-9EE5-77545D111421}" type="sibTrans" cxnId="{E4EF0601-953C-48DA-8FE8-075ECFDA57BC}">
      <dgm:prSet/>
      <dgm:spPr/>
      <dgm:t>
        <a:bodyPr/>
        <a:lstStyle/>
        <a:p>
          <a:endParaRPr lang="en-US"/>
        </a:p>
      </dgm:t>
    </dgm:pt>
    <dgm:pt modelId="{A093828E-F550-464F-97F3-BF20AD83D98F}">
      <dgm:prSet/>
      <dgm:spPr/>
      <dgm:t>
        <a:bodyPr/>
        <a:lstStyle/>
        <a:p>
          <a:r>
            <a:rPr kumimoji="1" lang="en-US"/>
            <a:t>To </a:t>
          </a:r>
          <a:r>
            <a:rPr kumimoji="1" lang="zh-TW"/>
            <a:t>管理者</a:t>
          </a:r>
          <a:r>
            <a:rPr kumimoji="1" lang="en-US"/>
            <a:t>:</a:t>
          </a:r>
          <a:endParaRPr lang="en-US"/>
        </a:p>
      </dgm:t>
    </dgm:pt>
    <dgm:pt modelId="{78CD429A-C16B-46EB-B321-374B306D961E}" type="parTrans" cxnId="{0BB3EC22-7F7F-443E-B709-BB6621387083}">
      <dgm:prSet/>
      <dgm:spPr/>
      <dgm:t>
        <a:bodyPr/>
        <a:lstStyle/>
        <a:p>
          <a:endParaRPr lang="en-US"/>
        </a:p>
      </dgm:t>
    </dgm:pt>
    <dgm:pt modelId="{702DC758-6D13-4AE7-9F3E-91D410B72CD4}" type="sibTrans" cxnId="{0BB3EC22-7F7F-443E-B709-BB6621387083}">
      <dgm:prSet/>
      <dgm:spPr/>
      <dgm:t>
        <a:bodyPr/>
        <a:lstStyle/>
        <a:p>
          <a:endParaRPr lang="en-US"/>
        </a:p>
      </dgm:t>
    </dgm:pt>
    <dgm:pt modelId="{6CED1064-BF93-4A52-BA40-B01E50C95C1C}">
      <dgm:prSet/>
      <dgm:spPr/>
      <dgm:t>
        <a:bodyPr/>
        <a:lstStyle/>
        <a:p>
          <a:r>
            <a:rPr kumimoji="1" lang="zh-TW" dirty="0"/>
            <a:t>確保申請後產出的檔案 </a:t>
          </a:r>
          <a:r>
            <a:rPr kumimoji="1" lang="en-US" dirty="0"/>
            <a:t>, </a:t>
          </a:r>
          <a:r>
            <a:rPr kumimoji="1" lang="zh-TW" dirty="0"/>
            <a:t>上傳到</a:t>
          </a:r>
          <a:r>
            <a:rPr kumimoji="1" lang="en-US" dirty="0"/>
            <a:t>Nexus</a:t>
          </a:r>
          <a:r>
            <a:rPr kumimoji="1" lang="zh-TW" dirty="0"/>
            <a:t>備份</a:t>
          </a:r>
          <a:r>
            <a:rPr kumimoji="1" lang="en-US" dirty="0"/>
            <a:t>(</a:t>
          </a:r>
          <a:r>
            <a:rPr kumimoji="1" lang="zh-TW" dirty="0"/>
            <a:t>可控管的地方就好</a:t>
          </a:r>
          <a:r>
            <a:rPr kumimoji="1" lang="en-US" dirty="0"/>
            <a:t>)</a:t>
          </a:r>
          <a:endParaRPr lang="en-US" dirty="0"/>
        </a:p>
      </dgm:t>
    </dgm:pt>
    <dgm:pt modelId="{A8B5EA91-DC2B-49CC-94CE-A71E9C10A8A3}" type="parTrans" cxnId="{054C2933-9543-45D9-82FA-7528902F9FCC}">
      <dgm:prSet/>
      <dgm:spPr/>
      <dgm:t>
        <a:bodyPr/>
        <a:lstStyle/>
        <a:p>
          <a:endParaRPr lang="en-US"/>
        </a:p>
      </dgm:t>
    </dgm:pt>
    <dgm:pt modelId="{55DC0014-3855-4BA0-B51D-B8115619D58B}" type="sibTrans" cxnId="{054C2933-9543-45D9-82FA-7528902F9FCC}">
      <dgm:prSet/>
      <dgm:spPr/>
      <dgm:t>
        <a:bodyPr/>
        <a:lstStyle/>
        <a:p>
          <a:endParaRPr lang="en-US"/>
        </a:p>
      </dgm:t>
    </dgm:pt>
    <dgm:pt modelId="{1DE8BD39-695E-314A-84E0-332D70C5FF5D}" type="pres">
      <dgm:prSet presAssocID="{4DD0123A-3F99-46A8-B026-69099EB24010}" presName="Name0" presStyleCnt="0">
        <dgm:presLayoutVars>
          <dgm:dir/>
          <dgm:animLvl val="lvl"/>
          <dgm:resizeHandles val="exact"/>
        </dgm:presLayoutVars>
      </dgm:prSet>
      <dgm:spPr/>
    </dgm:pt>
    <dgm:pt modelId="{83715ABC-7E4C-B84E-B0DF-8BED3A31E6BD}" type="pres">
      <dgm:prSet presAssocID="{8A4B4018-FB06-42D8-A240-36CBBA109F02}" presName="composite" presStyleCnt="0"/>
      <dgm:spPr/>
    </dgm:pt>
    <dgm:pt modelId="{BDAA640C-EC48-C94A-8510-1578B26DF747}" type="pres">
      <dgm:prSet presAssocID="{8A4B4018-FB06-42D8-A240-36CBBA109F0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836D452-DCDC-334C-B69C-79F22FA71B87}" type="pres">
      <dgm:prSet presAssocID="{8A4B4018-FB06-42D8-A240-36CBBA109F02}" presName="desTx" presStyleLbl="alignAccFollowNode1" presStyleIdx="0" presStyleCnt="2">
        <dgm:presLayoutVars>
          <dgm:bulletEnabled val="1"/>
        </dgm:presLayoutVars>
      </dgm:prSet>
      <dgm:spPr/>
    </dgm:pt>
    <dgm:pt modelId="{B55A5001-0217-F94F-946D-BB25D62D55AC}" type="pres">
      <dgm:prSet presAssocID="{7872A7A1-BC15-42CB-86FB-1822774FC304}" presName="space" presStyleCnt="0"/>
      <dgm:spPr/>
    </dgm:pt>
    <dgm:pt modelId="{5D8B7E00-A4E6-E94A-8641-53CE9DA50AA3}" type="pres">
      <dgm:prSet presAssocID="{A093828E-F550-464F-97F3-BF20AD83D98F}" presName="composite" presStyleCnt="0"/>
      <dgm:spPr/>
    </dgm:pt>
    <dgm:pt modelId="{B2902F76-B5A0-BD44-9EB4-F66B6C737AE1}" type="pres">
      <dgm:prSet presAssocID="{A093828E-F550-464F-97F3-BF20AD83D9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E8A4701-899A-BE49-9814-24AEA40382F5}" type="pres">
      <dgm:prSet presAssocID="{A093828E-F550-464F-97F3-BF20AD83D9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4EF0601-953C-48DA-8FE8-075ECFDA57BC}" srcId="{0B1C3FFC-75A9-4167-8DC4-1984F6C3548A}" destId="{8161AF41-36BA-40A2-A27C-4AD57BD23C63}" srcOrd="3" destOrd="0" parTransId="{66B71836-C35C-4B34-8E21-0473AF5010A9}" sibTransId="{F403B317-0E3C-47D7-9EE5-77545D111421}"/>
    <dgm:cxn modelId="{283C8005-992E-4D54-8A2B-B7BD90018821}" srcId="{4DD0123A-3F99-46A8-B026-69099EB24010}" destId="{8A4B4018-FB06-42D8-A240-36CBBA109F02}" srcOrd="0" destOrd="0" parTransId="{E6881AB1-1852-47AF-8686-88A151D7D378}" sibTransId="{7872A7A1-BC15-42CB-86FB-1822774FC304}"/>
    <dgm:cxn modelId="{375C9422-00C7-4F62-944D-6227CC27C333}" srcId="{0B1C3FFC-75A9-4167-8DC4-1984F6C3548A}" destId="{5097A41C-4ACE-4963-8D16-A51196412568}" srcOrd="2" destOrd="0" parTransId="{0C8FD044-635F-482B-BDAB-AAAD90051A86}" sibTransId="{0CF6376D-CFB0-4D8F-BE6D-34D57A50F4AA}"/>
    <dgm:cxn modelId="{0BB3EC22-7F7F-443E-B709-BB6621387083}" srcId="{4DD0123A-3F99-46A8-B026-69099EB24010}" destId="{A093828E-F550-464F-97F3-BF20AD83D98F}" srcOrd="1" destOrd="0" parTransId="{78CD429A-C16B-46EB-B321-374B306D961E}" sibTransId="{702DC758-6D13-4AE7-9F3E-91D410B72CD4}"/>
    <dgm:cxn modelId="{E03E6023-0F30-D94A-990F-EEE9960E074F}" type="presOf" srcId="{DD1FEF06-4E31-40CD-8E6E-4AE7A10275FD}" destId="{3836D452-DCDC-334C-B69C-79F22FA71B87}" srcOrd="0" destOrd="3" presId="urn:microsoft.com/office/officeart/2005/8/layout/hList1"/>
    <dgm:cxn modelId="{68D11D28-3E3D-E749-93B8-9031ABFF697F}" type="presOf" srcId="{AE007258-7047-4BA5-B4D9-D1C3E0573E1C}" destId="{3836D452-DCDC-334C-B69C-79F22FA71B87}" srcOrd="0" destOrd="0" presId="urn:microsoft.com/office/officeart/2005/8/layout/hList1"/>
    <dgm:cxn modelId="{054C2933-9543-45D9-82FA-7528902F9FCC}" srcId="{A093828E-F550-464F-97F3-BF20AD83D98F}" destId="{6CED1064-BF93-4A52-BA40-B01E50C95C1C}" srcOrd="0" destOrd="0" parTransId="{A8B5EA91-DC2B-49CC-94CE-A71E9C10A8A3}" sibTransId="{55DC0014-3855-4BA0-B51D-B8115619D58B}"/>
    <dgm:cxn modelId="{69CC0235-84ED-DB46-AC2B-0C147B2BA356}" type="presOf" srcId="{8A4B4018-FB06-42D8-A240-36CBBA109F02}" destId="{BDAA640C-EC48-C94A-8510-1578B26DF747}" srcOrd="0" destOrd="0" presId="urn:microsoft.com/office/officeart/2005/8/layout/hList1"/>
    <dgm:cxn modelId="{30E1C453-2C76-0940-B074-A27E8417A66F}" type="presOf" srcId="{6CED1064-BF93-4A52-BA40-B01E50C95C1C}" destId="{9E8A4701-899A-BE49-9814-24AEA40382F5}" srcOrd="0" destOrd="0" presId="urn:microsoft.com/office/officeart/2005/8/layout/hList1"/>
    <dgm:cxn modelId="{35BD4165-A843-F342-984B-5BCFD732CD82}" type="presOf" srcId="{A093828E-F550-464F-97F3-BF20AD83D98F}" destId="{B2902F76-B5A0-BD44-9EB4-F66B6C737AE1}" srcOrd="0" destOrd="0" presId="urn:microsoft.com/office/officeart/2005/8/layout/hList1"/>
    <dgm:cxn modelId="{FEA4476A-E8F1-434F-B016-9DD53CE66417}" type="presOf" srcId="{8CFF2AB5-0A1D-435F-98AB-CCA903600B01}" destId="{3836D452-DCDC-334C-B69C-79F22FA71B87}" srcOrd="0" destOrd="2" presId="urn:microsoft.com/office/officeart/2005/8/layout/hList1"/>
    <dgm:cxn modelId="{4930CB6D-9C89-420E-B78B-84E8B34430A6}" srcId="{0B1C3FFC-75A9-4167-8DC4-1984F6C3548A}" destId="{8CFF2AB5-0A1D-435F-98AB-CCA903600B01}" srcOrd="0" destOrd="0" parTransId="{7E23FA3E-923F-4D37-B727-4736EABB3D21}" sibTransId="{3479CA8B-CD49-4250-B1D0-80B0C504C281}"/>
    <dgm:cxn modelId="{85C5517B-05C4-4D5A-A734-6C5BCF4270DF}" srcId="{0B1C3FFC-75A9-4167-8DC4-1984F6C3548A}" destId="{DD1FEF06-4E31-40CD-8E6E-4AE7A10275FD}" srcOrd="1" destOrd="0" parTransId="{E897971E-F522-4248-A462-1E6C774ACEB2}" sibTransId="{88D03603-7B97-4676-B05B-EE3BC8047CB8}"/>
    <dgm:cxn modelId="{981AFB9C-02B0-44B7-97BD-4A19151FD89A}" srcId="{8A4B4018-FB06-42D8-A240-36CBBA109F02}" destId="{0B1C3FFC-75A9-4167-8DC4-1984F6C3548A}" srcOrd="1" destOrd="0" parTransId="{428650DD-348A-4635-8F6D-F5D3BE819B02}" sibTransId="{960AC68D-B75A-4EB2-A1B5-6602AFBE6044}"/>
    <dgm:cxn modelId="{D5746DA5-91DD-48E1-9908-95B044A73DB3}" srcId="{8A4B4018-FB06-42D8-A240-36CBBA109F02}" destId="{AE007258-7047-4BA5-B4D9-D1C3E0573E1C}" srcOrd="0" destOrd="0" parTransId="{D1D03397-000C-4D39-8383-20C90F5197FB}" sibTransId="{D3F8C7B2-F23E-4101-BA7F-067DA627CD1D}"/>
    <dgm:cxn modelId="{573984D0-078A-EF48-A5DD-3F56DFCE4A45}" type="presOf" srcId="{0B1C3FFC-75A9-4167-8DC4-1984F6C3548A}" destId="{3836D452-DCDC-334C-B69C-79F22FA71B87}" srcOrd="0" destOrd="1" presId="urn:microsoft.com/office/officeart/2005/8/layout/hList1"/>
    <dgm:cxn modelId="{A1D1CBD8-0478-DD46-A265-6CAC8BC20E05}" type="presOf" srcId="{8161AF41-36BA-40A2-A27C-4AD57BD23C63}" destId="{3836D452-DCDC-334C-B69C-79F22FA71B87}" srcOrd="0" destOrd="5" presId="urn:microsoft.com/office/officeart/2005/8/layout/hList1"/>
    <dgm:cxn modelId="{D135C5DC-7AAA-D242-8127-7726DE4FEFBD}" type="presOf" srcId="{4DD0123A-3F99-46A8-B026-69099EB24010}" destId="{1DE8BD39-695E-314A-84E0-332D70C5FF5D}" srcOrd="0" destOrd="0" presId="urn:microsoft.com/office/officeart/2005/8/layout/hList1"/>
    <dgm:cxn modelId="{2B7F94ED-6704-374E-93BB-F07A2565141D}" type="presOf" srcId="{5097A41C-4ACE-4963-8D16-A51196412568}" destId="{3836D452-DCDC-334C-B69C-79F22FA71B87}" srcOrd="0" destOrd="4" presId="urn:microsoft.com/office/officeart/2005/8/layout/hList1"/>
    <dgm:cxn modelId="{B318301A-06BC-A344-B02D-D827BBD90EE0}" type="presParOf" srcId="{1DE8BD39-695E-314A-84E0-332D70C5FF5D}" destId="{83715ABC-7E4C-B84E-B0DF-8BED3A31E6BD}" srcOrd="0" destOrd="0" presId="urn:microsoft.com/office/officeart/2005/8/layout/hList1"/>
    <dgm:cxn modelId="{E018E0A2-FFE4-544B-9A0D-6206BCFE444F}" type="presParOf" srcId="{83715ABC-7E4C-B84E-B0DF-8BED3A31E6BD}" destId="{BDAA640C-EC48-C94A-8510-1578B26DF747}" srcOrd="0" destOrd="0" presId="urn:microsoft.com/office/officeart/2005/8/layout/hList1"/>
    <dgm:cxn modelId="{AD147B03-6CBC-E247-866C-7046289E9B59}" type="presParOf" srcId="{83715ABC-7E4C-B84E-B0DF-8BED3A31E6BD}" destId="{3836D452-DCDC-334C-B69C-79F22FA71B87}" srcOrd="1" destOrd="0" presId="urn:microsoft.com/office/officeart/2005/8/layout/hList1"/>
    <dgm:cxn modelId="{4DCA88C8-C4FF-5747-A76C-13F83B0BD83B}" type="presParOf" srcId="{1DE8BD39-695E-314A-84E0-332D70C5FF5D}" destId="{B55A5001-0217-F94F-946D-BB25D62D55AC}" srcOrd="1" destOrd="0" presId="urn:microsoft.com/office/officeart/2005/8/layout/hList1"/>
    <dgm:cxn modelId="{2D072A84-D4FE-714E-BA52-93D96D53B7CC}" type="presParOf" srcId="{1DE8BD39-695E-314A-84E0-332D70C5FF5D}" destId="{5D8B7E00-A4E6-E94A-8641-53CE9DA50AA3}" srcOrd="2" destOrd="0" presId="urn:microsoft.com/office/officeart/2005/8/layout/hList1"/>
    <dgm:cxn modelId="{7458CC7E-47D6-C142-901F-170E99EE545C}" type="presParOf" srcId="{5D8B7E00-A4E6-E94A-8641-53CE9DA50AA3}" destId="{B2902F76-B5A0-BD44-9EB4-F66B6C737AE1}" srcOrd="0" destOrd="0" presId="urn:microsoft.com/office/officeart/2005/8/layout/hList1"/>
    <dgm:cxn modelId="{66EA0020-8D3A-354A-8BB7-3243E12CD095}" type="presParOf" srcId="{5D8B7E00-A4E6-E94A-8641-53CE9DA50AA3}" destId="{9E8A4701-899A-BE49-9814-24AEA40382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6D270-AB39-4CBC-A213-1AE4ADECA8EF}">
      <dsp:nvSpPr>
        <dsp:cNvPr id="0" name=""/>
        <dsp:cNvSpPr/>
      </dsp:nvSpPr>
      <dsp:spPr>
        <a:xfrm>
          <a:off x="1020487" y="54168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41C49-D4BD-4BE0-AD20-3C4902B78E6C}">
      <dsp:nvSpPr>
        <dsp:cNvPr id="0" name=""/>
        <dsp:cNvSpPr/>
      </dsp:nvSpPr>
      <dsp:spPr>
        <a:xfrm>
          <a:off x="393" y="1780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TW" sz="3000" kern="1200"/>
            <a:t>授權證書</a:t>
          </a:r>
          <a:endParaRPr lang="en-US" sz="3000" kern="1200"/>
        </a:p>
      </dsp:txBody>
      <dsp:txXfrm>
        <a:off x="393" y="1780771"/>
        <a:ext cx="3138750" cy="470812"/>
      </dsp:txXfrm>
    </dsp:sp>
    <dsp:sp modelId="{B4DCDBC7-F8AE-47F0-B0D8-29D56BF57308}">
      <dsp:nvSpPr>
        <dsp:cNvPr id="0" name=""/>
        <dsp:cNvSpPr/>
      </dsp:nvSpPr>
      <dsp:spPr>
        <a:xfrm>
          <a:off x="393" y="2316943"/>
          <a:ext cx="3138750" cy="149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1700" kern="1200" dirty="0"/>
            <a:t>我個人覺得很麻煩</a:t>
          </a:r>
          <a:r>
            <a:rPr kumimoji="1" lang="en-US" sz="1700" kern="1200" dirty="0"/>
            <a:t> , </a:t>
          </a:r>
          <a:r>
            <a:rPr kumimoji="1" lang="zh-TW" sz="1700" kern="1200" dirty="0"/>
            <a:t>除了要產生</a:t>
          </a:r>
          <a:r>
            <a:rPr kumimoji="1" lang="en-US" sz="1700" kern="1200" dirty="0"/>
            <a:t>ca</a:t>
          </a:r>
          <a:r>
            <a:rPr kumimoji="1" lang="zh-TW" sz="1700" kern="1200" dirty="0"/>
            <a:t>憑證外</a:t>
          </a:r>
          <a:r>
            <a:rPr kumimoji="1" lang="en-US" sz="1700" kern="1200" dirty="0"/>
            <a:t>,</a:t>
          </a:r>
          <a:r>
            <a:rPr kumimoji="1" lang="zh-TW" sz="1700" kern="1200" dirty="0"/>
            <a:t>還要將憑證放到節點上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1700" kern="1200"/>
            <a:t>要在</a:t>
          </a:r>
          <a:r>
            <a:rPr kumimoji="1" lang="en-US" sz="1700" kern="1200"/>
            <a:t>kubeconfig</a:t>
          </a:r>
          <a:r>
            <a:rPr kumimoji="1" lang="zh-TW" sz="1700" kern="1200"/>
            <a:t>的</a:t>
          </a:r>
          <a:r>
            <a:rPr kumimoji="1" lang="en-US" sz="1700" kern="1200"/>
            <a:t>user</a:t>
          </a:r>
          <a:r>
            <a:rPr kumimoji="1" lang="zh-TW" sz="1700" kern="1200"/>
            <a:t>上定義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--client-certificate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--client-key</a:t>
          </a:r>
        </a:p>
      </dsp:txBody>
      <dsp:txXfrm>
        <a:off x="393" y="2316943"/>
        <a:ext cx="3138750" cy="1492708"/>
      </dsp:txXfrm>
    </dsp:sp>
    <dsp:sp modelId="{84071B3F-6B3C-4558-8534-4A492FA7472C}">
      <dsp:nvSpPr>
        <dsp:cNvPr id="0" name=""/>
        <dsp:cNvSpPr/>
      </dsp:nvSpPr>
      <dsp:spPr>
        <a:xfrm>
          <a:off x="4708518" y="54168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61A29-184D-4BA0-B444-48517AC93075}">
      <dsp:nvSpPr>
        <dsp:cNvPr id="0" name=""/>
        <dsp:cNvSpPr/>
      </dsp:nvSpPr>
      <dsp:spPr>
        <a:xfrm>
          <a:off x="3688425" y="1780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en-US" sz="3000" kern="1200"/>
            <a:t>Token</a:t>
          </a:r>
          <a:endParaRPr lang="en-US" sz="3000" kern="1200"/>
        </a:p>
      </dsp:txBody>
      <dsp:txXfrm>
        <a:off x="3688425" y="1780771"/>
        <a:ext cx="3138750" cy="470812"/>
      </dsp:txXfrm>
    </dsp:sp>
    <dsp:sp modelId="{77B11AE5-0EF6-4C44-BBC9-37D4606894B6}">
      <dsp:nvSpPr>
        <dsp:cNvPr id="0" name=""/>
        <dsp:cNvSpPr/>
      </dsp:nvSpPr>
      <dsp:spPr>
        <a:xfrm>
          <a:off x="3688425" y="2316943"/>
          <a:ext cx="3138750" cy="149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1700" kern="1200" dirty="0"/>
            <a:t>我建議用的方法</a:t>
          </a:r>
          <a:r>
            <a:rPr kumimoji="1" lang="en-US" sz="1700" kern="1200" dirty="0"/>
            <a:t> ,</a:t>
          </a:r>
          <a:r>
            <a:rPr kumimoji="1" lang="zh-TW" sz="1700" kern="1200" dirty="0"/>
            <a:t>雖然相對簡單</a:t>
          </a:r>
          <a:r>
            <a:rPr kumimoji="1" lang="en-US" sz="1700" kern="1200" dirty="0"/>
            <a:t> , </a:t>
          </a:r>
          <a:r>
            <a:rPr kumimoji="1" lang="zh-TW" sz="1700" kern="1200" dirty="0"/>
            <a:t>但要做好</a:t>
          </a:r>
          <a:r>
            <a:rPr kumimoji="1" lang="en-US" sz="1700" kern="1200" dirty="0"/>
            <a:t>token </a:t>
          </a:r>
          <a:r>
            <a:rPr kumimoji="1" lang="zh-TW" sz="1700" kern="1200" dirty="0"/>
            <a:t>的管理</a:t>
          </a:r>
          <a:endParaRPr lang="en-US" sz="1700" kern="1200" dirty="0"/>
        </a:p>
      </dsp:txBody>
      <dsp:txXfrm>
        <a:off x="3688425" y="2316943"/>
        <a:ext cx="3138750" cy="1492708"/>
      </dsp:txXfrm>
    </dsp:sp>
    <dsp:sp modelId="{6B5EE5FA-E622-4F87-82E8-10F2DE1D2E4A}">
      <dsp:nvSpPr>
        <dsp:cNvPr id="0" name=""/>
        <dsp:cNvSpPr/>
      </dsp:nvSpPr>
      <dsp:spPr>
        <a:xfrm>
          <a:off x="8396550" y="54168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C3A58-7C6A-46CA-88BC-B5129F1A0E7A}">
      <dsp:nvSpPr>
        <dsp:cNvPr id="0" name=""/>
        <dsp:cNvSpPr/>
      </dsp:nvSpPr>
      <dsp:spPr>
        <a:xfrm>
          <a:off x="7376456" y="17807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1" lang="zh-TW" sz="3000" kern="1200"/>
            <a:t>第三方雲端的認證</a:t>
          </a:r>
          <a:endParaRPr lang="en-US" sz="3000" kern="1200"/>
        </a:p>
      </dsp:txBody>
      <dsp:txXfrm>
        <a:off x="7376456" y="1780771"/>
        <a:ext cx="3138750" cy="470812"/>
      </dsp:txXfrm>
    </dsp:sp>
    <dsp:sp modelId="{A84856A4-8DC3-4A7E-8DE6-4FB29457F1B2}">
      <dsp:nvSpPr>
        <dsp:cNvPr id="0" name=""/>
        <dsp:cNvSpPr/>
      </dsp:nvSpPr>
      <dsp:spPr>
        <a:xfrm>
          <a:off x="7376456" y="2316943"/>
          <a:ext cx="3138750" cy="149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 dirty="0"/>
            <a:t>GCP/AWS</a:t>
          </a:r>
          <a:r>
            <a:rPr kumimoji="1" lang="zh-TW" sz="1700" kern="1200" dirty="0"/>
            <a:t>的認證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1700" kern="1200" dirty="0"/>
            <a:t>綁定</a:t>
          </a:r>
          <a:r>
            <a:rPr kumimoji="1" lang="en-US" sz="1700" kern="1200" dirty="0"/>
            <a:t>GCP/AWS</a:t>
          </a:r>
          <a:r>
            <a:rPr kumimoji="1" lang="zh-TW" sz="1700" kern="1200" dirty="0"/>
            <a:t>的用戶</a:t>
          </a:r>
          <a:r>
            <a:rPr kumimoji="1" lang="en-US" sz="1700" kern="1200" dirty="0"/>
            <a:t> , </a:t>
          </a:r>
          <a:r>
            <a:rPr kumimoji="1" lang="zh-TW" sz="1700" kern="1200" dirty="0"/>
            <a:t>但很難做更細部的分別</a:t>
          </a:r>
          <a:endParaRPr lang="en-US" sz="1700" kern="1200" dirty="0"/>
        </a:p>
      </dsp:txBody>
      <dsp:txXfrm>
        <a:off x="7376456" y="2316943"/>
        <a:ext cx="3138750" cy="1492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40C-EC48-C94A-8510-1578B26DF747}">
      <dsp:nvSpPr>
        <dsp:cNvPr id="0" name=""/>
        <dsp:cNvSpPr/>
      </dsp:nvSpPr>
      <dsp:spPr>
        <a:xfrm>
          <a:off x="55" y="8109"/>
          <a:ext cx="5330549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To </a:t>
          </a:r>
          <a:r>
            <a:rPr kumimoji="1" lang="zh-TW" sz="2700" kern="1200"/>
            <a:t>申請者</a:t>
          </a:r>
          <a:r>
            <a:rPr kumimoji="1" lang="en-US" sz="2700" kern="1200"/>
            <a:t>:</a:t>
          </a:r>
          <a:endParaRPr lang="en-US" sz="2700" kern="1200"/>
        </a:p>
      </dsp:txBody>
      <dsp:txXfrm>
        <a:off x="55" y="8109"/>
        <a:ext cx="5330549" cy="777600"/>
      </dsp:txXfrm>
    </dsp:sp>
    <dsp:sp modelId="{3836D452-DCDC-334C-B69C-79F22FA71B87}">
      <dsp:nvSpPr>
        <dsp:cNvPr id="0" name=""/>
        <dsp:cNvSpPr/>
      </dsp:nvSpPr>
      <dsp:spPr>
        <a:xfrm>
          <a:off x="55" y="785709"/>
          <a:ext cx="5330549" cy="3557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700" kern="1200" dirty="0"/>
            <a:t>很簡單就找</a:t>
          </a:r>
          <a:r>
            <a:rPr kumimoji="1" lang="en-US" sz="2700" kern="1200" dirty="0"/>
            <a:t>OP team </a:t>
          </a:r>
          <a:r>
            <a:rPr kumimoji="1" lang="zh-TW" sz="2700" kern="1200" dirty="0"/>
            <a:t>申請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700" kern="1200"/>
            <a:t>申請時請給予兩項資訊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700" kern="1200" dirty="0"/>
            <a:t>角色 </a:t>
          </a:r>
          <a:r>
            <a:rPr kumimoji="1" lang="en-US" sz="2700" kern="1200" dirty="0"/>
            <a:t>(PM , RD , QA)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700" kern="1200" dirty="0"/>
            <a:t>環境</a:t>
          </a:r>
          <a:r>
            <a:rPr kumimoji="1" lang="en-US" sz="2700" kern="1200" dirty="0"/>
            <a:t> (pre-alpha , alpha , beta , prod)</a:t>
          </a:r>
          <a:endParaRPr lang="en-US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700" kern="1200"/>
            <a:t>專案</a:t>
          </a:r>
          <a:endParaRPr lang="en-US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700" kern="1200"/>
            <a:t>姓名</a:t>
          </a:r>
          <a:r>
            <a:rPr kumimoji="1" lang="en-US" sz="2700" kern="1200"/>
            <a:t> : </a:t>
          </a:r>
          <a:r>
            <a:rPr kumimoji="1" lang="zh-TW" sz="2700" kern="1200"/>
            <a:t>公司英文名跟中文姓名</a:t>
          </a:r>
          <a:endParaRPr lang="en-US" sz="2700" kern="1200"/>
        </a:p>
      </dsp:txBody>
      <dsp:txXfrm>
        <a:off x="55" y="785709"/>
        <a:ext cx="5330549" cy="3557520"/>
      </dsp:txXfrm>
    </dsp:sp>
    <dsp:sp modelId="{B2902F76-B5A0-BD44-9EB4-F66B6C737AE1}">
      <dsp:nvSpPr>
        <dsp:cNvPr id="0" name=""/>
        <dsp:cNvSpPr/>
      </dsp:nvSpPr>
      <dsp:spPr>
        <a:xfrm>
          <a:off x="6076881" y="8109"/>
          <a:ext cx="5330549" cy="777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To </a:t>
          </a:r>
          <a:r>
            <a:rPr kumimoji="1" lang="zh-TW" sz="2700" kern="1200"/>
            <a:t>管理者</a:t>
          </a:r>
          <a:r>
            <a:rPr kumimoji="1" lang="en-US" sz="2700" kern="1200"/>
            <a:t>:</a:t>
          </a:r>
          <a:endParaRPr lang="en-US" sz="2700" kern="1200"/>
        </a:p>
      </dsp:txBody>
      <dsp:txXfrm>
        <a:off x="6076881" y="8109"/>
        <a:ext cx="5330549" cy="777600"/>
      </dsp:txXfrm>
    </dsp:sp>
    <dsp:sp modelId="{9E8A4701-899A-BE49-9814-24AEA40382F5}">
      <dsp:nvSpPr>
        <dsp:cNvPr id="0" name=""/>
        <dsp:cNvSpPr/>
      </dsp:nvSpPr>
      <dsp:spPr>
        <a:xfrm>
          <a:off x="6076881" y="785709"/>
          <a:ext cx="5330549" cy="35575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TW" sz="2700" kern="1200" dirty="0"/>
            <a:t>確保申請後產出的檔案 </a:t>
          </a:r>
          <a:r>
            <a:rPr kumimoji="1" lang="en-US" sz="2700" kern="1200" dirty="0"/>
            <a:t>, </a:t>
          </a:r>
          <a:r>
            <a:rPr kumimoji="1" lang="zh-TW" sz="2700" kern="1200" dirty="0"/>
            <a:t>上傳到</a:t>
          </a:r>
          <a:r>
            <a:rPr kumimoji="1" lang="en-US" sz="2700" kern="1200" dirty="0"/>
            <a:t>Nexus</a:t>
          </a:r>
          <a:r>
            <a:rPr kumimoji="1" lang="zh-TW" sz="2700" kern="1200" dirty="0"/>
            <a:t>備份</a:t>
          </a:r>
          <a:r>
            <a:rPr kumimoji="1" lang="en-US" sz="2700" kern="1200" dirty="0"/>
            <a:t>(</a:t>
          </a:r>
          <a:r>
            <a:rPr kumimoji="1" lang="zh-TW" sz="2700" kern="1200" dirty="0"/>
            <a:t>可控管的地方就好</a:t>
          </a:r>
          <a:r>
            <a:rPr kumimoji="1" lang="en-US" sz="2700" kern="1200" dirty="0"/>
            <a:t>)</a:t>
          </a:r>
          <a:endParaRPr lang="en-US" sz="2700" kern="1200" dirty="0"/>
        </a:p>
      </dsp:txBody>
      <dsp:txXfrm>
        <a:off x="6076881" y="785709"/>
        <a:ext cx="5330549" cy="355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2CD65-581E-A143-A27F-5C9BA9FB9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7CB275-6FF9-5742-A82D-8532FA773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2DE13-5892-5046-9DDC-9A391DDB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10DE1-CB36-2247-9C13-7D8B061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C6F4C-CAF8-B549-BCBC-1E731252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6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0DFCF-B9C8-EA40-8570-32217332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F350E9-5C19-A84D-BEFF-9AF7CBF8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4CA419-B3F5-EB41-B24F-0982881B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A8896-3497-254A-A729-32B94D8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C5955-1BB5-DC40-9210-2B47D27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8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9DCE71-3F9C-A847-A711-B880DF74B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F983ED-4018-6F46-B6B6-37A8BBDB4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9A73F-B0D8-8846-9B85-EBFBF33A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4A5EC-4E66-4E42-985F-A235C0CC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2248C-2A10-A14D-8454-8A314A00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2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CE12-BFF0-C64E-A3E6-5428541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67AD2-642C-A44F-A7D0-F855D3BA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A43F3A-86F7-1D49-8950-799E2617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E3C6B4-B220-B043-9F3A-9C5431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07AC3-63E8-9E4F-BC18-C7DF1532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85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61BF6-5BF0-9049-AF8C-F5A5873E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3FA214-E2AC-334F-8D4B-3DB82414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6D85B-B461-9448-9BFE-A0F8B7B7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225C6-C2E8-3C44-B4FF-2AF13C9B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21AE47-47FA-3F4A-983C-2A85CECD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9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7CC41-BED7-4143-86D7-22E64704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AD37C-B3F8-0145-95B9-624DCFDA7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DC1F0E-BF58-6345-92C0-B9BCC3878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EE8A54-316C-F245-A6FF-02549395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FCF2BE-9348-574E-9186-AD854AA5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799C46-1312-2444-9F2F-CFCAD44A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AC743-4477-534A-AC3A-BBB247A3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49F5C9-9C7B-9447-83A0-EE4BF69E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9C809-636E-EE45-A900-5A5E47FA0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27E08A-8303-9D4C-A91A-EA7539163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BA56EC-C37F-EA4D-A5EF-4A08A577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30ED89-82B2-5346-B5EB-C86CE3D7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2A8A29-E2F8-2646-8527-31632793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22BAAF-0389-5643-87FE-45BF4574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54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E01F-13BA-2A44-80C9-7020A3F0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0998D8-C0A5-2746-90F8-BBAD8F0F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928550-F6A5-CE4B-A7BD-B15F0BDC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CAAEC-9629-BA42-AE63-638F9C72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3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C64373-3D43-6A4D-B913-53E24F61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03FB39-337D-FF4F-B39E-58F612BD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A95B1A-91A6-A748-A35F-8E86F176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96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5CD2D-45CF-054A-9478-00A485EB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D4465-6C63-7A41-9CDD-DFCDEC83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1F72C6-6272-D548-BFA8-D33E8A28A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33374-D433-C24A-9932-A7921F56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D401B2-9F75-FE4D-A2C6-52B0C74D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12A614-E19D-7C47-86F2-637FBDBA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105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1DF9A-96B7-E34E-A6BA-6282A937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E4FE7E-3286-6642-AB41-4EBA0479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90AAFD-4A98-6442-8404-6C67D82CE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A89BE3-FE2E-E845-9D11-3F81A475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E4F053-F49B-0641-8835-C2B90462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D784E-ABAD-7440-89B9-B1689057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498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ABD970-F195-BC45-A0D4-8220C531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29ABB-6D87-7D44-8B35-D0D42CD8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C14B82-F234-1443-B580-210870AF6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C68C-6122-D744-BF31-BB9FFC9DA133}" type="datetimeFigureOut">
              <a:rPr kumimoji="1" lang="zh-TW" altLang="en-US" smtClean="0"/>
              <a:t>2020/11/9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3C232-07B7-DF49-AC79-ABDA3AECA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5E6E45-4B92-174E-88BD-EFABF106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D3AB-21D6-4041-9C3B-0F45CC4362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30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D5E787-F155-C847-9E09-0C22F4F2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TW" sz="4100">
                <a:solidFill>
                  <a:srgbClr val="000000"/>
                </a:solidFill>
              </a:rPr>
              <a:t>Kubernetes</a:t>
            </a:r>
            <a:r>
              <a:rPr kumimoji="1" lang="zh-TW" altLang="en-US" sz="4100">
                <a:solidFill>
                  <a:srgbClr val="000000"/>
                </a:solidFill>
              </a:rPr>
              <a:t>教育訓練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EC2280-4660-A04A-9809-0C3319DF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TW" sz="1800">
                <a:solidFill>
                  <a:srgbClr val="000000"/>
                </a:solidFill>
              </a:rPr>
              <a:t>- </a:t>
            </a:r>
            <a:r>
              <a:rPr kumimoji="1" lang="zh-TW" altLang="en-US" sz="1800">
                <a:solidFill>
                  <a:srgbClr val="000000"/>
                </a:solidFill>
              </a:rPr>
              <a:t>基於角色的權限控管</a:t>
            </a:r>
            <a:r>
              <a:rPr kumimoji="1" lang="en-US" altLang="zh-TW" sz="1800">
                <a:solidFill>
                  <a:srgbClr val="000000"/>
                </a:solidFill>
              </a:rPr>
              <a:t> (RBAC)</a:t>
            </a:r>
            <a:endParaRPr kumimoji="1" lang="zh-TW" altLang="en-US" sz="180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 descr="一張含有 標誌, 停止, 食物, 街道 的圖片&#10;&#10;自動產生的描述">
            <a:extLst>
              <a:ext uri="{FF2B5EF4-FFF2-40B4-BE49-F238E27FC236}">
                <a16:creationId xmlns:a16="http://schemas.microsoft.com/office/drawing/2014/main" id="{9D9DED17-C488-8346-95DF-CC5AFD8E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46" y="2268537"/>
            <a:ext cx="4973786" cy="25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9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9CC23-95C8-D14F-979F-83F9F55A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Token</a:t>
            </a:r>
            <a:r>
              <a:rPr kumimoji="1" lang="zh-TW" altLang="en-US" dirty="0"/>
              <a:t>跟</a:t>
            </a:r>
            <a:r>
              <a:rPr kumimoji="1" lang="en-US" altLang="zh-TW" dirty="0"/>
              <a:t>k8s</a:t>
            </a:r>
            <a:r>
              <a:rPr kumimoji="1" lang="zh-TW" altLang="en-US" dirty="0"/>
              <a:t>關係圖</a:t>
            </a:r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4955E2C0-F960-D14A-9431-DE4957A5D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4" y="1439066"/>
            <a:ext cx="8131175" cy="5370457"/>
          </a:xfrm>
        </p:spPr>
      </p:pic>
    </p:spTree>
    <p:extLst>
      <p:ext uri="{BB962C8B-B14F-4D97-AF65-F5344CB8AC3E}">
        <p14:creationId xmlns:p14="http://schemas.microsoft.com/office/powerpoint/2010/main" val="77104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839B85-16CE-884B-99EB-8ABF199B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kumimoji="1" lang="en-US" altLang="zh-TW" sz="3400"/>
              <a:t>Role</a:t>
            </a:r>
            <a:endParaRPr kumimoji="1" lang="zh-TW" altLang="en-US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65B8B-1227-A642-B697-38B15694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kumimoji="1" lang="zh-TW" altLang="en-US" sz="1800"/>
              <a:t>一個角色包含一組相關權限的規則</a:t>
            </a:r>
            <a:endParaRPr kumimoji="1" lang="en-US" altLang="zh-TW" sz="1800"/>
          </a:p>
          <a:p>
            <a:r>
              <a:rPr kumimoji="1" lang="zh-TW" altLang="en-US" sz="1800"/>
              <a:t>權限是純粹累加的</a:t>
            </a:r>
            <a:endParaRPr kumimoji="1" lang="en-US" altLang="zh-TW" sz="1800"/>
          </a:p>
          <a:p>
            <a:pPr lvl="1"/>
            <a:r>
              <a:rPr kumimoji="1" lang="zh-TW" altLang="en-US" sz="1800"/>
              <a:t>不存在拒絕某操作的規則</a:t>
            </a:r>
            <a:endParaRPr kumimoji="1" lang="en-US" altLang="zh-TW" sz="1800"/>
          </a:p>
          <a:p>
            <a:r>
              <a:rPr kumimoji="1" lang="zh-TW" altLang="en-US" sz="1800"/>
              <a:t>可以用 </a:t>
            </a:r>
            <a:r>
              <a:rPr kumimoji="1" lang="en" altLang="zh-TW" sz="1800"/>
              <a:t>Role </a:t>
            </a:r>
            <a:r>
              <a:rPr kumimoji="1" lang="zh-TW" altLang="en-US" sz="1800"/>
              <a:t>來定義到某個</a:t>
            </a:r>
            <a:r>
              <a:rPr kumimoji="1" lang="en-US" altLang="zh-TW" sz="1800"/>
              <a:t>namespaces</a:t>
            </a:r>
            <a:r>
              <a:rPr kumimoji="1" lang="zh-TW" altLang="en-US" sz="1800"/>
              <a:t>上</a:t>
            </a:r>
            <a:endParaRPr kumimoji="1" lang="en-US" altLang="zh-TW" sz="1800"/>
          </a:p>
          <a:p>
            <a:r>
              <a:rPr kumimoji="1" lang="zh-TW" altLang="en-US" sz="1800"/>
              <a:t>一個 </a:t>
            </a:r>
            <a:r>
              <a:rPr kumimoji="1" lang="en" altLang="zh-TW" sz="1800"/>
              <a:t>Role </a:t>
            </a:r>
            <a:r>
              <a:rPr kumimoji="1" lang="zh-TW" altLang="en-US" sz="1800"/>
              <a:t>只可以用來</a:t>
            </a:r>
            <a:br>
              <a:rPr kumimoji="1" lang="en-US" altLang="zh-TW" sz="1800"/>
            </a:br>
            <a:r>
              <a:rPr kumimoji="1" lang="zh-TW" altLang="en-US" sz="1800"/>
              <a:t>對某一</a:t>
            </a:r>
            <a:r>
              <a:rPr kumimoji="1" lang="en-US" altLang="zh-TW" sz="1800"/>
              <a:t>namespace</a:t>
            </a:r>
            <a:r>
              <a:rPr kumimoji="1" lang="zh-TW" altLang="en-US" sz="1800"/>
              <a:t>中的資源賦予訪問權限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9C5103-B548-EF42-80FC-9256F9548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8" r="-3" b="-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34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648ECD-28D7-5943-8E2F-6AC6EA6E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TW" sz="4000"/>
              <a:t>Role yaml </a:t>
            </a:r>
            <a:r>
              <a:rPr kumimoji="1" lang="zh-TW" altLang="en-US" sz="4000"/>
              <a:t>解析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F18A44-D55C-824F-BF02-530726D98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" r="8128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89DAD8-7775-2A48-8A5A-588B223C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zh-TW" altLang="en-US" sz="1500"/>
              <a:t>範例：定義到名稱為 </a:t>
            </a:r>
            <a:r>
              <a:rPr kumimoji="1" lang="en-US" altLang="zh-TW" sz="1500"/>
              <a:t>"</a:t>
            </a:r>
            <a:r>
              <a:rPr kumimoji="1" lang="en" altLang="zh-TW" sz="1500"/>
              <a:t>default" </a:t>
            </a:r>
            <a:r>
              <a:rPr kumimoji="1" lang="zh-TW" altLang="en-US" sz="1500"/>
              <a:t>的</a:t>
            </a:r>
            <a:r>
              <a:rPr kumimoji="1" lang="en-US" altLang="zh-TW" sz="1500"/>
              <a:t>namespace</a:t>
            </a:r>
            <a:r>
              <a:rPr kumimoji="1" lang="zh-TW" altLang="en-US" sz="1500"/>
              <a:t>，可以用來授予對該命名空間中的 </a:t>
            </a:r>
            <a:r>
              <a:rPr kumimoji="1" lang="en" altLang="zh-TW" sz="1500"/>
              <a:t>Pods </a:t>
            </a:r>
            <a:r>
              <a:rPr kumimoji="1" lang="zh-TW" altLang="en-US" sz="1500"/>
              <a:t>的讀取權限</a:t>
            </a:r>
            <a:endParaRPr kumimoji="1" lang="en-US" altLang="zh-TW" sz="1500"/>
          </a:p>
          <a:p>
            <a:r>
              <a:rPr kumimoji="1" lang="en" altLang="zh-TW" sz="1500"/>
              <a:t>apiGroups </a:t>
            </a:r>
            <a:r>
              <a:rPr kumimoji="1" lang="zh-TW" altLang="en-US" sz="1500"/>
              <a:t>為不同 </a:t>
            </a:r>
            <a:r>
              <a:rPr kumimoji="1" lang="en" altLang="zh-TW" sz="1500"/>
              <a:t>API </a:t>
            </a:r>
            <a:r>
              <a:rPr kumimoji="1" lang="zh-TW" altLang="en-US" sz="1500"/>
              <a:t>的群組</a:t>
            </a:r>
            <a:endParaRPr kumimoji="1" lang="en-US" altLang="zh-TW" sz="1500"/>
          </a:p>
          <a:p>
            <a:pPr lvl="1"/>
            <a:r>
              <a:rPr kumimoji="1" lang="zh-TW" altLang="en-US" sz="1500"/>
              <a:t>如 </a:t>
            </a:r>
            <a:r>
              <a:rPr kumimoji="1" lang="en" altLang="zh-TW" sz="1500"/>
              <a:t>rbac.authorization.k8s.io</a:t>
            </a:r>
            <a:endParaRPr kumimoji="1" lang="en-US" altLang="zh-TW" sz="1500"/>
          </a:p>
          <a:p>
            <a:pPr lvl="1"/>
            <a:r>
              <a:rPr kumimoji="1" lang="en" altLang="zh-TW" sz="1500"/>
              <a:t>[“*”] </a:t>
            </a:r>
            <a:r>
              <a:rPr kumimoji="1" lang="zh-TW" altLang="en-US" sz="1500"/>
              <a:t>為允許存取全部。</a:t>
            </a:r>
          </a:p>
          <a:p>
            <a:r>
              <a:rPr kumimoji="1" lang="en" altLang="zh-TW" sz="1500"/>
              <a:t>resources </a:t>
            </a:r>
            <a:r>
              <a:rPr kumimoji="1" lang="zh-TW" altLang="en-US" sz="1500"/>
              <a:t>為 </a:t>
            </a:r>
            <a:r>
              <a:rPr kumimoji="1" lang="en" altLang="zh-TW" sz="1500"/>
              <a:t>API </a:t>
            </a:r>
            <a:r>
              <a:rPr kumimoji="1" lang="zh-TW" altLang="en-US" sz="1500"/>
              <a:t>存取資源</a:t>
            </a:r>
            <a:endParaRPr kumimoji="1" lang="en-US" altLang="zh-TW" sz="1500"/>
          </a:p>
          <a:p>
            <a:pPr lvl="1"/>
            <a:r>
              <a:rPr kumimoji="1" lang="zh-TW" altLang="en-US" sz="1500"/>
              <a:t>如 </a:t>
            </a:r>
            <a:r>
              <a:rPr kumimoji="1" lang="en" altLang="zh-TW" sz="1500"/>
              <a:t>pods</a:t>
            </a:r>
            <a:r>
              <a:rPr kumimoji="1" lang="zh-TW" altLang="en" sz="1500"/>
              <a:t>、</a:t>
            </a:r>
            <a:r>
              <a:rPr kumimoji="1" lang="en" altLang="zh-TW" sz="1500"/>
              <a:t>pods/log</a:t>
            </a:r>
            <a:r>
              <a:rPr kumimoji="1" lang="zh-TW" altLang="en" sz="1500"/>
              <a:t>、</a:t>
            </a:r>
            <a:r>
              <a:rPr kumimoji="1" lang="en" altLang="zh-TW" sz="1500"/>
              <a:t>pod/exec</a:t>
            </a:r>
            <a:endParaRPr kumimoji="1" lang="en-US" altLang="zh-TW" sz="1500"/>
          </a:p>
          <a:p>
            <a:pPr lvl="1"/>
            <a:r>
              <a:rPr kumimoji="1" lang="en" altLang="zh-TW" sz="1500"/>
              <a:t>[“*”] </a:t>
            </a:r>
            <a:r>
              <a:rPr kumimoji="1" lang="zh-TW" altLang="en-US" sz="1500"/>
              <a:t>為允許存取全部。</a:t>
            </a:r>
          </a:p>
          <a:p>
            <a:r>
              <a:rPr kumimoji="1" lang="en" altLang="zh-TW" sz="1500"/>
              <a:t>verbs </a:t>
            </a:r>
            <a:r>
              <a:rPr kumimoji="1" lang="zh-TW" altLang="en-US" sz="1500"/>
              <a:t>為 </a:t>
            </a:r>
            <a:r>
              <a:rPr kumimoji="1" lang="en" altLang="zh-TW" sz="1500"/>
              <a:t>API </a:t>
            </a:r>
            <a:r>
              <a:rPr kumimoji="1" lang="zh-TW" altLang="en-US" sz="1500"/>
              <a:t>存取方法</a:t>
            </a:r>
            <a:endParaRPr kumimoji="1" lang="en-US" altLang="zh-TW" sz="1500"/>
          </a:p>
          <a:p>
            <a:pPr lvl="1"/>
            <a:r>
              <a:rPr kumimoji="1" lang="zh-TW" altLang="en-US" sz="1500"/>
              <a:t>如 </a:t>
            </a:r>
            <a:r>
              <a:rPr kumimoji="1" lang="en" altLang="zh-TW" sz="1500"/>
              <a:t>get</a:t>
            </a:r>
            <a:r>
              <a:rPr kumimoji="1" lang="zh-TW" altLang="en" sz="1500"/>
              <a:t>、</a:t>
            </a:r>
            <a:r>
              <a:rPr kumimoji="1" lang="en" altLang="zh-TW" sz="1500"/>
              <a:t>list</a:t>
            </a:r>
            <a:r>
              <a:rPr kumimoji="1" lang="zh-TW" altLang="en" sz="1500"/>
              <a:t>、</a:t>
            </a:r>
            <a:r>
              <a:rPr kumimoji="1" lang="en" altLang="zh-TW" sz="1500"/>
              <a:t>watch</a:t>
            </a:r>
            <a:r>
              <a:rPr kumimoji="1" lang="zh-TW" altLang="en" sz="1500"/>
              <a:t>、</a:t>
            </a:r>
            <a:r>
              <a:rPr kumimoji="1" lang="en" altLang="zh-TW" sz="1500"/>
              <a:t>create</a:t>
            </a:r>
            <a:r>
              <a:rPr kumimoji="1" lang="zh-TW" altLang="en" sz="1500"/>
              <a:t>、</a:t>
            </a:r>
            <a:r>
              <a:rPr kumimoji="1" lang="en" altLang="zh-TW" sz="1500"/>
              <a:t>update</a:t>
            </a:r>
            <a:br>
              <a:rPr kumimoji="1" lang="en" altLang="zh-TW" sz="1500"/>
            </a:br>
            <a:r>
              <a:rPr kumimoji="1" lang="zh-TW" altLang="en" sz="1500"/>
              <a:t>、 </a:t>
            </a:r>
            <a:r>
              <a:rPr kumimoji="1" lang="en" altLang="zh-TW" sz="1500"/>
              <a:t>delete</a:t>
            </a:r>
            <a:r>
              <a:rPr kumimoji="1" lang="zh-TW" altLang="en" sz="1500"/>
              <a:t>、</a:t>
            </a:r>
            <a:r>
              <a:rPr kumimoji="1" lang="en" altLang="zh-TW" sz="1500"/>
              <a:t>proxy</a:t>
            </a:r>
            <a:endParaRPr kumimoji="1" lang="en-US" altLang="zh-TW" sz="1500"/>
          </a:p>
          <a:p>
            <a:pPr lvl="1"/>
            <a:r>
              <a:rPr kumimoji="1" lang="en" altLang="zh-TW" sz="1500"/>
              <a:t>[“*”] </a:t>
            </a:r>
            <a:r>
              <a:rPr kumimoji="1" lang="zh-TW" altLang="en-US" sz="1500"/>
              <a:t>為允許存取全部。</a:t>
            </a:r>
          </a:p>
        </p:txBody>
      </p:sp>
    </p:spTree>
    <p:extLst>
      <p:ext uri="{BB962C8B-B14F-4D97-AF65-F5344CB8AC3E}">
        <p14:creationId xmlns:p14="http://schemas.microsoft.com/office/powerpoint/2010/main" val="337165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9B85-16CE-884B-99EB-8ABF199B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kumimoji="1" lang="en-US" altLang="zh-TW" sz="3600" dirty="0" err="1"/>
              <a:t>RoleBinding</a:t>
            </a:r>
            <a:endParaRPr kumimoji="1" lang="zh-TW" altLang="en-US" sz="3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65B8B-1227-A642-B697-38B15694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kumimoji="1" lang="zh-TW" altLang="en-US" sz="1800" dirty="0"/>
              <a:t>角色綁定（</a:t>
            </a:r>
            <a:r>
              <a:rPr kumimoji="1" lang="en" altLang="zh-TW" sz="1800" dirty="0" err="1"/>
              <a:t>RoleBinding</a:t>
            </a:r>
            <a:r>
              <a:rPr kumimoji="1" lang="zh-TW" altLang="en" sz="1800" dirty="0"/>
              <a:t>）</a:t>
            </a:r>
            <a:r>
              <a:rPr kumimoji="1" lang="zh-TW" altLang="en-US" sz="1800" dirty="0"/>
              <a:t>是將角色中定義</a:t>
            </a:r>
            <a:br>
              <a:rPr kumimoji="1" lang="en-US" altLang="zh-TW" sz="1800" dirty="0"/>
            </a:br>
            <a:r>
              <a:rPr kumimoji="1" lang="zh-TW" altLang="en-US" sz="1800" dirty="0"/>
              <a:t>的權限賦予一個或者一組用戶</a:t>
            </a:r>
            <a:endParaRPr kumimoji="1" lang="en-US" altLang="zh-TW" sz="1800" dirty="0"/>
          </a:p>
          <a:p>
            <a:r>
              <a:rPr kumimoji="1" lang="zh-TW" altLang="en-US" sz="1800" dirty="0"/>
              <a:t>含若干主體（用戶，組和服務賬戶）</a:t>
            </a:r>
            <a:br>
              <a:rPr kumimoji="1" lang="en-US" altLang="zh-TW" sz="1800" dirty="0"/>
            </a:br>
            <a:r>
              <a:rPr kumimoji="1" lang="zh-TW" altLang="en-US" sz="1800" dirty="0"/>
              <a:t>的列表和對這些主體所獲得的角色的引用</a:t>
            </a:r>
            <a:endParaRPr kumimoji="1" lang="en-US" altLang="zh-TW" sz="1800" dirty="0"/>
          </a:p>
          <a:p>
            <a:r>
              <a:rPr kumimoji="1" lang="zh-TW" altLang="en-US" sz="1800" dirty="0">
                <a:solidFill>
                  <a:srgbClr val="FF0000"/>
                </a:solidFill>
              </a:rPr>
              <a:t>使用 </a:t>
            </a:r>
            <a:r>
              <a:rPr kumimoji="1" lang="en" altLang="zh-TW" sz="1800" dirty="0" err="1">
                <a:solidFill>
                  <a:srgbClr val="FF0000"/>
                </a:solidFill>
              </a:rPr>
              <a:t>RoleBinding</a:t>
            </a:r>
            <a:r>
              <a:rPr kumimoji="1" lang="en" altLang="zh-TW" sz="1800" dirty="0">
                <a:solidFill>
                  <a:srgbClr val="FF0000"/>
                </a:solidFill>
              </a:rPr>
              <a:t> </a:t>
            </a:r>
            <a:r>
              <a:rPr kumimoji="1" lang="zh-TW" altLang="en-US" sz="1800" dirty="0">
                <a:solidFill>
                  <a:srgbClr val="FF0000"/>
                </a:solidFill>
              </a:rPr>
              <a:t>在指定的</a:t>
            </a:r>
            <a:r>
              <a:rPr kumimoji="1" lang="en-US" altLang="zh-TW" sz="1800" dirty="0">
                <a:solidFill>
                  <a:srgbClr val="FF0000"/>
                </a:solidFill>
              </a:rPr>
              <a:t>namespace</a:t>
            </a:r>
            <a:r>
              <a:rPr kumimoji="1" lang="zh-TW" altLang="en-US" sz="1800" dirty="0">
                <a:solidFill>
                  <a:srgbClr val="FF0000"/>
                </a:solidFill>
              </a:rPr>
              <a:t>中</a:t>
            </a:r>
            <a:br>
              <a:rPr kumimoji="1" lang="en-US" altLang="zh-TW" sz="1800" dirty="0">
                <a:solidFill>
                  <a:srgbClr val="FF0000"/>
                </a:solidFill>
              </a:rPr>
            </a:br>
            <a:r>
              <a:rPr kumimoji="1" lang="zh-TW" altLang="en-US" sz="1800" dirty="0">
                <a:solidFill>
                  <a:srgbClr val="FF0000"/>
                </a:solidFill>
              </a:rPr>
              <a:t>執行授權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20407A7-7091-AF48-A6E3-6117E694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83498"/>
            <a:ext cx="5991224" cy="616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79F1091-209E-4F4E-8E3C-2A09D2C1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TW" sz="4000"/>
              <a:t>RoleBinding yaml </a:t>
            </a:r>
            <a:r>
              <a:rPr kumimoji="1" lang="zh-TW" altLang="en-US" sz="4000"/>
              <a:t>解析</a:t>
            </a:r>
            <a:r>
              <a:rPr kumimoji="1" lang="en-US" altLang="zh-TW" sz="4000"/>
              <a:t>-1</a:t>
            </a:r>
            <a:endParaRPr kumimoji="1" lang="zh-TW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F5778-3654-F640-A5D9-CE79853E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en" altLang="zh-TW" sz="1800"/>
              <a:t>RoleBinding </a:t>
            </a:r>
            <a:r>
              <a:rPr kumimoji="1" lang="zh-TW" altLang="en-US" sz="1800"/>
              <a:t>將 </a:t>
            </a:r>
            <a:r>
              <a:rPr kumimoji="1" lang="en-US" altLang="zh-TW" sz="1800"/>
              <a:t>"</a:t>
            </a:r>
            <a:r>
              <a:rPr kumimoji="1" lang="en" altLang="zh-TW" sz="1800"/>
              <a:t>pod-reader" </a:t>
            </a:r>
            <a:r>
              <a:rPr kumimoji="1" lang="zh-TW" altLang="en-US" sz="1800"/>
              <a:t>角色授予在 </a:t>
            </a:r>
            <a:r>
              <a:rPr kumimoji="1" lang="en-US" altLang="zh-TW" sz="1800"/>
              <a:t>"</a:t>
            </a:r>
            <a:r>
              <a:rPr kumimoji="1" lang="en" altLang="zh-TW" sz="1800"/>
              <a:t>default" </a:t>
            </a:r>
            <a:r>
              <a:rPr kumimoji="1" lang="zh-TW" altLang="en-US" sz="1800"/>
              <a:t>命名空間中的用戶 </a:t>
            </a:r>
            <a:r>
              <a:rPr kumimoji="1" lang="en-US" altLang="zh-TW" sz="1800"/>
              <a:t>"</a:t>
            </a:r>
            <a:r>
              <a:rPr kumimoji="1" lang="en" altLang="zh-TW" sz="1800"/>
              <a:t>jane”</a:t>
            </a:r>
            <a:endParaRPr kumimoji="1" lang="en-US" altLang="zh-TW" sz="1800"/>
          </a:p>
          <a:p>
            <a:pPr lvl="1"/>
            <a:r>
              <a:rPr kumimoji="1" lang="zh-TW" altLang="en-US" sz="1800"/>
              <a:t>用戶 </a:t>
            </a:r>
            <a:r>
              <a:rPr kumimoji="1" lang="en-US" altLang="zh-TW" sz="1800"/>
              <a:t>"</a:t>
            </a:r>
            <a:r>
              <a:rPr kumimoji="1" lang="en" altLang="zh-TW" sz="1800"/>
              <a:t>jane" </a:t>
            </a:r>
            <a:r>
              <a:rPr kumimoji="1" lang="zh-TW" altLang="en-US" sz="1800"/>
              <a:t>就具有了讀取 </a:t>
            </a:r>
            <a:r>
              <a:rPr kumimoji="1" lang="en-US" altLang="zh-TW" sz="1800"/>
              <a:t>"</a:t>
            </a:r>
            <a:r>
              <a:rPr kumimoji="1" lang="en" altLang="zh-TW" sz="1800"/>
              <a:t>default" </a:t>
            </a:r>
            <a:r>
              <a:rPr kumimoji="1" lang="zh-TW" altLang="en-US" sz="1800"/>
              <a:t>命名空間中 </a:t>
            </a:r>
            <a:r>
              <a:rPr kumimoji="1" lang="en" altLang="zh-TW" sz="1800"/>
              <a:t>pods </a:t>
            </a:r>
            <a:r>
              <a:rPr kumimoji="1" lang="zh-TW" altLang="en-US" sz="1800"/>
              <a:t>的權限。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16F96D1-20FE-7343-BF00-A110DA51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9" y="2616565"/>
            <a:ext cx="7014035" cy="34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6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8193-0995-9747-A6B3-F5022907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RoleBinding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yaml</a:t>
            </a:r>
            <a:r>
              <a:rPr kumimoji="1" lang="en-US" altLang="zh-TW" dirty="0"/>
              <a:t> </a:t>
            </a:r>
            <a:r>
              <a:rPr kumimoji="1" lang="zh-TW" altLang="en-US" dirty="0"/>
              <a:t>解析</a:t>
            </a:r>
            <a:r>
              <a:rPr kumimoji="1" lang="en-US" altLang="zh-TW" dirty="0"/>
              <a:t>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CE85B-0372-D540-8E5E-9EEC6E6E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TW" dirty="0" err="1">
                <a:solidFill>
                  <a:srgbClr val="FF0000"/>
                </a:solidFill>
              </a:rPr>
              <a:t>RoleBinding</a:t>
            </a:r>
            <a:r>
              <a:rPr kumimoji="1" lang="en" altLang="zh-TW" dirty="0">
                <a:solidFill>
                  <a:srgbClr val="FF0000"/>
                </a:solidFill>
              </a:rPr>
              <a:t> </a:t>
            </a:r>
            <a:r>
              <a:rPr kumimoji="1" lang="zh-TW" altLang="en-US" dirty="0">
                <a:solidFill>
                  <a:srgbClr val="FF0000"/>
                </a:solidFill>
              </a:rPr>
              <a:t>也可以引用 </a:t>
            </a:r>
            <a:r>
              <a:rPr kumimoji="1" lang="en" altLang="zh-TW" dirty="0" err="1">
                <a:solidFill>
                  <a:srgbClr val="FF0000"/>
                </a:solidFill>
              </a:rPr>
              <a:t>ClusterRole</a:t>
            </a:r>
            <a:endParaRPr kumimoji="1" lang="en" altLang="zh-TW" dirty="0">
              <a:solidFill>
                <a:srgbClr val="FF0000"/>
              </a:solidFill>
            </a:endParaRP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Role </a:t>
            </a:r>
            <a:r>
              <a:rPr kumimoji="1" lang="zh-TW" altLang="en-US" dirty="0">
                <a:solidFill>
                  <a:srgbClr val="FF0000"/>
                </a:solidFill>
              </a:rPr>
              <a:t>跟 </a:t>
            </a:r>
            <a:r>
              <a:rPr kumimoji="1" lang="en-US" altLang="zh-TW" dirty="0" err="1">
                <a:solidFill>
                  <a:srgbClr val="FF0000"/>
                </a:solidFill>
              </a:rPr>
              <a:t>ClusterRole</a:t>
            </a:r>
            <a:r>
              <a:rPr kumimoji="1" lang="zh-TW" altLang="en-US" dirty="0">
                <a:solidFill>
                  <a:srgbClr val="FF0000"/>
                </a:solidFill>
              </a:rPr>
              <a:t>都能用</a:t>
            </a:r>
            <a:r>
              <a:rPr kumimoji="1" lang="en" altLang="zh-TW" dirty="0" err="1">
                <a:solidFill>
                  <a:srgbClr val="FF0000"/>
                </a:solidFill>
              </a:rPr>
              <a:t>RoleBinding</a:t>
            </a:r>
            <a:r>
              <a:rPr kumimoji="1" lang="zh-TW" altLang="en-US" dirty="0">
                <a:solidFill>
                  <a:srgbClr val="FF0000"/>
                </a:solidFill>
              </a:rPr>
              <a:t>去綁定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en-US" dirty="0"/>
              <a:t>對 </a:t>
            </a:r>
            <a:r>
              <a:rPr kumimoji="1" lang="en" altLang="zh-TW" dirty="0" err="1"/>
              <a:t>ClusterRole</a:t>
            </a:r>
            <a:r>
              <a:rPr kumimoji="1" lang="en" altLang="zh-TW" dirty="0"/>
              <a:t> </a:t>
            </a:r>
            <a:r>
              <a:rPr kumimoji="1" lang="zh-TW" altLang="en-US" dirty="0"/>
              <a:t>所定義的、位於 </a:t>
            </a:r>
            <a:r>
              <a:rPr kumimoji="1" lang="en" altLang="zh-TW" dirty="0" err="1"/>
              <a:t>RoleBinding</a:t>
            </a:r>
            <a:r>
              <a:rPr kumimoji="1" lang="en" altLang="zh-TW" dirty="0"/>
              <a:t> </a:t>
            </a:r>
            <a:r>
              <a:rPr kumimoji="1" lang="zh-TW" altLang="en-US" dirty="0"/>
              <a:t>命名空間內的資源授權。這可以允許管理者在 整個集群中定義一組通用的角色，然後在多個</a:t>
            </a:r>
            <a:r>
              <a:rPr kumimoji="1" lang="en-US" altLang="zh-TW" dirty="0"/>
              <a:t>namespace</a:t>
            </a:r>
            <a:r>
              <a:rPr kumimoji="1" lang="zh-TW" altLang="en-US" dirty="0"/>
              <a:t>中重用它們。</a:t>
            </a:r>
            <a:endParaRPr kumimoji="1" lang="en-US" altLang="zh-TW" dirty="0"/>
          </a:p>
          <a:p>
            <a:r>
              <a:rPr kumimoji="1" lang="zh-TW" altLang="en-US" dirty="0"/>
              <a:t>範例：</a:t>
            </a:r>
            <a:endParaRPr kumimoji="1" lang="en-US" altLang="zh-TW" dirty="0"/>
          </a:p>
          <a:p>
            <a:pPr lvl="1"/>
            <a:r>
              <a:rPr kumimoji="1" lang="en" altLang="zh-TW" dirty="0" err="1"/>
              <a:t>RoleBinding</a:t>
            </a:r>
            <a:r>
              <a:rPr kumimoji="1" lang="en" altLang="zh-TW" dirty="0"/>
              <a:t> </a:t>
            </a:r>
            <a:r>
              <a:rPr kumimoji="1" lang="zh-TW" altLang="en-US" dirty="0"/>
              <a:t>指定的是</a:t>
            </a:r>
            <a:br>
              <a:rPr kumimoji="1" lang="en-US" altLang="zh-TW" dirty="0"/>
            </a:br>
            <a:r>
              <a:rPr kumimoji="1" lang="zh-TW" altLang="en-US" dirty="0"/>
              <a:t> </a:t>
            </a:r>
            <a:r>
              <a:rPr kumimoji="1" lang="en" altLang="zh-TW" dirty="0" err="1"/>
              <a:t>ClusterRole</a:t>
            </a:r>
            <a:r>
              <a:rPr kumimoji="1" lang="zh-TW" altLang="en" dirty="0"/>
              <a:t>， </a:t>
            </a:r>
            <a:r>
              <a:rPr kumimoji="1" lang="en" altLang="zh-TW" dirty="0"/>
              <a:t>"</a:t>
            </a:r>
            <a:r>
              <a:rPr kumimoji="1" lang="en" altLang="zh-TW" dirty="0" err="1"/>
              <a:t>dave</a:t>
            </a:r>
            <a:r>
              <a:rPr kumimoji="1" lang="en" altLang="zh-TW" dirty="0"/>
              <a:t>" </a:t>
            </a:r>
            <a:r>
              <a:rPr kumimoji="1" lang="zh-TW" altLang="en-US" dirty="0"/>
              <a:t>將只可以</a:t>
            </a:r>
            <a:br>
              <a:rPr kumimoji="1" lang="en-US" altLang="zh-TW" dirty="0"/>
            </a:br>
            <a:r>
              <a:rPr kumimoji="1" lang="zh-TW" altLang="en-US" dirty="0"/>
              <a:t>讀取在</a:t>
            </a:r>
            <a:r>
              <a:rPr kumimoji="1" lang="en-US" altLang="zh-TW" dirty="0"/>
              <a:t>"</a:t>
            </a:r>
            <a:r>
              <a:rPr kumimoji="1" lang="en" altLang="zh-TW" dirty="0"/>
              <a:t>development" </a:t>
            </a:r>
            <a:r>
              <a:rPr kumimoji="1" lang="zh-TW" altLang="en-US" dirty="0"/>
              <a:t>命名空</a:t>
            </a:r>
            <a:br>
              <a:rPr kumimoji="1" lang="en-US" altLang="zh-TW" dirty="0"/>
            </a:br>
            <a:r>
              <a:rPr kumimoji="1" lang="zh-TW" altLang="en-US" dirty="0"/>
              <a:t>間</a:t>
            </a:r>
            <a:r>
              <a:rPr kumimoji="1" lang="en-US" altLang="zh-TW" dirty="0"/>
              <a:t>(</a:t>
            </a:r>
            <a:r>
              <a:rPr kumimoji="1" lang="en" altLang="zh-TW" dirty="0" err="1"/>
              <a:t>RoleBinding</a:t>
            </a:r>
            <a:r>
              <a:rPr kumimoji="1" lang="en" altLang="zh-TW" dirty="0"/>
              <a:t>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namespace)</a:t>
            </a:r>
            <a:br>
              <a:rPr kumimoji="1" lang="en-US" altLang="zh-TW" dirty="0"/>
            </a:br>
            <a:r>
              <a:rPr kumimoji="1" lang="zh-TW" altLang="en-US" dirty="0"/>
              <a:t>中的</a:t>
            </a:r>
            <a:r>
              <a:rPr kumimoji="1" lang="en-US" altLang="zh-TW" dirty="0"/>
              <a:t>"</a:t>
            </a:r>
            <a:r>
              <a:rPr kumimoji="1" lang="en" altLang="zh-TW" dirty="0"/>
              <a:t>secrets"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23EF03-F4C4-DB4F-92F8-FB6D1CA9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63" y="3565525"/>
            <a:ext cx="6297237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298955-0C73-C948-9707-A2329D8A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kumimoji="1" lang="en-US" altLang="zh-TW" sz="4000"/>
              <a:t>ServiceAccount (SA)</a:t>
            </a:r>
            <a:endParaRPr kumimoji="1" lang="zh-TW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44C5B4-A505-C246-9160-5B03CDEF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kumimoji="1" lang="en-US" altLang="zh-TW" sz="2000"/>
              <a:t>K8s </a:t>
            </a:r>
            <a:r>
              <a:rPr kumimoji="1" lang="zh-TW" altLang="en-US" sz="2000"/>
              <a:t>區分</a:t>
            </a:r>
            <a:r>
              <a:rPr kumimoji="1" lang="en-US" altLang="zh-TW" sz="2000"/>
              <a:t>user </a:t>
            </a:r>
            <a:r>
              <a:rPr kumimoji="1" lang="zh-TW" altLang="en-US" sz="2000"/>
              <a:t>與服務內</a:t>
            </a:r>
            <a:r>
              <a:rPr kumimoji="1" lang="en-US" altLang="zh-TW" sz="2000"/>
              <a:t>process</a:t>
            </a:r>
            <a:r>
              <a:rPr kumimoji="1" lang="zh-TW" altLang="en-US" sz="2000"/>
              <a:t>有需要的用戶</a:t>
            </a:r>
            <a:endParaRPr kumimoji="1" lang="en-US" altLang="zh-TW" sz="2000"/>
          </a:p>
          <a:p>
            <a:r>
              <a:rPr kumimoji="1" lang="zh-TW" altLang="en-US" sz="2000"/>
              <a:t>定義了</a:t>
            </a:r>
            <a:r>
              <a:rPr kumimoji="1" lang="en-US" altLang="zh-TW" sz="2000"/>
              <a:t>Service Account</a:t>
            </a:r>
            <a:r>
              <a:rPr kumimoji="1" lang="zh-TW" altLang="en-US" sz="2000"/>
              <a:t>供內部</a:t>
            </a:r>
            <a:r>
              <a:rPr kumimoji="1" lang="en-US" altLang="zh-TW" sz="2000"/>
              <a:t>process </a:t>
            </a:r>
            <a:r>
              <a:rPr kumimoji="1" lang="zh-TW" altLang="en-US" sz="2000"/>
              <a:t>使用</a:t>
            </a:r>
            <a:endParaRPr kumimoji="1" lang="en-US" altLang="zh-TW" sz="2000"/>
          </a:p>
          <a:p>
            <a:pPr lvl="1"/>
            <a:r>
              <a:rPr kumimoji="1" lang="zh-TW" altLang="en-US" sz="2000"/>
              <a:t>實際上有</a:t>
            </a:r>
            <a:r>
              <a:rPr kumimoji="1" lang="en-US" altLang="zh-TW" sz="2000"/>
              <a:t>3</a:t>
            </a:r>
            <a:r>
              <a:rPr kumimoji="1" lang="zh-TW" altLang="en-US" sz="2000"/>
              <a:t>個控制器去控制</a:t>
            </a:r>
            <a:r>
              <a:rPr kumimoji="1" lang="en-US" altLang="zh-TW" sz="2000"/>
              <a:t>sa</a:t>
            </a:r>
            <a:r>
              <a:rPr kumimoji="1" lang="zh-TW" altLang="en-US" sz="2000"/>
              <a:t>的自動化</a:t>
            </a:r>
            <a:endParaRPr kumimoji="1" lang="en-US" altLang="zh-TW" sz="2000"/>
          </a:p>
          <a:p>
            <a:pPr lvl="2"/>
            <a:r>
              <a:rPr kumimoji="1" lang="en" altLang="zh-TW" dirty="0"/>
              <a:t>Service account admission controller</a:t>
            </a:r>
          </a:p>
          <a:p>
            <a:pPr lvl="2"/>
            <a:r>
              <a:rPr kumimoji="1" lang="en" altLang="zh-TW" dirty="0"/>
              <a:t>Token controller</a:t>
            </a:r>
          </a:p>
          <a:p>
            <a:pPr lvl="2"/>
            <a:r>
              <a:rPr kumimoji="1" lang="en" altLang="zh-TW" dirty="0"/>
              <a:t>Service account controller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C374A0-0405-9341-BB6A-94F7952B0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9" b="-3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515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00A171-998F-724B-8F9F-195C3DBB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kumimoji="1" lang="en-US" altLang="zh-TW" sz="4000"/>
              <a:t>ClusterRole</a:t>
            </a:r>
            <a:endParaRPr kumimoji="1" lang="zh-TW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31BC4-BD35-284A-B625-A1E686D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kumimoji="1" lang="en" altLang="zh-TW" sz="2000"/>
              <a:t>ClusterRole </a:t>
            </a:r>
            <a:r>
              <a:rPr kumimoji="1" lang="zh-TW" altLang="en-US" sz="2000"/>
              <a:t>可以授予的權限和 </a:t>
            </a:r>
            <a:r>
              <a:rPr kumimoji="1" lang="en" altLang="zh-TW" sz="2000"/>
              <a:t>Role </a:t>
            </a:r>
            <a:r>
              <a:rPr kumimoji="1" lang="zh-TW" altLang="en-US" sz="2000"/>
              <a:t>相同</a:t>
            </a:r>
            <a:endParaRPr kumimoji="1" lang="en-US" altLang="zh-TW" sz="2000"/>
          </a:p>
          <a:p>
            <a:r>
              <a:rPr kumimoji="1" lang="zh-TW" altLang="en-US" sz="2000"/>
              <a:t> 但是因為 </a:t>
            </a:r>
            <a:r>
              <a:rPr kumimoji="1" lang="en" altLang="zh-TW" sz="2000"/>
              <a:t>ClusterRole </a:t>
            </a:r>
            <a:r>
              <a:rPr kumimoji="1" lang="zh-TW" altLang="en-US" sz="2000"/>
              <a:t>屬於集群範圍，</a:t>
            </a:r>
            <a:br>
              <a:rPr kumimoji="1" lang="en-US" altLang="zh-TW" sz="2000"/>
            </a:br>
            <a:r>
              <a:rPr kumimoji="1" lang="zh-TW" altLang="en-US" sz="2000"/>
              <a:t>所以它也可以授予以下訪問權限：</a:t>
            </a:r>
            <a:endParaRPr kumimoji="1" lang="en-US" altLang="zh-TW" sz="2000"/>
          </a:p>
          <a:p>
            <a:pPr lvl="1"/>
            <a:r>
              <a:rPr kumimoji="1" lang="zh-TW" altLang="en-US" sz="2000"/>
              <a:t>集群範圍資源 （比如 </a:t>
            </a:r>
            <a:r>
              <a:rPr kumimoji="1" lang="en" altLang="zh-TW" sz="2000"/>
              <a:t>nodes)</a:t>
            </a:r>
          </a:p>
          <a:p>
            <a:pPr lvl="1"/>
            <a:r>
              <a:rPr kumimoji="1" lang="zh-TW" altLang="en-US" sz="2000"/>
              <a:t>非資源端點（比如 </a:t>
            </a:r>
            <a:r>
              <a:rPr kumimoji="1" lang="en-US" altLang="zh-TW" sz="2000"/>
              <a:t>"/</a:t>
            </a:r>
            <a:r>
              <a:rPr kumimoji="1" lang="en" altLang="zh-TW" sz="2000"/>
              <a:t>healthz”</a:t>
            </a:r>
            <a:r>
              <a:rPr kumimoji="1" lang="en-US" altLang="zh-TW" sz="2000"/>
              <a:t>)</a:t>
            </a:r>
          </a:p>
          <a:p>
            <a:pPr lvl="1"/>
            <a:r>
              <a:rPr kumimoji="1" lang="zh-TW" altLang="en-US" sz="2000"/>
              <a:t>跨命名空間訪問的有名字空間作用域的資源</a:t>
            </a:r>
            <a:br>
              <a:rPr kumimoji="1" lang="en-US" altLang="zh-TW" sz="2000"/>
            </a:br>
            <a:r>
              <a:rPr kumimoji="1" lang="zh-TW" altLang="en-US" sz="2000"/>
              <a:t>（如 </a:t>
            </a:r>
            <a:r>
              <a:rPr kumimoji="1" lang="en" altLang="zh-TW" sz="2000"/>
              <a:t>Pods</a:t>
            </a:r>
            <a:r>
              <a:rPr kumimoji="1" lang="zh-TW" altLang="en" sz="2000"/>
              <a:t>）</a:t>
            </a:r>
            <a:endParaRPr kumimoji="1" lang="en-US" altLang="zh-TW" sz="2000"/>
          </a:p>
          <a:p>
            <a:pPr lvl="2"/>
            <a:r>
              <a:rPr kumimoji="1" lang="en-US" altLang="zh-TW" dirty="0"/>
              <a:t>Ex:</a:t>
            </a:r>
          </a:p>
          <a:p>
            <a:pPr lvl="3"/>
            <a:r>
              <a:rPr kumimoji="1" lang="en" altLang="zh-TW" sz="2000"/>
              <a:t>kubectl get pods --all-namespaces </a:t>
            </a:r>
            <a:r>
              <a:rPr kumimoji="1" lang="zh-TW" altLang="en-US" sz="2000"/>
              <a:t>時需要此能力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A2FA7E-7F1E-BD4B-9F8A-D0835670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5" y="768349"/>
            <a:ext cx="5735575" cy="585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47C48-1806-F847-8423-3BA390F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ClusterRoleBinding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29310-0B3D-0644-BD7C-62A9D07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ClusterRoleBinding</a:t>
            </a:r>
            <a:r>
              <a:rPr kumimoji="1" lang="en" altLang="zh-TW" dirty="0"/>
              <a:t> </a:t>
            </a:r>
            <a:r>
              <a:rPr kumimoji="1" lang="zh-TW" altLang="en-US" dirty="0"/>
              <a:t>可用來在集群級別</a:t>
            </a:r>
            <a:br>
              <a:rPr kumimoji="1" lang="en-US" altLang="zh-TW" dirty="0"/>
            </a:br>
            <a:r>
              <a:rPr kumimoji="1" lang="zh-TW" altLang="en-US" dirty="0"/>
              <a:t>或對所有</a:t>
            </a:r>
            <a:r>
              <a:rPr kumimoji="1" lang="en-US" altLang="zh-TW" dirty="0"/>
              <a:t>namespace</a:t>
            </a:r>
            <a:r>
              <a:rPr kumimoji="1" lang="zh-TW" altLang="en-US" dirty="0"/>
              <a:t>執行授權</a:t>
            </a:r>
            <a:endParaRPr kumimoji="1" lang="en-US" altLang="zh-TW" dirty="0"/>
          </a:p>
          <a:p>
            <a:r>
              <a:rPr kumimoji="1" lang="zh-TW" altLang="en-US" dirty="0"/>
              <a:t>不能修改綁定對象所引用的 </a:t>
            </a:r>
            <a:r>
              <a:rPr kumimoji="1" lang="en" altLang="zh-TW" dirty="0"/>
              <a:t>Role </a:t>
            </a:r>
            <a:r>
              <a:rPr kumimoji="1" lang="zh-TW" altLang="en-US" dirty="0"/>
              <a:t>或 </a:t>
            </a:r>
            <a:br>
              <a:rPr kumimoji="1" lang="en-US" altLang="zh-TW" dirty="0"/>
            </a:br>
            <a:r>
              <a:rPr kumimoji="1" lang="en" altLang="zh-TW" dirty="0" err="1"/>
              <a:t>ClusterRole</a:t>
            </a:r>
            <a:r>
              <a:rPr kumimoji="1" lang="en" altLang="zh-TW" dirty="0"/>
              <a:t> </a:t>
            </a:r>
            <a:r>
              <a:rPr kumimoji="1" lang="zh-TW" altLang="en" dirty="0"/>
              <a:t>。</a:t>
            </a:r>
            <a:endParaRPr kumimoji="1" lang="en-US" altLang="zh-TW" dirty="0"/>
          </a:p>
          <a:p>
            <a:pPr lvl="1"/>
            <a:r>
              <a:rPr kumimoji="1" lang="zh-TW" altLang="en-US" dirty="0">
                <a:solidFill>
                  <a:srgbClr val="FF0000"/>
                </a:solidFill>
              </a:rPr>
              <a:t>試圖改變綁定對象的 </a:t>
            </a:r>
            <a:r>
              <a:rPr kumimoji="1" lang="en" altLang="zh-TW" dirty="0" err="1">
                <a:solidFill>
                  <a:srgbClr val="FF0000"/>
                </a:solidFill>
              </a:rPr>
              <a:t>roleRef</a:t>
            </a:r>
            <a:r>
              <a:rPr kumimoji="1" lang="en" altLang="zh-TW" dirty="0">
                <a:solidFill>
                  <a:srgbClr val="FF0000"/>
                </a:solidFill>
              </a:rPr>
              <a:t> </a:t>
            </a:r>
            <a:r>
              <a:rPr kumimoji="1" lang="zh-TW" altLang="en-US" dirty="0">
                <a:solidFill>
                  <a:srgbClr val="FF0000"/>
                </a:solidFill>
              </a:rPr>
              <a:t>將導致驗證錯誤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1"/>
            <a:r>
              <a:rPr kumimoji="1" lang="zh-TW" altLang="en-US" dirty="0">
                <a:solidFill>
                  <a:srgbClr val="0070C0"/>
                </a:solidFill>
              </a:rPr>
              <a:t>想改變現有綁定對像中 </a:t>
            </a:r>
            <a:r>
              <a:rPr kumimoji="1" lang="en" altLang="zh-TW" dirty="0" err="1">
                <a:solidFill>
                  <a:srgbClr val="0070C0"/>
                </a:solidFill>
              </a:rPr>
              <a:t>roleRef</a:t>
            </a:r>
            <a:r>
              <a:rPr kumimoji="1" lang="en" altLang="zh-TW" dirty="0">
                <a:solidFill>
                  <a:srgbClr val="0070C0"/>
                </a:solidFill>
              </a:rPr>
              <a:t> </a:t>
            </a:r>
            <a:r>
              <a:rPr kumimoji="1" lang="zh-TW" altLang="en-US" dirty="0">
                <a:solidFill>
                  <a:srgbClr val="0070C0"/>
                </a:solidFill>
              </a:rPr>
              <a:t>，</a:t>
            </a:r>
            <a:br>
              <a:rPr kumimoji="1" lang="en-US" altLang="zh-TW" dirty="0">
                <a:solidFill>
                  <a:srgbClr val="0070C0"/>
                </a:solidFill>
              </a:rPr>
            </a:br>
            <a:r>
              <a:rPr kumimoji="1" lang="zh-TW" altLang="en-US" dirty="0">
                <a:solidFill>
                  <a:srgbClr val="0070C0"/>
                </a:solidFill>
              </a:rPr>
              <a:t>必須</a:t>
            </a:r>
            <a:r>
              <a:rPr kumimoji="1" lang="en-US" altLang="zh-TW" dirty="0">
                <a:solidFill>
                  <a:srgbClr val="0070C0"/>
                </a:solidFill>
              </a:rPr>
              <a:t>delete</a:t>
            </a:r>
            <a:r>
              <a:rPr kumimoji="1" lang="zh-TW" altLang="en-US" dirty="0">
                <a:solidFill>
                  <a:srgbClr val="0070C0"/>
                </a:solidFill>
              </a:rPr>
              <a:t>並重新</a:t>
            </a:r>
            <a:r>
              <a:rPr kumimoji="1" lang="en-US" altLang="zh-TW" dirty="0">
                <a:solidFill>
                  <a:srgbClr val="0070C0"/>
                </a:solidFill>
              </a:rPr>
              <a:t>create</a:t>
            </a:r>
            <a:r>
              <a:rPr kumimoji="1" lang="zh-TW" altLang="en-US" dirty="0">
                <a:solidFill>
                  <a:srgbClr val="0070C0"/>
                </a:solidFill>
              </a:rPr>
              <a:t>綁定對象</a:t>
            </a:r>
            <a:endParaRPr kumimoji="1" lang="en-US" altLang="zh-TW" dirty="0">
              <a:solidFill>
                <a:srgbClr val="0070C0"/>
              </a:solidFill>
            </a:endParaRPr>
          </a:p>
          <a:p>
            <a:pPr lvl="1"/>
            <a:r>
              <a:rPr kumimoji="1" lang="zh-TW" altLang="en-US" dirty="0">
                <a:solidFill>
                  <a:schemeClr val="accent2"/>
                </a:solidFill>
              </a:rPr>
              <a:t>這個限制</a:t>
            </a:r>
            <a:r>
              <a:rPr kumimoji="1" lang="en-US" altLang="zh-TW" dirty="0">
                <a:solidFill>
                  <a:schemeClr val="accent2"/>
                </a:solidFill>
              </a:rPr>
              <a:t>OP</a:t>
            </a:r>
            <a:r>
              <a:rPr kumimoji="1" lang="zh-TW" altLang="en-US" dirty="0">
                <a:solidFill>
                  <a:schemeClr val="accent2"/>
                </a:solidFill>
              </a:rPr>
              <a:t>或管理者一定要知道</a:t>
            </a:r>
            <a:r>
              <a:rPr kumimoji="1" lang="en-US" altLang="zh-TW" dirty="0">
                <a:solidFill>
                  <a:schemeClr val="accent2"/>
                </a:solidFill>
              </a:rPr>
              <a:t>(</a:t>
            </a:r>
            <a:r>
              <a:rPr kumimoji="1" lang="zh-TW" altLang="en-US" dirty="0">
                <a:solidFill>
                  <a:schemeClr val="accent2"/>
                </a:solidFill>
              </a:rPr>
              <a:t>切記</a:t>
            </a:r>
            <a:r>
              <a:rPr kumimoji="1" lang="en-US" altLang="zh-TW" dirty="0">
                <a:solidFill>
                  <a:schemeClr val="accent2"/>
                </a:solidFill>
              </a:rPr>
              <a:t>)</a:t>
            </a:r>
            <a:endParaRPr kumimoji="1" lang="zh-TW" altLang="en-US" dirty="0">
              <a:solidFill>
                <a:schemeClr val="accent2"/>
              </a:solidFill>
            </a:endParaRP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6EC68A-714D-F646-9E8B-E8E72C45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5" y="1842615"/>
            <a:ext cx="4556125" cy="46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7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31E735-9503-4449-8E92-07A64207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TW" sz="4000"/>
              <a:t>ClusterRoleBinding yaml </a:t>
            </a:r>
            <a:r>
              <a:rPr kumimoji="1" lang="zh-TW" altLang="en-US" sz="4000"/>
              <a:t>解析</a:t>
            </a:r>
            <a:r>
              <a:rPr kumimoji="1" lang="en-US" altLang="zh-TW" sz="4000"/>
              <a:t>-1</a:t>
            </a:r>
            <a:endParaRPr kumimoji="1" lang="zh-TW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0C5C7-6ACF-F448-9065-86299130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zh-TW" altLang="en-US" sz="1800"/>
              <a:t>範例</a:t>
            </a:r>
            <a:r>
              <a:rPr kumimoji="1" lang="en-US" altLang="zh-TW" sz="1800"/>
              <a:t>: </a:t>
            </a:r>
          </a:p>
          <a:p>
            <a:pPr lvl="1"/>
            <a:r>
              <a:rPr kumimoji="1" lang="zh-TW" altLang="en-US" sz="1800"/>
              <a:t>允許 </a:t>
            </a:r>
            <a:r>
              <a:rPr kumimoji="1" lang="en-US" altLang="zh-TW" sz="1800"/>
              <a:t>"</a:t>
            </a:r>
            <a:r>
              <a:rPr kumimoji="1" lang="en" altLang="zh-TW" sz="1800"/>
              <a:t>manager" </a:t>
            </a:r>
            <a:r>
              <a:rPr kumimoji="1" lang="zh-TW" altLang="en-US" sz="1800"/>
              <a:t>組中的任何用戶讀取任意命名空間中 </a:t>
            </a:r>
            <a:r>
              <a:rPr kumimoji="1" lang="en-US" altLang="zh-TW" sz="1800"/>
              <a:t>"</a:t>
            </a:r>
            <a:r>
              <a:rPr kumimoji="1" lang="en" altLang="zh-TW" sz="1800"/>
              <a:t>secrets"</a:t>
            </a:r>
            <a:endParaRPr kumimoji="1" lang="zh-TW" altLang="en-US" sz="18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63A20A8-921C-CB41-8F82-253D72F5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3" y="2499015"/>
            <a:ext cx="6890691" cy="33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ED780F0-126A-1F42-95BF-D719B2B5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en-US" altLang="zh-TW">
                <a:solidFill>
                  <a:srgbClr val="000000"/>
                </a:solidFill>
              </a:rPr>
              <a:t>K8S</a:t>
            </a:r>
            <a:r>
              <a:rPr kumimoji="1" lang="zh-TW" altLang="en-US">
                <a:solidFill>
                  <a:srgbClr val="000000"/>
                </a:solidFill>
              </a:rPr>
              <a:t>使用</a:t>
            </a:r>
            <a:r>
              <a:rPr kumimoji="1" lang="en-US" altLang="zh-TW">
                <a:solidFill>
                  <a:srgbClr val="000000"/>
                </a:solidFill>
              </a:rPr>
              <a:t>RBAC</a:t>
            </a: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4C00B-E5FB-D24B-9F54-F7D27141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kumimoji="1" lang="zh-TW" altLang="en-US" sz="2000">
                <a:solidFill>
                  <a:srgbClr val="000000"/>
                </a:solidFill>
              </a:rPr>
              <a:t>基於角色的訪問控制（</a:t>
            </a:r>
            <a:r>
              <a:rPr kumimoji="1" lang="en" altLang="zh-TW" sz="2000">
                <a:solidFill>
                  <a:srgbClr val="000000"/>
                </a:solidFill>
              </a:rPr>
              <a:t>Role-Based Access Control</a:t>
            </a:r>
            <a:r>
              <a:rPr kumimoji="1" lang="zh-TW" altLang="en" sz="2000">
                <a:solidFill>
                  <a:srgbClr val="000000"/>
                </a:solidFill>
              </a:rPr>
              <a:t>）</a:t>
            </a:r>
            <a:endParaRPr kumimoji="1" lang="en-US" altLang="zh-TW" sz="2000">
              <a:solidFill>
                <a:srgbClr val="000000"/>
              </a:solidFill>
            </a:endParaRPr>
          </a:p>
          <a:p>
            <a:pPr lvl="1"/>
            <a:r>
              <a:rPr kumimoji="1" lang="zh-TW" altLang="en-US" sz="2000">
                <a:solidFill>
                  <a:srgbClr val="000000"/>
                </a:solidFill>
              </a:rPr>
              <a:t>使用”</a:t>
            </a:r>
            <a:r>
              <a:rPr kumimoji="1" lang="en" altLang="zh-TW" sz="2000">
                <a:solidFill>
                  <a:srgbClr val="000000"/>
                </a:solidFill>
              </a:rPr>
              <a:t>rbac.authorization.k8s.io” API Group </a:t>
            </a:r>
            <a:r>
              <a:rPr kumimoji="1" lang="zh-TW" altLang="en-US" sz="2000">
                <a:solidFill>
                  <a:srgbClr val="000000"/>
                </a:solidFill>
              </a:rPr>
              <a:t>實現授權決策</a:t>
            </a:r>
            <a:endParaRPr kumimoji="1" lang="en-US" altLang="zh-TW" sz="2000">
              <a:solidFill>
                <a:srgbClr val="000000"/>
              </a:solidFill>
            </a:endParaRPr>
          </a:p>
          <a:p>
            <a:pPr lvl="1"/>
            <a:r>
              <a:rPr kumimoji="1" lang="zh-TW" altLang="en-US" sz="2000">
                <a:solidFill>
                  <a:srgbClr val="000000"/>
                </a:solidFill>
              </a:rPr>
              <a:t>允許管理員通過 </a:t>
            </a:r>
            <a:r>
              <a:rPr kumimoji="1" lang="en" altLang="zh-TW" sz="2000">
                <a:solidFill>
                  <a:srgbClr val="000000"/>
                </a:solidFill>
              </a:rPr>
              <a:t>Kubernetes API </a:t>
            </a:r>
            <a:r>
              <a:rPr kumimoji="1" lang="zh-TW" altLang="en-US" sz="2000">
                <a:solidFill>
                  <a:srgbClr val="000000"/>
                </a:solidFill>
              </a:rPr>
              <a:t>動態配置策略</a:t>
            </a:r>
            <a:endParaRPr kumimoji="1" lang="en-US" altLang="zh-TW" sz="20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使用者">
            <a:extLst>
              <a:ext uri="{FF2B5EF4-FFF2-40B4-BE49-F238E27FC236}">
                <a16:creationId xmlns:a16="http://schemas.microsoft.com/office/drawing/2014/main" id="{EC7D3FBF-C4E6-4F9F-89F2-CEDA1A4DF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0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0B5A5-BD4F-E243-B661-884E27A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權限管理策略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1DB766-2D2E-1C43-925E-DEA19F6C2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572856"/>
              </p:ext>
            </p:extLst>
          </p:nvPr>
        </p:nvGraphicFramePr>
        <p:xfrm>
          <a:off x="524256" y="1690688"/>
          <a:ext cx="11545824" cy="19425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4816">
                  <a:extLst>
                    <a:ext uri="{9D8B030D-6E8A-4147-A177-3AD203B41FA5}">
                      <a16:colId xmlns:a16="http://schemas.microsoft.com/office/drawing/2014/main" val="2226364913"/>
                    </a:ext>
                  </a:extLst>
                </a:gridCol>
                <a:gridCol w="2670048">
                  <a:extLst>
                    <a:ext uri="{9D8B030D-6E8A-4147-A177-3AD203B41FA5}">
                      <a16:colId xmlns:a16="http://schemas.microsoft.com/office/drawing/2014/main" val="3926877234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581121118"/>
                    </a:ext>
                  </a:extLst>
                </a:gridCol>
                <a:gridCol w="2523744">
                  <a:extLst>
                    <a:ext uri="{9D8B030D-6E8A-4147-A177-3AD203B41FA5}">
                      <a16:colId xmlns:a16="http://schemas.microsoft.com/office/drawing/2014/main" val="4193825213"/>
                    </a:ext>
                  </a:extLst>
                </a:gridCol>
                <a:gridCol w="2474976">
                  <a:extLst>
                    <a:ext uri="{9D8B030D-6E8A-4147-A177-3AD203B41FA5}">
                      <a16:colId xmlns:a16="http://schemas.microsoft.com/office/drawing/2014/main" val="104109390"/>
                    </a:ext>
                  </a:extLst>
                </a:gridCol>
              </a:tblGrid>
              <a:tr h="3456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QA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PM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OP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83324"/>
                  </a:ext>
                </a:extLst>
              </a:tr>
              <a:tr h="367139">
                <a:tc>
                  <a:txBody>
                    <a:bodyPr/>
                    <a:lstStyle/>
                    <a:p>
                      <a:r>
                        <a:rPr lang="en-US" altLang="zh-TW" dirty="0"/>
                        <a:t>Pre-alpha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藍色權限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綠色權限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732"/>
                  </a:ext>
                </a:extLst>
              </a:tr>
              <a:tr h="119184">
                <a:tc>
                  <a:txBody>
                    <a:bodyPr/>
                    <a:lstStyle/>
                    <a:p>
                      <a:r>
                        <a:rPr lang="en-US" altLang="zh-TW" dirty="0"/>
                        <a:t>Alpha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藍色權限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綠色權限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06094"/>
                  </a:ext>
                </a:extLst>
              </a:tr>
              <a:tr h="374477">
                <a:tc>
                  <a:txBody>
                    <a:bodyPr/>
                    <a:lstStyle/>
                    <a:p>
                      <a:r>
                        <a:rPr lang="en-US" altLang="zh-TW" dirty="0"/>
                        <a:t>Beta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藍色權限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綠色權限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769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altLang="zh-TW" dirty="0"/>
                        <a:t>Prod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紅色權限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綠色權限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26235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B062BF6-A7EC-D34C-B194-83B5DAFE9F73}"/>
              </a:ext>
            </a:extLst>
          </p:cNvPr>
          <p:cNvSpPr txBox="1"/>
          <p:nvPr/>
        </p:nvSpPr>
        <p:spPr>
          <a:xfrm>
            <a:off x="524256" y="4036718"/>
            <a:ext cx="11545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FF0000"/>
                </a:solidFill>
              </a:rPr>
              <a:t>紅色權限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基本的認證使用者權限</a:t>
            </a:r>
            <a:r>
              <a:rPr kumimoji="1" lang="en-US" altLang="zh-TW" dirty="0"/>
              <a:t> , </a:t>
            </a:r>
            <a:r>
              <a:rPr kumimoji="1" lang="zh-TW" altLang="en-US" dirty="0"/>
              <a:t>可以看讀取</a:t>
            </a:r>
            <a:r>
              <a:rPr kumimoji="1" lang="en-US" altLang="zh-TW" dirty="0"/>
              <a:t>namespace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Resource Type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但不含</a:t>
            </a:r>
            <a:r>
              <a:rPr kumimoji="1" lang="en-US" altLang="zh-TW" dirty="0"/>
              <a:t>Secret , Service Account ,</a:t>
            </a:r>
            <a:r>
              <a:rPr kumimoji="1" lang="en-US" altLang="zh-TW" dirty="0" err="1"/>
              <a:t>ClusterRole</a:t>
            </a:r>
            <a:r>
              <a:rPr kumimoji="1" lang="en-US" altLang="zh-TW" dirty="0"/>
              <a:t> , </a:t>
            </a:r>
            <a:r>
              <a:rPr kumimoji="1" lang="en-US" altLang="zh-TW" dirty="0" err="1"/>
              <a:t>ClusterRoleBinding</a:t>
            </a: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0070C0"/>
                </a:solidFill>
              </a:rPr>
              <a:t>藍色權限</a:t>
            </a:r>
            <a:r>
              <a:rPr kumimoji="1" lang="en-US" altLang="zh-TW" dirty="0">
                <a:solidFill>
                  <a:srgbClr val="0070C0"/>
                </a:solidFill>
              </a:rPr>
              <a:t> </a:t>
            </a:r>
            <a:r>
              <a:rPr kumimoji="1"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FF0000"/>
                </a:solidFill>
              </a:rPr>
              <a:t>紅色權限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+ </a:t>
            </a:r>
            <a:r>
              <a:rPr kumimoji="1" lang="zh-TW" altLang="en-US" dirty="0"/>
              <a:t>產品</a:t>
            </a:r>
            <a:r>
              <a:rPr kumimoji="1" lang="en-US" altLang="zh-TW" dirty="0"/>
              <a:t>namespaces</a:t>
            </a:r>
            <a:r>
              <a:rPr kumimoji="1" lang="zh-TW" altLang="en-US" dirty="0"/>
              <a:t>的管理者權限</a:t>
            </a:r>
            <a:r>
              <a:rPr kumimoji="1" lang="en-US" altLang="zh-TW" dirty="0"/>
              <a:t>(</a:t>
            </a:r>
            <a:r>
              <a:rPr kumimoji="1" lang="zh-TW" altLang="en-US" dirty="0"/>
              <a:t>可以對該</a:t>
            </a:r>
            <a:r>
              <a:rPr kumimoji="1" lang="en-US" altLang="zh-TW" dirty="0"/>
              <a:t>namespaces</a:t>
            </a:r>
            <a:r>
              <a:rPr kumimoji="1" lang="zh-TW" altLang="en-US" dirty="0"/>
              <a:t>內所有</a:t>
            </a:r>
            <a:r>
              <a:rPr kumimoji="1" lang="en-US" altLang="zh-TW" dirty="0"/>
              <a:t>Resource Type </a:t>
            </a:r>
            <a:r>
              <a:rPr kumimoji="1" lang="zh-TW" altLang="en-US" dirty="0"/>
              <a:t>變動</a:t>
            </a:r>
            <a:r>
              <a:rPr kumimoji="1"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00B050"/>
                </a:solidFill>
              </a:rPr>
              <a:t>綠色權限</a:t>
            </a:r>
            <a:r>
              <a:rPr kumimoji="1" lang="en-US" altLang="zh-TW" dirty="0">
                <a:solidFill>
                  <a:srgbClr val="00B050"/>
                </a:solidFill>
              </a:rPr>
              <a:t> </a:t>
            </a:r>
            <a:r>
              <a:rPr kumimoji="1"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所有</a:t>
            </a:r>
            <a:r>
              <a:rPr kumimoji="1" lang="en-US" altLang="zh-TW" dirty="0"/>
              <a:t>namespaces</a:t>
            </a:r>
            <a:r>
              <a:rPr kumimoji="1" lang="zh-TW" altLang="en-US" dirty="0"/>
              <a:t>的管理者權限</a:t>
            </a:r>
          </a:p>
        </p:txBody>
      </p:sp>
    </p:spTree>
    <p:extLst>
      <p:ext uri="{BB962C8B-B14F-4D97-AF65-F5344CB8AC3E}">
        <p14:creationId xmlns:p14="http://schemas.microsoft.com/office/powerpoint/2010/main" val="14873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471A2-D794-1140-8C20-6629B404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kumimoji="1" lang="zh-TW" altLang="en-US" sz="5400">
                <a:solidFill>
                  <a:schemeClr val="accent5"/>
                </a:solidFill>
              </a:rPr>
              <a:t>我該怎麼申請</a:t>
            </a:r>
            <a:r>
              <a:rPr kumimoji="1" lang="en-US" altLang="zh-TW" sz="5400">
                <a:solidFill>
                  <a:schemeClr val="accent5"/>
                </a:solidFill>
              </a:rPr>
              <a:t>Token ?</a:t>
            </a:r>
            <a:endParaRPr kumimoji="1" lang="zh-TW" altLang="en-US" sz="5400">
              <a:solidFill>
                <a:schemeClr val="accent5"/>
              </a:solidFill>
            </a:endParaRPr>
          </a:p>
        </p:txBody>
      </p:sp>
      <p:graphicFrame>
        <p:nvGraphicFramePr>
          <p:cNvPr id="21" name="內容版面配置區 2">
            <a:extLst>
              <a:ext uri="{FF2B5EF4-FFF2-40B4-BE49-F238E27FC236}">
                <a16:creationId xmlns:a16="http://schemas.microsoft.com/office/drawing/2014/main" id="{08FF5421-0F41-45CF-B720-46532E6FE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341081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88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90ABB-EA54-7542-9F3D-9CB4F6B8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申請流程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7CF523E-C103-8D4A-B4A3-D1BE2F9D8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138" y="25850"/>
            <a:ext cx="8258175" cy="6832150"/>
          </a:xfrm>
        </p:spPr>
      </p:pic>
    </p:spTree>
    <p:extLst>
      <p:ext uri="{BB962C8B-B14F-4D97-AF65-F5344CB8AC3E}">
        <p14:creationId xmlns:p14="http://schemas.microsoft.com/office/powerpoint/2010/main" val="141667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F706B-401F-504F-84C7-68B97D2F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如何驗證權限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5C30E-811B-094F-A1AC-85999122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auth can-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list &lt;resource-type&gt; -n &lt;namespace&gt; --</a:t>
            </a:r>
            <a:r>
              <a:rPr kumimoji="1" lang="en" altLang="zh-TW" dirty="0" err="1"/>
              <a:t>kubeconfig</a:t>
            </a:r>
            <a:r>
              <a:rPr kumimoji="1" lang="en" altLang="zh-TW" dirty="0"/>
              <a:t> &lt;</a:t>
            </a:r>
            <a:r>
              <a:rPr kumimoji="1" lang="zh-TW" altLang="en-US" dirty="0"/>
              <a:t>待測試的</a:t>
            </a:r>
            <a:r>
              <a:rPr kumimoji="1" lang="en-US" altLang="zh-TW" dirty="0" err="1"/>
              <a:t>kubeconfig</a:t>
            </a:r>
            <a:r>
              <a:rPr kumimoji="1" lang="zh-TW" altLang="en-US" dirty="0"/>
              <a:t>檔</a:t>
            </a:r>
            <a:r>
              <a:rPr kumimoji="1" lang="en" altLang="zh-TW" dirty="0"/>
              <a:t>&gt;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9FC5A5-6A5C-B841-A997-6560198B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3023216"/>
            <a:ext cx="11496126" cy="14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9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AB98A25-7F65-6341-83DC-CDC125EE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TW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附錄</a:t>
            </a:r>
          </a:p>
        </p:txBody>
      </p:sp>
    </p:spTree>
    <p:extLst>
      <p:ext uri="{BB962C8B-B14F-4D97-AF65-F5344CB8AC3E}">
        <p14:creationId xmlns:p14="http://schemas.microsoft.com/office/powerpoint/2010/main" val="384448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0ED37-ECA4-A541-AD9D-93CD5007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管理者如何運用腳本產生權限？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CE2C3-270A-794B-BF4C-2858FC7B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先確認申請者的權限層級跟在哪個環境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對照</a:t>
            </a:r>
            <a:r>
              <a:rPr kumimoji="1" lang="en-US" altLang="zh-TW" dirty="0"/>
              <a:t>p.20</a:t>
            </a:r>
            <a:r>
              <a:rPr kumimoji="1" lang="zh-TW" altLang="en-US" dirty="0"/>
              <a:t>的權限表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若使用者是</a:t>
            </a:r>
            <a:r>
              <a:rPr kumimoji="1" lang="zh-TW" altLang="en-US" dirty="0">
                <a:solidFill>
                  <a:srgbClr val="0070C0"/>
                </a:solidFill>
              </a:rPr>
              <a:t>藍色權限</a:t>
            </a:r>
            <a:endParaRPr kumimoji="1" lang="en-US" altLang="zh-TW" dirty="0">
              <a:solidFill>
                <a:srgbClr val="0070C0"/>
              </a:solidFill>
            </a:endParaRPr>
          </a:p>
          <a:p>
            <a:pPr lvl="2"/>
            <a:r>
              <a:rPr kumimoji="1" lang="en-US" altLang="zh-TW" dirty="0"/>
              <a:t>vi </a:t>
            </a:r>
            <a:r>
              <a:rPr kumimoji="1" lang="en-US" altLang="zh-TW" dirty="0" err="1"/>
              <a:t>GenerateConfig-blue.sh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並設定變數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執行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GenerateConfig-blue.sh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若使用者是</a:t>
            </a:r>
            <a:r>
              <a:rPr kumimoji="1" lang="zh-TW" altLang="en-US" dirty="0">
                <a:solidFill>
                  <a:srgbClr val="FF0000"/>
                </a:solidFill>
              </a:rPr>
              <a:t>紅色權限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2"/>
            <a:r>
              <a:rPr kumimoji="1" lang="en-US" altLang="zh-TW" dirty="0"/>
              <a:t>vi </a:t>
            </a:r>
            <a:r>
              <a:rPr kumimoji="1" lang="en-US" altLang="zh-TW" dirty="0" err="1"/>
              <a:t>GenerateConfig-red.sh</a:t>
            </a:r>
            <a:r>
              <a:rPr kumimoji="1" lang="en-US" altLang="zh-TW" dirty="0"/>
              <a:t> </a:t>
            </a:r>
            <a:r>
              <a:rPr kumimoji="1" lang="zh-TW" altLang="en-US" dirty="0"/>
              <a:t>並設定變數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執行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GenerateConfig-red.sh</a:t>
            </a:r>
            <a:endParaRPr kumimoji="1" lang="en-US" altLang="zh-TW" dirty="0"/>
          </a:p>
          <a:p>
            <a:pPr lvl="1"/>
            <a:r>
              <a:rPr kumimoji="1" lang="zh-TW" altLang="en-US" b="1" dirty="0">
                <a:solidFill>
                  <a:srgbClr val="00B050"/>
                </a:solidFill>
              </a:rPr>
              <a:t>如何設定變數</a:t>
            </a:r>
            <a:r>
              <a:rPr kumimoji="1" lang="en-US" altLang="zh-TW" b="1" dirty="0">
                <a:solidFill>
                  <a:srgbClr val="00B050"/>
                </a:solidFill>
              </a:rPr>
              <a:t>? </a:t>
            </a:r>
            <a:r>
              <a:rPr kumimoji="1" lang="zh-TW" altLang="en-US" b="1" dirty="0">
                <a:solidFill>
                  <a:srgbClr val="00B050"/>
                </a:solidFill>
              </a:rPr>
              <a:t>請看下頁</a:t>
            </a:r>
            <a:endParaRPr kumimoji="1" lang="en-US" altLang="zh-TW" b="1" dirty="0">
              <a:solidFill>
                <a:srgbClr val="00B050"/>
              </a:solidFill>
            </a:endParaRPr>
          </a:p>
          <a:p>
            <a:pPr lvl="2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5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98855-D4AC-6F46-A13B-67ECECF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變數表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5058CD-2788-5B49-B319-DBB84479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14" y="5405437"/>
            <a:ext cx="6493811" cy="1452563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3BB4CD1-A439-6342-A5E8-04871981E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56675"/>
              </p:ext>
            </p:extLst>
          </p:nvPr>
        </p:nvGraphicFramePr>
        <p:xfrm>
          <a:off x="1219202" y="1690688"/>
          <a:ext cx="10134598" cy="366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915">
                  <a:extLst>
                    <a:ext uri="{9D8B030D-6E8A-4147-A177-3AD203B41FA5}">
                      <a16:colId xmlns:a16="http://schemas.microsoft.com/office/drawing/2014/main" val="1935785069"/>
                    </a:ext>
                  </a:extLst>
                </a:gridCol>
                <a:gridCol w="2725173">
                  <a:extLst>
                    <a:ext uri="{9D8B030D-6E8A-4147-A177-3AD203B41FA5}">
                      <a16:colId xmlns:a16="http://schemas.microsoft.com/office/drawing/2014/main" val="443908687"/>
                    </a:ext>
                  </a:extLst>
                </a:gridCol>
                <a:gridCol w="4420510">
                  <a:extLst>
                    <a:ext uri="{9D8B030D-6E8A-4147-A177-3AD203B41FA5}">
                      <a16:colId xmlns:a16="http://schemas.microsoft.com/office/drawing/2014/main" val="4203351948"/>
                    </a:ext>
                  </a:extLst>
                </a:gridCol>
              </a:tblGrid>
              <a:tr h="475971">
                <a:tc>
                  <a:txBody>
                    <a:bodyPr/>
                    <a:lstStyle/>
                    <a:p>
                      <a:r>
                        <a:rPr lang="zh-TW" altLang="en-US" dirty="0"/>
                        <a:t>變數名稱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注意事項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31054"/>
                  </a:ext>
                </a:extLst>
              </a:tr>
              <a:tr h="475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TW" dirty="0"/>
                        <a:t>CLUSTER_NAME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集群名稱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從管理者</a:t>
                      </a:r>
                      <a:r>
                        <a:rPr lang="en-US" altLang="zh-TW" dirty="0"/>
                        <a:t>config </a:t>
                      </a:r>
                      <a:r>
                        <a:rPr lang="zh-TW" altLang="en-US" dirty="0"/>
                        <a:t>上去拿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6389"/>
                  </a:ext>
                </a:extLst>
              </a:tr>
              <a:tr h="475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TW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申請者英文名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同個團隊英文名不可重複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40740"/>
                  </a:ext>
                </a:extLst>
              </a:tr>
              <a:tr h="593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TW" dirty="0"/>
                        <a:t>APPLICANT</a:t>
                      </a:r>
                      <a:r>
                        <a:rPr kumimoji="1" lang="en-US" altLang="zh-TW" dirty="0"/>
                        <a:t>_NS</a:t>
                      </a:r>
                      <a:endParaRPr kumimoji="1" lang="en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申請者權限</a:t>
                      </a:r>
                      <a:r>
                        <a:rPr lang="en-US" altLang="zh-TW" dirty="0"/>
                        <a:t>namespace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申請者要提供專案</a:t>
                      </a:r>
                      <a:r>
                        <a:rPr lang="en-US" altLang="zh-TW" dirty="0"/>
                        <a:t> 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要到專案上的</a:t>
                      </a:r>
                      <a:r>
                        <a:rPr lang="en-US" altLang="zh-TW" dirty="0" err="1"/>
                        <a:t>opger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environment</a:t>
                      </a:r>
                      <a:r>
                        <a:rPr lang="zh-TW" altLang="en-US" dirty="0"/>
                        <a:t>上查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00738"/>
                  </a:ext>
                </a:extLst>
              </a:tr>
              <a:tr h="475971">
                <a:tc>
                  <a:txBody>
                    <a:bodyPr/>
                    <a:lstStyle/>
                    <a:p>
                      <a:r>
                        <a:rPr kumimoji="1" lang="en" altLang="zh-TW" dirty="0"/>
                        <a:t>TEAM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團隊名稱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暫定</a:t>
                      </a:r>
                      <a:r>
                        <a:rPr lang="en-US" altLang="zh-TW" dirty="0"/>
                        <a:t>(RD , OP , QA , PM , PO)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77171"/>
                  </a:ext>
                </a:extLst>
              </a:tr>
              <a:tr h="475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TW" dirty="0"/>
                        <a:t>API_SERVER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API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server</a:t>
                      </a:r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從管理者</a:t>
                      </a:r>
                      <a:r>
                        <a:rPr lang="en-US" altLang="zh-TW" dirty="0"/>
                        <a:t>config </a:t>
                      </a:r>
                      <a:r>
                        <a:rPr lang="zh-TW" altLang="en-US" dirty="0"/>
                        <a:t>上去拿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2662"/>
                  </a:ext>
                </a:extLst>
              </a:tr>
              <a:tr h="593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TW" dirty="0"/>
                        <a:t>ADMIN_KUBE_CONFIG</a:t>
                      </a:r>
                      <a:endParaRPr kumimoji="1"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管理者</a:t>
                      </a:r>
                      <a:r>
                        <a:rPr lang="en-US" altLang="zh-TW" dirty="0"/>
                        <a:t>config</a:t>
                      </a:r>
                      <a:r>
                        <a:rPr lang="zh-TW" altLang="en-US" dirty="0"/>
                        <a:t>路徑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申請者要提供專案</a:t>
                      </a:r>
                      <a:r>
                        <a:rPr lang="en-US" altLang="zh-TW" dirty="0"/>
                        <a:t> 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要到專案上的</a:t>
                      </a:r>
                      <a:r>
                        <a:rPr lang="en-US" altLang="zh-TW" dirty="0" err="1"/>
                        <a:t>opger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environment</a:t>
                      </a:r>
                      <a:r>
                        <a:rPr lang="zh-TW" altLang="en-US" dirty="0"/>
                        <a:t>上查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7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BAC6AD-9A77-3A44-BBB4-29FC9BBA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zh-TW" altLang="en-US">
                <a:solidFill>
                  <a:srgbClr val="000000"/>
                </a:solidFill>
              </a:rPr>
              <a:t>如何啟動</a:t>
            </a:r>
            <a:r>
              <a:rPr kumimoji="1" lang="en-US" altLang="zh-TW">
                <a:solidFill>
                  <a:srgbClr val="000000"/>
                </a:solidFill>
              </a:rPr>
              <a:t>RBAC ?</a:t>
            </a:r>
            <a:endParaRPr kumimoji="1" lang="zh-TW" alt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伺服器">
            <a:extLst>
              <a:ext uri="{FF2B5EF4-FFF2-40B4-BE49-F238E27FC236}">
                <a16:creationId xmlns:a16="http://schemas.microsoft.com/office/drawing/2014/main" id="{10CB944E-D6B0-43D5-8BF8-A1822B864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69D8A3-1AF6-F747-9CAE-79CE92A3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kumimoji="1" lang="en" altLang="zh-TW" sz="2400" dirty="0">
                <a:solidFill>
                  <a:srgbClr val="000000"/>
                </a:solidFill>
              </a:rPr>
              <a:t>API Server </a:t>
            </a:r>
            <a:r>
              <a:rPr kumimoji="1" lang="zh-TW" altLang="en-US" sz="2400" dirty="0">
                <a:solidFill>
                  <a:srgbClr val="000000"/>
                </a:solidFill>
              </a:rPr>
              <a:t>參數</a:t>
            </a:r>
            <a:endParaRPr kumimoji="1" lang="en-US" altLang="zh-TW" sz="2400" dirty="0">
              <a:solidFill>
                <a:srgbClr val="000000"/>
              </a:solidFill>
            </a:endParaRPr>
          </a:p>
          <a:p>
            <a:pPr lvl="1"/>
            <a:r>
              <a:rPr lang="en" altLang="zh-TW" sz="2000" dirty="0">
                <a:solidFill>
                  <a:srgbClr val="000000"/>
                </a:solidFill>
              </a:rPr>
              <a:t>--authorization-mode=RBAC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</a:rPr>
              <a:t>自建</a:t>
            </a:r>
            <a:r>
              <a:rPr lang="en-US" altLang="zh-TW" sz="2000" dirty="0">
                <a:solidFill>
                  <a:srgbClr val="000000"/>
                </a:solidFill>
              </a:rPr>
              <a:t>k8s</a:t>
            </a:r>
            <a:r>
              <a:rPr lang="zh-TW" altLang="en-US" sz="2000" dirty="0">
                <a:solidFill>
                  <a:srgbClr val="000000"/>
                </a:solidFill>
              </a:rPr>
              <a:t>集群會用到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zh-TW" altLang="en-US" sz="2000" dirty="0">
                <a:solidFill>
                  <a:srgbClr val="000000"/>
                </a:solidFill>
              </a:rPr>
              <a:t>預設是開啟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</a:rPr>
              <a:t>GCP</a:t>
            </a:r>
            <a:r>
              <a:rPr lang="zh-TW" altLang="en-US" sz="2000" dirty="0">
                <a:solidFill>
                  <a:srgbClr val="000000"/>
                </a:solidFill>
              </a:rPr>
              <a:t>上託管的</a:t>
            </a:r>
            <a:r>
              <a:rPr lang="en-US" altLang="zh-TW" sz="2000" dirty="0">
                <a:solidFill>
                  <a:srgbClr val="000000"/>
                </a:solidFill>
              </a:rPr>
              <a:t>GKE</a:t>
            </a:r>
            <a:r>
              <a:rPr lang="zh-TW" altLang="en-US" sz="2000" dirty="0">
                <a:solidFill>
                  <a:srgbClr val="000000"/>
                </a:solidFill>
              </a:rPr>
              <a:t>一定會開</a:t>
            </a:r>
            <a:endParaRPr lang="en" altLang="zh-TW" sz="2000" dirty="0">
              <a:solidFill>
                <a:srgbClr val="000000"/>
              </a:solidFill>
            </a:endParaRPr>
          </a:p>
          <a:p>
            <a:r>
              <a:rPr kumimoji="1" lang="en" altLang="zh-TW" sz="2400" dirty="0">
                <a:solidFill>
                  <a:srgbClr val="000000"/>
                </a:solidFill>
              </a:rPr>
              <a:t>K8s cluster</a:t>
            </a:r>
            <a:r>
              <a:rPr kumimoji="1" lang="zh-TW" altLang="en-US" sz="2400" dirty="0">
                <a:solidFill>
                  <a:srgbClr val="000000"/>
                </a:solidFill>
              </a:rPr>
              <a:t>版本不能低於</a:t>
            </a:r>
            <a:r>
              <a:rPr kumimoji="1" lang="en-US" altLang="zh-TW" sz="2400" dirty="0">
                <a:solidFill>
                  <a:srgbClr val="000000"/>
                </a:solidFill>
              </a:rPr>
              <a:t>1.6</a:t>
            </a:r>
            <a:endParaRPr kumimoji="1" lang="zh-TW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4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1A9A93-5504-2748-BAD8-C0D33E4F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dirty="0"/>
              <a:t>訪問</a:t>
            </a:r>
            <a:r>
              <a:rPr kumimoji="1" lang="en-US" altLang="zh-TW" dirty="0"/>
              <a:t>k8s</a:t>
            </a:r>
            <a:r>
              <a:rPr kumimoji="1" lang="zh-TW" altLang="en-US" dirty="0"/>
              <a:t> 集群的三種方法</a:t>
            </a:r>
            <a:endParaRPr kumimoji="1" lang="zh-TW" alt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17643FC0-77DB-462D-942D-C08A7A7A0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7310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17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23B38C5-D917-8246-889C-4D14E06A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zh-TW" altLang="en-US" sz="28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那我們怎麼產生想要的</a:t>
            </a:r>
            <a:r>
              <a:rPr kumimoji="1" lang="en-US" altLang="zh-TW" sz="28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Token ?</a:t>
            </a:r>
            <a:br>
              <a:rPr kumimoji="1" lang="en-US" altLang="zh-TW" sz="28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kumimoji="1" lang="en-US" altLang="zh-TW" sz="2800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硬幣">
            <a:extLst>
              <a:ext uri="{FF2B5EF4-FFF2-40B4-BE49-F238E27FC236}">
                <a16:creationId xmlns:a16="http://schemas.microsoft.com/office/drawing/2014/main" id="{7AE7C2DF-24BD-48C3-81E3-F28BEA58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491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4D83A-8836-4B4B-884C-D69E991F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先談談</a:t>
            </a:r>
            <a:r>
              <a:rPr kumimoji="1" lang="en-US" altLang="zh-TW" dirty="0"/>
              <a:t>RBAC</a:t>
            </a:r>
            <a:r>
              <a:rPr kumimoji="1" lang="zh-TW" altLang="en-US" dirty="0"/>
              <a:t>的概念是什麼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04E3C-EADA-6247-B7CE-6794C4D8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RBAC</a:t>
            </a:r>
          </a:p>
          <a:p>
            <a:pPr lvl="1"/>
            <a:r>
              <a:rPr kumimoji="1" lang="zh-TW" altLang="en-US" dirty="0"/>
              <a:t>在</a:t>
            </a:r>
            <a:r>
              <a:rPr kumimoji="1" lang="en-US" altLang="zh-TW" dirty="0"/>
              <a:t>“</a:t>
            </a:r>
            <a:r>
              <a:rPr kumimoji="1" lang="zh-TW" altLang="en-US" dirty="0"/>
              <a:t>使用者</a:t>
            </a:r>
            <a:r>
              <a:rPr kumimoji="1" lang="en-US" altLang="zh-TW" dirty="0"/>
              <a:t>”</a:t>
            </a:r>
            <a:r>
              <a:rPr kumimoji="1" lang="zh-TW" altLang="en-US" dirty="0"/>
              <a:t>與</a:t>
            </a:r>
            <a:r>
              <a:rPr kumimoji="1" lang="en-US" altLang="zh-TW" dirty="0"/>
              <a:t>”</a:t>
            </a:r>
            <a:r>
              <a:rPr kumimoji="1" lang="zh-TW" altLang="en-US" dirty="0"/>
              <a:t>權限</a:t>
            </a:r>
            <a:r>
              <a:rPr kumimoji="1" lang="en-US" altLang="zh-TW" dirty="0"/>
              <a:t>”</a:t>
            </a:r>
            <a:r>
              <a:rPr kumimoji="1" lang="zh-TW" altLang="en-US" dirty="0"/>
              <a:t>中</a:t>
            </a:r>
            <a:r>
              <a:rPr kumimoji="1" lang="en-US" altLang="zh-TW" dirty="0"/>
              <a:t> , </a:t>
            </a:r>
            <a:r>
              <a:rPr kumimoji="1" lang="zh-TW" altLang="en-US" dirty="0"/>
              <a:t>加入</a:t>
            </a:r>
            <a:r>
              <a:rPr kumimoji="1" lang="en-US" altLang="zh-TW" dirty="0"/>
              <a:t>”</a:t>
            </a:r>
            <a:r>
              <a:rPr kumimoji="1" lang="zh-TW" altLang="en-US" dirty="0"/>
              <a:t>角色</a:t>
            </a:r>
            <a:r>
              <a:rPr kumimoji="1" lang="en-US" altLang="zh-TW" dirty="0"/>
              <a:t>”</a:t>
            </a:r>
            <a:r>
              <a:rPr kumimoji="1" lang="zh-TW" altLang="en-US" dirty="0"/>
              <a:t>的概念</a:t>
            </a:r>
            <a:r>
              <a:rPr kumimoji="1" lang="en-US" altLang="zh-TW" dirty="0"/>
              <a:t> , </a:t>
            </a:r>
            <a:r>
              <a:rPr kumimoji="1" lang="zh-TW" altLang="en-US" dirty="0"/>
              <a:t>能不調整程式下去變動權限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Users            </a:t>
            </a:r>
            <a:r>
              <a:rPr kumimoji="1" lang="zh-TW" altLang="en-US" dirty="0"/>
              <a:t>使用者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Role              </a:t>
            </a:r>
            <a:r>
              <a:rPr kumimoji="1" lang="zh-TW" altLang="en-US" dirty="0"/>
              <a:t>角色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Permission  </a:t>
            </a:r>
            <a:r>
              <a:rPr kumimoji="1" lang="zh-TW" altLang="en-US" dirty="0"/>
              <a:t>權限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Objects        </a:t>
            </a:r>
            <a:r>
              <a:rPr kumimoji="1" lang="zh-TW" altLang="en-US" dirty="0"/>
              <a:t>操作目標</a:t>
            </a:r>
            <a:r>
              <a:rPr kumimoji="1" lang="en-US" altLang="zh-TW" dirty="0"/>
              <a:t> </a:t>
            </a:r>
          </a:p>
          <a:p>
            <a:pPr lvl="2"/>
            <a:r>
              <a:rPr kumimoji="1" lang="en-US" altLang="zh-TW" dirty="0"/>
              <a:t>Operations  </a:t>
            </a:r>
            <a:r>
              <a:rPr kumimoji="1" lang="zh-TW" altLang="en-US" dirty="0"/>
              <a:t>操作</a:t>
            </a:r>
            <a:endParaRPr kumimoji="1" lang="en-US" altLang="zh-TW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BA7AD61C-B3C7-8B4D-8A7A-87935E36E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65" y="4514851"/>
            <a:ext cx="7765070" cy="21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6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E057E-44FE-8548-9333-AEA277D6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RBAC </a:t>
            </a:r>
            <a:r>
              <a:rPr kumimoji="1" lang="zh-TW" altLang="en-US" dirty="0"/>
              <a:t>進階概念</a:t>
            </a:r>
            <a:r>
              <a:rPr kumimoji="1" lang="en-US" altLang="zh-TW" dirty="0"/>
              <a:t> : SSD &amp; DSD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5CEA7-8FC9-F645-A6E7-4B409C35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Static Separation of Duty (SSD)</a:t>
            </a:r>
          </a:p>
          <a:p>
            <a:pPr lvl="1"/>
            <a:r>
              <a:rPr kumimoji="1" lang="zh-TW" altLang="en-US" sz="2000" dirty="0"/>
              <a:t>角色中</a:t>
            </a:r>
            <a:r>
              <a:rPr kumimoji="1" lang="en-US" altLang="zh-TW" sz="2000" dirty="0"/>
              <a:t> , </a:t>
            </a:r>
            <a:r>
              <a:rPr kumimoji="1" lang="zh-TW" altLang="en-US" sz="2000" dirty="0"/>
              <a:t>有群組的概念</a:t>
            </a:r>
            <a:r>
              <a:rPr kumimoji="1" lang="en-US" altLang="zh-TW" sz="2000" dirty="0"/>
              <a:t> , </a:t>
            </a:r>
            <a:r>
              <a:rPr kumimoji="1" lang="zh-TW" altLang="en-US" sz="2000" dirty="0"/>
              <a:t>而使</a:t>
            </a:r>
            <a:br>
              <a:rPr kumimoji="1" lang="en-US" altLang="zh-TW" sz="2000" dirty="0"/>
            </a:br>
            <a:r>
              <a:rPr kumimoji="1" lang="zh-TW" altLang="en-US" sz="2000" dirty="0"/>
              <a:t>用者只能同時有群組內其中一</a:t>
            </a:r>
            <a:br>
              <a:rPr kumimoji="1" lang="en-US" altLang="zh-TW" sz="2000" dirty="0"/>
            </a:br>
            <a:r>
              <a:rPr kumimoji="1" lang="zh-TW" altLang="en-US" sz="2000" dirty="0"/>
              <a:t>個角色的權限 </a:t>
            </a:r>
            <a:r>
              <a:rPr kumimoji="1" lang="en-US" altLang="zh-TW" sz="2000" dirty="0"/>
              <a:t>,</a:t>
            </a:r>
            <a:r>
              <a:rPr kumimoji="1" lang="zh-TW" altLang="en-US" sz="2000" dirty="0"/>
              <a:t>不在群組內的</a:t>
            </a:r>
            <a:br>
              <a:rPr kumimoji="1" lang="en-US" altLang="zh-TW" sz="2000" dirty="0"/>
            </a:br>
            <a:r>
              <a:rPr kumimoji="1" lang="zh-TW" altLang="en-US" sz="2000" dirty="0"/>
              <a:t>角色不受此限</a:t>
            </a:r>
            <a:endParaRPr kumimoji="1" lang="en-US" altLang="zh-TW" sz="2000" dirty="0"/>
          </a:p>
          <a:p>
            <a:endParaRPr kumimoji="1" lang="en-US" altLang="zh-TW" sz="2400" dirty="0"/>
          </a:p>
          <a:p>
            <a:r>
              <a:rPr kumimoji="1" lang="en" altLang="zh-TW" sz="2400" dirty="0"/>
              <a:t>Dynamic Separ</a:t>
            </a:r>
            <a:r>
              <a:rPr kumimoji="1" lang="en" altLang="zh-TW" dirty="0"/>
              <a:t>ation of Duty (DSD)</a:t>
            </a:r>
          </a:p>
          <a:p>
            <a:pPr lvl="1"/>
            <a:r>
              <a:rPr kumimoji="1" lang="zh-TW" altLang="en-US" sz="2000" dirty="0"/>
              <a:t>使用者可擁有互斥的角色，但</a:t>
            </a:r>
            <a:br>
              <a:rPr kumimoji="1" lang="en-US" altLang="zh-TW" sz="2000" dirty="0"/>
            </a:br>
            <a:r>
              <a:rPr kumimoji="1" lang="zh-TW" altLang="en-US" sz="2000" dirty="0"/>
              <a:t>在每次操作</a:t>
            </a:r>
            <a:r>
              <a:rPr kumimoji="1" lang="en" altLang="zh-TW" sz="2000" dirty="0"/>
              <a:t>session</a:t>
            </a:r>
            <a:r>
              <a:rPr kumimoji="1" lang="zh-TW" altLang="en-US" sz="2000" dirty="0"/>
              <a:t>中只能啟用</a:t>
            </a:r>
            <a:br>
              <a:rPr kumimoji="1" lang="en-US" altLang="zh-TW" sz="2000" dirty="0"/>
            </a:br>
            <a:r>
              <a:rPr kumimoji="1" lang="zh-TW" altLang="en-US" sz="2000" dirty="0"/>
              <a:t>互斥中的其中一個角色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61DBE21E-06DC-0B45-B159-ACA9EE432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90" y="1690688"/>
            <a:ext cx="6095997" cy="18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32694481-C18A-4540-9124-687F68958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90" y="3695223"/>
            <a:ext cx="6292848" cy="294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7DDEF-7AAA-FF46-B0BC-AFD35EE5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RBAC</a:t>
            </a:r>
            <a:r>
              <a:rPr kumimoji="1" lang="zh-TW" altLang="en-US" dirty="0"/>
              <a:t>的概念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v.s</a:t>
            </a:r>
            <a:r>
              <a:rPr kumimoji="1" lang="en-US" altLang="zh-TW" dirty="0"/>
              <a:t> K8s</a:t>
            </a:r>
            <a:r>
              <a:rPr kumimoji="1" lang="zh-TW" altLang="en-US" dirty="0"/>
              <a:t>上的資源類型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98E44FE-3183-5042-B571-D54D02197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117434"/>
              </p:ext>
            </p:extLst>
          </p:nvPr>
        </p:nvGraphicFramePr>
        <p:xfrm>
          <a:off x="838200" y="1825625"/>
          <a:ext cx="1051559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848">
                  <a:extLst>
                    <a:ext uri="{9D8B030D-6E8A-4147-A177-3AD203B41FA5}">
                      <a16:colId xmlns:a16="http://schemas.microsoft.com/office/drawing/2014/main" val="2893294768"/>
                    </a:ext>
                  </a:extLst>
                </a:gridCol>
                <a:gridCol w="4852416">
                  <a:extLst>
                    <a:ext uri="{9D8B030D-6E8A-4147-A177-3AD203B41FA5}">
                      <a16:colId xmlns:a16="http://schemas.microsoft.com/office/drawing/2014/main" val="725836225"/>
                    </a:ext>
                  </a:extLst>
                </a:gridCol>
                <a:gridCol w="3831333">
                  <a:extLst>
                    <a:ext uri="{9D8B030D-6E8A-4147-A177-3AD203B41FA5}">
                      <a16:colId xmlns:a16="http://schemas.microsoft.com/office/drawing/2014/main" val="159325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K8S</a:t>
                      </a:r>
                      <a:r>
                        <a:rPr lang="zh-TW" altLang="en-US" dirty="0"/>
                        <a:t>上的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5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Users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Service Account (SA)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RoleBinding</a:t>
                      </a:r>
                      <a:r>
                        <a:rPr lang="zh-TW" altLang="en-US" dirty="0"/>
                        <a:t>通常是綁在</a:t>
                      </a:r>
                      <a:r>
                        <a:rPr lang="en-US" altLang="zh-TW" dirty="0"/>
                        <a:t>SA</a:t>
                      </a:r>
                      <a:r>
                        <a:rPr lang="zh-TW" altLang="en-US" dirty="0"/>
                        <a:t>上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但是</a:t>
                      </a:r>
                      <a:r>
                        <a:rPr lang="en-US" altLang="zh-TW" dirty="0" err="1"/>
                        <a:t>ClusterRoleBinding</a:t>
                      </a:r>
                      <a:r>
                        <a:rPr lang="zh-TW" altLang="en-US" dirty="0"/>
                        <a:t>綁定的對象就有</a:t>
                      </a:r>
                      <a:r>
                        <a:rPr lang="en-US" altLang="zh-TW" dirty="0"/>
                        <a:t>Group </a:t>
                      </a:r>
                      <a:r>
                        <a:rPr lang="zh-TW" altLang="en-US" dirty="0"/>
                        <a:t>也有</a:t>
                      </a:r>
                      <a:r>
                        <a:rPr lang="en-US" altLang="zh-TW" dirty="0"/>
                        <a:t>SA , </a:t>
                      </a:r>
                      <a:r>
                        <a:rPr lang="zh-TW" altLang="en-US" dirty="0"/>
                        <a:t>相對複雜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90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Role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Role , Cluster Role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7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Permission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Role , Cluster Role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K8s</a:t>
                      </a:r>
                      <a:r>
                        <a:rPr lang="zh-TW" altLang="en-US" dirty="0"/>
                        <a:t>定義了</a:t>
                      </a:r>
                      <a:r>
                        <a:rPr lang="en-US" altLang="zh-TW" dirty="0" err="1"/>
                        <a:t>RoleBinding</a:t>
                      </a:r>
                      <a:r>
                        <a:rPr lang="zh-TW" altLang="en-US" dirty="0"/>
                        <a:t>跟</a:t>
                      </a:r>
                      <a:r>
                        <a:rPr lang="en-US" altLang="zh-TW" dirty="0" err="1"/>
                        <a:t>ClusterRoleBinding</a:t>
                      </a:r>
                      <a:r>
                        <a:rPr lang="en-US" altLang="zh-TW" dirty="0"/>
                        <a:t> , </a:t>
                      </a:r>
                      <a:r>
                        <a:rPr lang="zh-TW" altLang="en-US" dirty="0"/>
                        <a:t>去做真正的綁定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Objects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K8s</a:t>
                      </a:r>
                      <a:r>
                        <a:rPr lang="zh-TW" altLang="en-US" dirty="0"/>
                        <a:t>上的各種</a:t>
                      </a:r>
                      <a:r>
                        <a:rPr lang="en-US" altLang="zh-TW" dirty="0"/>
                        <a:t>resource type</a:t>
                      </a:r>
                      <a:r>
                        <a:rPr lang="zh-TW" altLang="en-US" dirty="0"/>
                        <a:t> </a:t>
                      </a:r>
                      <a:br>
                        <a:rPr lang="en-US" altLang="zh-TW" dirty="0"/>
                      </a:br>
                      <a:r>
                        <a:rPr lang="en-US" altLang="zh-TW" dirty="0" err="1"/>
                        <a:t>yaml</a:t>
                      </a:r>
                      <a:r>
                        <a:rPr lang="zh-TW" altLang="en-US" dirty="0"/>
                        <a:t>上寫在</a:t>
                      </a:r>
                      <a:r>
                        <a:rPr lang="en-US" altLang="zh-TW" dirty="0"/>
                        <a:t>Role</a:t>
                      </a:r>
                      <a:r>
                        <a:rPr lang="zh-TW" altLang="en-US" dirty="0"/>
                        <a:t>跟</a:t>
                      </a:r>
                      <a:r>
                        <a:rPr lang="en-US" altLang="zh-TW" dirty="0"/>
                        <a:t>Cluster Role</a:t>
                      </a:r>
                      <a:r>
                        <a:rPr lang="zh-TW" altLang="en-US" dirty="0"/>
                        <a:t>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Operations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, list , watch ,create , delete, patch , update</a:t>
                      </a:r>
                      <a:br>
                        <a:rPr lang="en-US" altLang="zh-TW" dirty="0"/>
                      </a:br>
                      <a:r>
                        <a:rPr lang="en-US" altLang="zh-TW" dirty="0" err="1"/>
                        <a:t>yaml</a:t>
                      </a:r>
                      <a:r>
                        <a:rPr lang="zh-TW" altLang="en-US" dirty="0"/>
                        <a:t>上寫在</a:t>
                      </a:r>
                      <a:r>
                        <a:rPr lang="en-US" altLang="zh-TW" dirty="0"/>
                        <a:t>Role</a:t>
                      </a:r>
                      <a:r>
                        <a:rPr lang="zh-TW" altLang="en-US" dirty="0"/>
                        <a:t>跟</a:t>
                      </a:r>
                      <a:r>
                        <a:rPr lang="en-US" altLang="zh-TW" dirty="0"/>
                        <a:t>Cluster Role</a:t>
                      </a:r>
                      <a:r>
                        <a:rPr lang="zh-TW" altLang="en-US" dirty="0"/>
                        <a:t>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4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4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23B38C5-D917-8246-889C-4D14E06A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TW" sz="2800" dirty="0"/>
              <a:t>Token </a:t>
            </a:r>
            <a:r>
              <a:rPr kumimoji="1" lang="zh-TW" altLang="en-US" sz="2800" dirty="0"/>
              <a:t>跟</a:t>
            </a:r>
            <a:r>
              <a:rPr kumimoji="1" lang="en-US" altLang="zh-TW" sz="2800" dirty="0"/>
              <a:t> k8s 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RBAC</a:t>
            </a:r>
            <a:r>
              <a:rPr kumimoji="1" lang="zh-TW" altLang="en-US" sz="2800" dirty="0"/>
              <a:t>如何連結</a:t>
            </a:r>
            <a:r>
              <a:rPr kumimoji="1" lang="en-US" altLang="zh-TW" sz="2800" dirty="0"/>
              <a:t>?</a:t>
            </a:r>
            <a:endParaRPr kumimoji="1" lang="en-US" altLang="zh-TW" sz="28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硬幣">
            <a:extLst>
              <a:ext uri="{FF2B5EF4-FFF2-40B4-BE49-F238E27FC236}">
                <a16:creationId xmlns:a16="http://schemas.microsoft.com/office/drawing/2014/main" id="{7AE7C2DF-24BD-48C3-81E3-F28BEA58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063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Macintosh PowerPoint</Application>
  <PresentationFormat>寬螢幕</PresentationFormat>
  <Paragraphs>189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佈景主題</vt:lpstr>
      <vt:lpstr>Kubernetes教育訓練</vt:lpstr>
      <vt:lpstr>K8S使用RBAC</vt:lpstr>
      <vt:lpstr>如何啟動RBAC ?</vt:lpstr>
      <vt:lpstr>訪問k8s 集群的三種方法</vt:lpstr>
      <vt:lpstr>那我們怎麼產生想要的Token ? </vt:lpstr>
      <vt:lpstr>先談談RBAC的概念是什麼?</vt:lpstr>
      <vt:lpstr>RBAC 進階概念 : SSD &amp; DSD</vt:lpstr>
      <vt:lpstr>RBAC的概念 v.s K8s上的資源類型</vt:lpstr>
      <vt:lpstr>Token 跟 k8s 的RBAC如何連結?</vt:lpstr>
      <vt:lpstr>Token跟k8s關係圖</vt:lpstr>
      <vt:lpstr>Role</vt:lpstr>
      <vt:lpstr>Role yaml 解析</vt:lpstr>
      <vt:lpstr>RoleBinding</vt:lpstr>
      <vt:lpstr>RoleBinding yaml 解析-1</vt:lpstr>
      <vt:lpstr>RoleBinding yaml 解析-2</vt:lpstr>
      <vt:lpstr>ServiceAccount (SA)</vt:lpstr>
      <vt:lpstr>ClusterRole</vt:lpstr>
      <vt:lpstr>ClusterRoleBinding</vt:lpstr>
      <vt:lpstr>ClusterRoleBinding yaml 解析-1</vt:lpstr>
      <vt:lpstr>權限管理策略</vt:lpstr>
      <vt:lpstr>我該怎麼申請Token ?</vt:lpstr>
      <vt:lpstr>申請流程</vt:lpstr>
      <vt:lpstr>如何驗證權限</vt:lpstr>
      <vt:lpstr>附錄</vt:lpstr>
      <vt:lpstr>管理者如何運用腳本產生權限？</vt:lpstr>
      <vt:lpstr>變數表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Kubernetes教育訓練</dc:title>
  <dc:creator>Microsoft Office User</dc:creator>
  <cp:lastModifiedBy>Microsoft Office User</cp:lastModifiedBy>
  <cp:revision>1</cp:revision>
  <dcterms:created xsi:type="dcterms:W3CDTF">2020-11-12T02:58:55Z</dcterms:created>
  <dcterms:modified xsi:type="dcterms:W3CDTF">2020-11-12T02:59:28Z</dcterms:modified>
</cp:coreProperties>
</file>