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7" r:id="rId4"/>
    <p:sldId id="258" r:id="rId5"/>
    <p:sldId id="259" r:id="rId6"/>
    <p:sldId id="260" r:id="rId7"/>
    <p:sldId id="263" r:id="rId8"/>
    <p:sldId id="268" r:id="rId9"/>
    <p:sldId id="261" r:id="rId10"/>
    <p:sldId id="262" r:id="rId11"/>
    <p:sldId id="264" r:id="rId12"/>
    <p:sldId id="265" r:id="rId13"/>
    <p:sldId id="266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ianniello/Rest_API#rest_api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D85F3C-59EE-4219-AD07-DA05FA64D8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PCS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597CF16-1287-41F0-91E6-F307B3FEA7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People </a:t>
            </a:r>
            <a:r>
              <a:rPr lang="it-IT" dirty="0" err="1"/>
              <a:t>Counting</a:t>
            </a:r>
            <a:r>
              <a:rPr lang="it-IT" dirty="0"/>
              <a:t> System</a:t>
            </a:r>
          </a:p>
        </p:txBody>
      </p:sp>
    </p:spTree>
    <p:extLst>
      <p:ext uri="{BB962C8B-B14F-4D97-AF65-F5344CB8AC3E}">
        <p14:creationId xmlns:p14="http://schemas.microsoft.com/office/powerpoint/2010/main" val="2982122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333B645-EF46-4211-8728-291E58BAA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Tensorbox</a:t>
            </a:r>
            <a:br>
              <a:rPr lang="it-IT" dirty="0"/>
            </a:b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F7CBC32-A151-4687-BA32-342DAD90A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Simple framework for training neural networks to detect and count objects in images. The basic model implements the simple and robust </a:t>
            </a:r>
            <a:r>
              <a:rPr lang="en-US" dirty="0" err="1"/>
              <a:t>GoogLeNet-OverFeat</a:t>
            </a:r>
            <a:r>
              <a:rPr lang="en-US" dirty="0"/>
              <a:t> algorithm with attention.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7E75BAA-9C18-4673-86D1-B0FAEAAAB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3472809"/>
            <a:ext cx="8915400" cy="2624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41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7F01CCE-096F-4013-B3B5-610C04341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Iaas</a:t>
            </a:r>
            <a:br>
              <a:rPr lang="it-IT" dirty="0"/>
            </a:br>
            <a:r>
              <a:rPr lang="it-IT" sz="2800" dirty="0">
                <a:latin typeface="+mn-lt"/>
              </a:rPr>
              <a:t>on Amazon Web Service EC2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AE690B-649F-4488-8C80-CE3A3EE0B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GPU computing</a:t>
            </a:r>
          </a:p>
          <a:p>
            <a:pPr lvl="1"/>
            <a:endParaRPr lang="it-IT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G2 instances are optimized for graphics-intensive applications.</a:t>
            </a:r>
          </a:p>
          <a:p>
            <a:pPr lvl="1"/>
            <a:r>
              <a:rPr lang="en-US" dirty="0"/>
              <a:t>High-performance NVIDIA GPUs, each with 1,536 CUDA cores and 4GB of video memory</a:t>
            </a:r>
          </a:p>
          <a:p>
            <a:pPr lvl="1"/>
            <a:r>
              <a:rPr lang="en-US" dirty="0"/>
              <a:t>Public deep learning oriented AMI 64 bit</a:t>
            </a:r>
          </a:p>
          <a:p>
            <a:pPr lvl="2"/>
            <a:r>
              <a:rPr lang="en-US" dirty="0"/>
              <a:t>Ubuntu with </a:t>
            </a:r>
            <a:r>
              <a:rPr lang="en-US" dirty="0" err="1"/>
              <a:t>MXNet</a:t>
            </a:r>
            <a:r>
              <a:rPr lang="en-US" dirty="0"/>
              <a:t>, </a:t>
            </a:r>
            <a:r>
              <a:rPr lang="en-US" dirty="0" err="1"/>
              <a:t>Tensorflow</a:t>
            </a:r>
            <a:r>
              <a:rPr lang="en-US" dirty="0"/>
              <a:t>, Caffe, </a:t>
            </a:r>
            <a:r>
              <a:rPr lang="en-US" dirty="0" err="1"/>
              <a:t>Theano</a:t>
            </a:r>
            <a:r>
              <a:rPr lang="en-US" dirty="0"/>
              <a:t>, Torch and CNTK</a:t>
            </a:r>
            <a:endParaRPr lang="it-IT" dirty="0"/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0E6AD31E-7AC9-49C7-A196-514E157A79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7380004"/>
              </p:ext>
            </p:extLst>
          </p:nvPr>
        </p:nvGraphicFramePr>
        <p:xfrm>
          <a:off x="3398147" y="2707492"/>
          <a:ext cx="729753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9506">
                  <a:extLst>
                    <a:ext uri="{9D8B030D-6E8A-4147-A177-3AD203B41FA5}">
                      <a16:colId xmlns:a16="http://schemas.microsoft.com/office/drawing/2014/main" val="667788238"/>
                    </a:ext>
                  </a:extLst>
                </a:gridCol>
                <a:gridCol w="1459506">
                  <a:extLst>
                    <a:ext uri="{9D8B030D-6E8A-4147-A177-3AD203B41FA5}">
                      <a16:colId xmlns:a16="http://schemas.microsoft.com/office/drawing/2014/main" val="3871448560"/>
                    </a:ext>
                  </a:extLst>
                </a:gridCol>
                <a:gridCol w="1459506">
                  <a:extLst>
                    <a:ext uri="{9D8B030D-6E8A-4147-A177-3AD203B41FA5}">
                      <a16:colId xmlns:a16="http://schemas.microsoft.com/office/drawing/2014/main" val="3857434596"/>
                    </a:ext>
                  </a:extLst>
                </a:gridCol>
                <a:gridCol w="1459506">
                  <a:extLst>
                    <a:ext uri="{9D8B030D-6E8A-4147-A177-3AD203B41FA5}">
                      <a16:colId xmlns:a16="http://schemas.microsoft.com/office/drawing/2014/main" val="2398024406"/>
                    </a:ext>
                  </a:extLst>
                </a:gridCol>
                <a:gridCol w="1459506">
                  <a:extLst>
                    <a:ext uri="{9D8B030D-6E8A-4147-A177-3AD203B41FA5}">
                      <a16:colId xmlns:a16="http://schemas.microsoft.com/office/drawing/2014/main" val="39030309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GPUs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vCPU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Mem</a:t>
                      </a:r>
                      <a:r>
                        <a:rPr lang="it-IT" dirty="0"/>
                        <a:t> (</a:t>
                      </a:r>
                      <a:r>
                        <a:rPr lang="it-IT" dirty="0" err="1"/>
                        <a:t>GiB</a:t>
                      </a:r>
                      <a:r>
                        <a:rPr lang="it-IT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SSD (GB)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8307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g2.2xlarge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1x60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83098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1695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7F01CCE-096F-4013-B3B5-610C04341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Iaas</a:t>
            </a:r>
            <a:r>
              <a:rPr lang="it-IT" dirty="0"/>
              <a:t> – IoT Platform</a:t>
            </a:r>
            <a:br>
              <a:rPr lang="it-IT" dirty="0"/>
            </a:br>
            <a:r>
              <a:rPr lang="it-IT" sz="2800" dirty="0">
                <a:latin typeface="+mn-lt"/>
              </a:rPr>
              <a:t>on Amazon Web Service EC2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AE690B-649F-4488-8C80-CE3A3EE0B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REST server &amp; Computing</a:t>
            </a:r>
          </a:p>
          <a:p>
            <a:pPr lvl="1"/>
            <a:endParaRPr lang="it-IT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High Frequency Intel Xeon Processors.</a:t>
            </a:r>
          </a:p>
          <a:p>
            <a:pPr lvl="1"/>
            <a:r>
              <a:rPr lang="en-US" dirty="0"/>
              <a:t>Lowest-cost general purpose instance type.</a:t>
            </a:r>
          </a:p>
          <a:p>
            <a:pPr lvl="1"/>
            <a:r>
              <a:rPr lang="en-US" dirty="0"/>
              <a:t>Custom AMI 64 bit</a:t>
            </a:r>
          </a:p>
          <a:p>
            <a:pPr lvl="2"/>
            <a:r>
              <a:rPr lang="en-US" dirty="0"/>
              <a:t>Ubuntu-16.04, OpenCV, Caffe, </a:t>
            </a:r>
            <a:r>
              <a:rPr lang="en-US" dirty="0" err="1"/>
              <a:t>Tensorflow</a:t>
            </a:r>
            <a:r>
              <a:rPr lang="en-US" dirty="0"/>
              <a:t>, Flask, Python 2.7</a:t>
            </a:r>
            <a:endParaRPr lang="it-IT" dirty="0"/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0E6AD31E-7AC9-49C7-A196-514E157A79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840853"/>
              </p:ext>
            </p:extLst>
          </p:nvPr>
        </p:nvGraphicFramePr>
        <p:xfrm>
          <a:off x="3398147" y="2707492"/>
          <a:ext cx="58380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9506">
                  <a:extLst>
                    <a:ext uri="{9D8B030D-6E8A-4147-A177-3AD203B41FA5}">
                      <a16:colId xmlns:a16="http://schemas.microsoft.com/office/drawing/2014/main" val="667788238"/>
                    </a:ext>
                  </a:extLst>
                </a:gridCol>
                <a:gridCol w="1459506">
                  <a:extLst>
                    <a:ext uri="{9D8B030D-6E8A-4147-A177-3AD203B41FA5}">
                      <a16:colId xmlns:a16="http://schemas.microsoft.com/office/drawing/2014/main" val="3871448560"/>
                    </a:ext>
                  </a:extLst>
                </a:gridCol>
                <a:gridCol w="1459506">
                  <a:extLst>
                    <a:ext uri="{9D8B030D-6E8A-4147-A177-3AD203B41FA5}">
                      <a16:colId xmlns:a16="http://schemas.microsoft.com/office/drawing/2014/main" val="2398024406"/>
                    </a:ext>
                  </a:extLst>
                </a:gridCol>
                <a:gridCol w="1459506">
                  <a:extLst>
                    <a:ext uri="{9D8B030D-6E8A-4147-A177-3AD203B41FA5}">
                      <a16:colId xmlns:a16="http://schemas.microsoft.com/office/drawing/2014/main" val="39030309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vCPUs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Mem</a:t>
                      </a:r>
                      <a:r>
                        <a:rPr lang="it-IT" dirty="0"/>
                        <a:t> (</a:t>
                      </a:r>
                      <a:r>
                        <a:rPr lang="it-IT" dirty="0" err="1"/>
                        <a:t>GiB</a:t>
                      </a:r>
                      <a:r>
                        <a:rPr lang="it-IT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EBS (GB)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8307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t2.small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20 (8 + 12)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83098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9874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9F28F1-CA90-4C25-8689-392076B68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REST API Interface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1CA4F35-5DF1-4870-8645-2C695537D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400" dirty="0">
                <a:hlinkClick r:id="rId2"/>
              </a:rPr>
              <a:t>https://github.com/sianniello/Rest_API#rest_api</a:t>
            </a:r>
            <a:endParaRPr lang="it-IT" sz="2400" dirty="0"/>
          </a:p>
          <a:p>
            <a:r>
              <a:rPr lang="it-IT" sz="2400" b="1" dirty="0"/>
              <a:t>Features:</a:t>
            </a:r>
          </a:p>
          <a:p>
            <a:pPr lvl="1"/>
            <a:r>
              <a:rPr lang="it-IT" sz="2200" dirty="0"/>
              <a:t>Data from </a:t>
            </a:r>
            <a:r>
              <a:rPr lang="it-IT" sz="2200" dirty="0" err="1"/>
              <a:t>all</a:t>
            </a:r>
            <a:r>
              <a:rPr lang="it-IT" sz="2200" dirty="0"/>
              <a:t> </a:t>
            </a:r>
            <a:r>
              <a:rPr lang="it-IT" sz="2200" dirty="0" err="1"/>
              <a:t>cameras</a:t>
            </a:r>
            <a:endParaRPr lang="it-IT" sz="2200" dirty="0"/>
          </a:p>
          <a:p>
            <a:pPr lvl="1"/>
            <a:r>
              <a:rPr lang="it-IT" sz="2200" dirty="0"/>
              <a:t>Data from single </a:t>
            </a:r>
            <a:r>
              <a:rPr lang="it-IT" sz="2200" dirty="0" err="1"/>
              <a:t>cameras</a:t>
            </a:r>
            <a:endParaRPr lang="it-IT" sz="2200" dirty="0"/>
          </a:p>
          <a:p>
            <a:pPr lvl="1"/>
            <a:r>
              <a:rPr lang="it-IT" sz="2200" dirty="0"/>
              <a:t>Time-</a:t>
            </a:r>
            <a:r>
              <a:rPr lang="it-IT" sz="2200" dirty="0" err="1"/>
              <a:t>interval</a:t>
            </a:r>
            <a:r>
              <a:rPr lang="it-IT" sz="2200" dirty="0"/>
              <a:t> </a:t>
            </a:r>
            <a:r>
              <a:rPr lang="it-IT" sz="2200" dirty="0" err="1"/>
              <a:t>average</a:t>
            </a:r>
            <a:r>
              <a:rPr lang="it-IT" sz="2200" dirty="0"/>
              <a:t> data</a:t>
            </a:r>
          </a:p>
          <a:p>
            <a:pPr lvl="1"/>
            <a:r>
              <a:rPr lang="it-IT" sz="2200" dirty="0"/>
              <a:t>GET &amp; POST </a:t>
            </a:r>
            <a:r>
              <a:rPr lang="it-IT" sz="2200" dirty="0" err="1"/>
              <a:t>methods</a:t>
            </a:r>
            <a:endParaRPr lang="it-IT" sz="2200" dirty="0"/>
          </a:p>
        </p:txBody>
      </p:sp>
    </p:spTree>
    <p:extLst>
      <p:ext uri="{BB962C8B-B14F-4D97-AF65-F5344CB8AC3E}">
        <p14:creationId xmlns:p14="http://schemas.microsoft.com/office/powerpoint/2010/main" val="38801051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CB00FC-CFEE-4E67-A46A-B3CE9043E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Data format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5409F1F-9AC2-46CA-A29F-C85A45D0B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XML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</a:rPr>
              <a:t>&lt;</a:t>
            </a:r>
            <a:r>
              <a:rPr lang="it-IT" dirty="0" err="1">
                <a:latin typeface="Consolas" panose="020B0609020204030204" pitchFamily="49" charset="0"/>
              </a:rPr>
              <a:t>cams</a:t>
            </a:r>
            <a:r>
              <a:rPr lang="it-IT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</a:rPr>
              <a:t>	&lt;</a:t>
            </a:r>
            <a:r>
              <a:rPr lang="it-IT" dirty="0" err="1">
                <a:latin typeface="Consolas" panose="020B0609020204030204" pitchFamily="49" charset="0"/>
              </a:rPr>
              <a:t>cam</a:t>
            </a:r>
            <a:r>
              <a:rPr lang="it-IT" dirty="0">
                <a:latin typeface="Consolas" panose="020B0609020204030204" pitchFamily="49" charset="0"/>
              </a:rPr>
              <a:t> id=‘</a:t>
            </a:r>
            <a:r>
              <a:rPr lang="it-IT" dirty="0" err="1">
                <a:latin typeface="Consolas" panose="020B0609020204030204" pitchFamily="49" charset="0"/>
              </a:rPr>
              <a:t>id:</a:t>
            </a:r>
            <a:r>
              <a:rPr lang="it-IT" i="1" dirty="0" err="1">
                <a:latin typeface="Consolas" panose="020B0609020204030204" pitchFamily="49" charset="0"/>
              </a:rPr>
              <a:t>cam_id</a:t>
            </a:r>
            <a:r>
              <a:rPr lang="it-IT" dirty="0">
                <a:latin typeface="Consolas" panose="020B0609020204030204" pitchFamily="49" charset="0"/>
              </a:rPr>
              <a:t>’ </a:t>
            </a:r>
            <a:r>
              <a:rPr lang="it-IT" dirty="0" err="1">
                <a:latin typeface="Consolas" panose="020B0609020204030204" pitchFamily="49" charset="0"/>
              </a:rPr>
              <a:t>name</a:t>
            </a:r>
            <a:r>
              <a:rPr lang="it-IT" i="1" dirty="0">
                <a:latin typeface="Consolas" panose="020B0609020204030204" pitchFamily="49" charset="0"/>
              </a:rPr>
              <a:t>=‘</a:t>
            </a:r>
            <a:r>
              <a:rPr lang="it-IT" i="1" dirty="0" err="1">
                <a:latin typeface="Consolas" panose="020B0609020204030204" pitchFamily="49" charset="0"/>
              </a:rPr>
              <a:t>string:cam_name</a:t>
            </a:r>
            <a:r>
              <a:rPr lang="it-IT" i="1" dirty="0">
                <a:latin typeface="Consolas" panose="020B0609020204030204" pitchFamily="49" charset="0"/>
              </a:rPr>
              <a:t>’&gt;</a:t>
            </a:r>
          </a:p>
          <a:p>
            <a:pPr marL="0" indent="0">
              <a:buNone/>
            </a:pPr>
            <a:r>
              <a:rPr lang="it-IT" i="1" dirty="0">
                <a:latin typeface="Consolas" panose="020B0609020204030204" pitchFamily="49" charset="0"/>
              </a:rPr>
              <a:t>		&lt;</a:t>
            </a:r>
            <a:r>
              <a:rPr lang="it-IT" dirty="0" err="1">
                <a:latin typeface="Consolas" panose="020B0609020204030204" pitchFamily="49" charset="0"/>
              </a:rPr>
              <a:t>value</a:t>
            </a:r>
            <a:r>
              <a:rPr lang="it-IT" dirty="0">
                <a:latin typeface="Consolas" panose="020B0609020204030204" pitchFamily="49" charset="0"/>
              </a:rPr>
              <a:t> </a:t>
            </a:r>
            <a:r>
              <a:rPr lang="it-IT" dirty="0" err="1">
                <a:latin typeface="Consolas" panose="020B0609020204030204" pitchFamily="49" charset="0"/>
              </a:rPr>
              <a:t>timestamp</a:t>
            </a:r>
            <a:r>
              <a:rPr lang="it-IT" i="1" dirty="0">
                <a:latin typeface="Consolas" panose="020B0609020204030204" pitchFamily="49" charset="0"/>
              </a:rPr>
              <a:t>=‘</a:t>
            </a:r>
            <a:r>
              <a:rPr lang="it-IT" i="1" dirty="0" err="1">
                <a:latin typeface="Consolas" panose="020B0609020204030204" pitchFamily="49" charset="0"/>
              </a:rPr>
              <a:t>float:timestamp</a:t>
            </a:r>
            <a:r>
              <a:rPr lang="it-IT" i="1" dirty="0">
                <a:latin typeface="Consolas" panose="020B0609020204030204" pitchFamily="49" charset="0"/>
              </a:rPr>
              <a:t>’&gt;’</a:t>
            </a:r>
            <a:r>
              <a:rPr lang="it-IT" i="1" dirty="0" err="1">
                <a:latin typeface="Consolas" panose="020B0609020204030204" pitchFamily="49" charset="0"/>
              </a:rPr>
              <a:t>int:value</a:t>
            </a:r>
            <a:r>
              <a:rPr lang="it-IT" i="1" dirty="0">
                <a:latin typeface="Consolas" panose="020B0609020204030204" pitchFamily="49" charset="0"/>
              </a:rPr>
              <a:t>’</a:t>
            </a:r>
            <a:r>
              <a:rPr lang="it-IT" dirty="0">
                <a:latin typeface="Consolas" panose="020B0609020204030204" pitchFamily="49" charset="0"/>
              </a:rPr>
              <a:t>&lt;/</a:t>
            </a:r>
            <a:r>
              <a:rPr lang="it-IT" dirty="0" err="1">
                <a:latin typeface="Consolas" panose="020B0609020204030204" pitchFamily="49" charset="0"/>
              </a:rPr>
              <a:t>value</a:t>
            </a:r>
            <a:r>
              <a:rPr lang="it-IT" i="1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it-IT" i="1" dirty="0">
                <a:latin typeface="Consolas" panose="020B0609020204030204" pitchFamily="49" charset="0"/>
              </a:rPr>
              <a:t>	</a:t>
            </a:r>
            <a:r>
              <a:rPr lang="it-IT" dirty="0">
                <a:latin typeface="Consolas" panose="020B0609020204030204" pitchFamily="49" charset="0"/>
              </a:rPr>
              <a:t>&lt;/</a:t>
            </a:r>
            <a:r>
              <a:rPr lang="it-IT" dirty="0" err="1">
                <a:latin typeface="Consolas" panose="020B0609020204030204" pitchFamily="49" charset="0"/>
              </a:rPr>
              <a:t>cam</a:t>
            </a:r>
            <a:r>
              <a:rPr lang="it-IT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</a:rPr>
              <a:t>&lt;/</a:t>
            </a:r>
            <a:r>
              <a:rPr lang="it-IT" dirty="0" err="1">
                <a:latin typeface="Consolas" panose="020B0609020204030204" pitchFamily="49" charset="0"/>
              </a:rPr>
              <a:t>cams</a:t>
            </a:r>
            <a:r>
              <a:rPr lang="it-IT" dirty="0"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41682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20BF84-2C16-4E5A-B30A-671921B58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Problems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000F7A2-FB5E-481C-8783-09237470F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/>
              <a:t>Smart </a:t>
            </a:r>
            <a:r>
              <a:rPr lang="it-IT" dirty="0" err="1"/>
              <a:t>Mobility</a:t>
            </a:r>
            <a:endParaRPr lang="it-IT" dirty="0"/>
          </a:p>
          <a:p>
            <a:pPr lvl="1"/>
            <a:r>
              <a:rPr lang="it-IT" dirty="0"/>
              <a:t>Bus stop</a:t>
            </a:r>
          </a:p>
          <a:p>
            <a:pPr lvl="1"/>
            <a:r>
              <a:rPr lang="it-IT" dirty="0"/>
              <a:t>Underground </a:t>
            </a:r>
            <a:r>
              <a:rPr lang="it-IT" dirty="0" err="1"/>
              <a:t>stations</a:t>
            </a:r>
            <a:endParaRPr lang="it-IT" dirty="0"/>
          </a:p>
          <a:p>
            <a:pPr lvl="1"/>
            <a:r>
              <a:rPr lang="it-IT" dirty="0" err="1"/>
              <a:t>Railway</a:t>
            </a:r>
            <a:r>
              <a:rPr lang="it-IT" dirty="0"/>
              <a:t> </a:t>
            </a:r>
            <a:r>
              <a:rPr lang="it-IT" dirty="0" err="1"/>
              <a:t>stations</a:t>
            </a:r>
            <a:endParaRPr lang="it-IT" dirty="0"/>
          </a:p>
          <a:p>
            <a:pPr lvl="1"/>
            <a:r>
              <a:rPr lang="it-IT" dirty="0" err="1"/>
              <a:t>Airport</a:t>
            </a:r>
            <a:endParaRPr lang="it-IT" dirty="0"/>
          </a:p>
          <a:p>
            <a:pPr lvl="1"/>
            <a:endParaRPr lang="it-IT" dirty="0"/>
          </a:p>
          <a:p>
            <a:r>
              <a:rPr lang="it-IT" dirty="0"/>
              <a:t>Others</a:t>
            </a:r>
          </a:p>
          <a:p>
            <a:pPr lvl="1"/>
            <a:r>
              <a:rPr lang="it-IT" dirty="0" err="1"/>
              <a:t>Concerts</a:t>
            </a:r>
            <a:endParaRPr lang="it-IT" dirty="0"/>
          </a:p>
          <a:p>
            <a:pPr lvl="1"/>
            <a:r>
              <a:rPr lang="it-IT" dirty="0" err="1"/>
              <a:t>Squares</a:t>
            </a:r>
            <a:endParaRPr lang="it-IT" dirty="0"/>
          </a:p>
          <a:p>
            <a:pPr lvl="1"/>
            <a:r>
              <a:rPr lang="it-IT" dirty="0"/>
              <a:t>Public </a:t>
            </a:r>
            <a:r>
              <a:rPr lang="it-IT" dirty="0" err="1"/>
              <a:t>places</a:t>
            </a:r>
            <a:endParaRPr lang="it-IT" dirty="0"/>
          </a:p>
          <a:p>
            <a:pPr lvl="1"/>
            <a:r>
              <a:rPr lang="it-IT" dirty="0"/>
              <a:t>Security</a:t>
            </a:r>
          </a:p>
          <a:p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F96411CA-0093-4E99-AFF9-2631C18E8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7530" y="2133601"/>
            <a:ext cx="2257082" cy="1692812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163B7CCA-B984-4FB6-846E-6CA2B5F5DC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3615" y="4112316"/>
            <a:ext cx="2700997" cy="1798906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D82EE719-C8F9-48F8-9FE5-37DC97B332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3735" y="2639668"/>
            <a:ext cx="3054431" cy="1670392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3F6F0AF0-BE39-47C5-A979-99C951A4D4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1988" y="3826413"/>
            <a:ext cx="2298090" cy="1685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187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34A150-C5A7-47A7-9FED-6DD642395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Features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5A43A5B-B61F-4CC4-87B9-693334EDF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it-IT" dirty="0" err="1"/>
              <a:t>Scalability</a:t>
            </a:r>
            <a:endParaRPr lang="it-IT" dirty="0"/>
          </a:p>
          <a:p>
            <a:pPr>
              <a:lnSpc>
                <a:spcPct val="200000"/>
              </a:lnSpc>
            </a:pPr>
            <a:r>
              <a:rPr lang="it-IT" dirty="0" err="1"/>
              <a:t>Modularity</a:t>
            </a:r>
            <a:endParaRPr lang="it-IT" dirty="0"/>
          </a:p>
          <a:p>
            <a:pPr>
              <a:lnSpc>
                <a:spcPct val="200000"/>
              </a:lnSpc>
            </a:pPr>
            <a:r>
              <a:rPr lang="it-IT" dirty="0" err="1"/>
              <a:t>Adaptivity</a:t>
            </a:r>
            <a:endParaRPr lang="it-IT" dirty="0"/>
          </a:p>
          <a:p>
            <a:pPr>
              <a:lnSpc>
                <a:spcPct val="200000"/>
              </a:lnSpc>
            </a:pPr>
            <a:r>
              <a:rPr lang="it-IT" dirty="0" err="1"/>
              <a:t>Generalizability</a:t>
            </a: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89491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55D29B-A9E1-4E7F-9303-962DD2015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KETs</a:t>
            </a:r>
            <a:br>
              <a:rPr lang="it-IT" dirty="0"/>
            </a:br>
            <a:r>
              <a:rPr lang="it-IT" sz="2000" dirty="0" err="1"/>
              <a:t>Key</a:t>
            </a:r>
            <a:r>
              <a:rPr lang="it-IT" sz="2000" dirty="0"/>
              <a:t> </a:t>
            </a:r>
            <a:r>
              <a:rPr lang="it-IT" sz="2000" dirty="0" err="1"/>
              <a:t>Enabling</a:t>
            </a:r>
            <a:r>
              <a:rPr lang="it-IT" sz="2000" dirty="0"/>
              <a:t> Technologies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B65BD0A-7DBE-434A-9264-3CA04F0B4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Computer Vision</a:t>
            </a:r>
          </a:p>
          <a:p>
            <a:r>
              <a:rPr lang="it-IT" dirty="0" err="1"/>
              <a:t>Neural</a:t>
            </a:r>
            <a:r>
              <a:rPr lang="it-IT" dirty="0"/>
              <a:t> Networks</a:t>
            </a:r>
          </a:p>
          <a:p>
            <a:r>
              <a:rPr lang="it-IT" dirty="0"/>
              <a:t>REST</a:t>
            </a:r>
          </a:p>
          <a:p>
            <a:r>
              <a:rPr lang="it-IT" dirty="0" err="1"/>
              <a:t>Iaas</a:t>
            </a:r>
            <a:endParaRPr lang="it-IT" dirty="0"/>
          </a:p>
          <a:p>
            <a:r>
              <a:rPr lang="it-IT" dirty="0"/>
              <a:t>Node.js</a:t>
            </a:r>
          </a:p>
          <a:p>
            <a:r>
              <a:rPr lang="it-IT" dirty="0"/>
              <a:t>Cloud GPU computing</a:t>
            </a:r>
          </a:p>
        </p:txBody>
      </p:sp>
    </p:spTree>
    <p:extLst>
      <p:ext uri="{BB962C8B-B14F-4D97-AF65-F5344CB8AC3E}">
        <p14:creationId xmlns:p14="http://schemas.microsoft.com/office/powerpoint/2010/main" val="2498550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8F4F5A-B9FC-4FAB-9F15-C4CB46AC5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Global Architecture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7EAAB3F-7838-421D-98A0-55389DFED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6024701" cy="3777622"/>
          </a:xfrm>
        </p:spPr>
        <p:txBody>
          <a:bodyPr>
            <a:normAutofit fontScale="92500" lnSpcReduction="10000"/>
          </a:bodyPr>
          <a:lstStyle/>
          <a:p>
            <a:r>
              <a:rPr lang="it-IT" dirty="0" err="1"/>
              <a:t>Frontend</a:t>
            </a:r>
            <a:endParaRPr lang="it-IT" dirty="0"/>
          </a:p>
          <a:p>
            <a:pPr lvl="1"/>
            <a:r>
              <a:rPr lang="it-IT" dirty="0"/>
              <a:t>Web-</a:t>
            </a:r>
            <a:r>
              <a:rPr lang="it-IT" dirty="0" err="1"/>
              <a:t>application</a:t>
            </a:r>
            <a:r>
              <a:rPr lang="it-IT" dirty="0"/>
              <a:t> (html, </a:t>
            </a:r>
            <a:r>
              <a:rPr lang="it-IT" dirty="0" err="1"/>
              <a:t>css</a:t>
            </a:r>
            <a:r>
              <a:rPr lang="it-IT" dirty="0"/>
              <a:t>, </a:t>
            </a:r>
            <a:r>
              <a:rPr lang="it-IT" dirty="0" err="1"/>
              <a:t>javascript</a:t>
            </a:r>
            <a:r>
              <a:rPr lang="it-IT" dirty="0"/>
              <a:t>)</a:t>
            </a:r>
          </a:p>
          <a:p>
            <a:pPr lvl="1"/>
            <a:r>
              <a:rPr lang="it-IT" dirty="0"/>
              <a:t>Data take-over (</a:t>
            </a:r>
            <a:r>
              <a:rPr lang="it-IT" dirty="0" err="1"/>
              <a:t>beagleboard</a:t>
            </a:r>
            <a:r>
              <a:rPr lang="it-IT" dirty="0"/>
              <a:t> </a:t>
            </a:r>
            <a:r>
              <a:rPr lang="it-IT" dirty="0" err="1"/>
              <a:t>xm</a:t>
            </a:r>
            <a:r>
              <a:rPr lang="it-IT" dirty="0"/>
              <a:t> </a:t>
            </a:r>
            <a:r>
              <a:rPr lang="it-IT" dirty="0" err="1"/>
              <a:t>rev</a:t>
            </a:r>
            <a:r>
              <a:rPr lang="it-IT" dirty="0"/>
              <a:t> c + webcam)</a:t>
            </a:r>
          </a:p>
          <a:p>
            <a:pPr lvl="1"/>
            <a:r>
              <a:rPr lang="it-IT" dirty="0" err="1"/>
              <a:t>Python</a:t>
            </a:r>
            <a:r>
              <a:rPr lang="it-IT" dirty="0"/>
              <a:t> + </a:t>
            </a:r>
            <a:r>
              <a:rPr lang="it-IT" dirty="0" err="1"/>
              <a:t>OpenCV</a:t>
            </a:r>
            <a:endParaRPr lang="it-IT" dirty="0"/>
          </a:p>
          <a:p>
            <a:r>
              <a:rPr lang="it-IT" dirty="0" err="1"/>
              <a:t>Middleware</a:t>
            </a:r>
            <a:endParaRPr lang="it-IT" dirty="0"/>
          </a:p>
          <a:p>
            <a:pPr lvl="1"/>
            <a:r>
              <a:rPr lang="it-IT" dirty="0"/>
              <a:t>Client node.js </a:t>
            </a:r>
          </a:p>
          <a:p>
            <a:r>
              <a:rPr lang="it-IT" dirty="0" err="1"/>
              <a:t>Backend</a:t>
            </a:r>
            <a:endParaRPr lang="it-IT" dirty="0"/>
          </a:p>
          <a:p>
            <a:pPr lvl="1"/>
            <a:r>
              <a:rPr lang="it-IT" dirty="0"/>
              <a:t>REST API (</a:t>
            </a:r>
            <a:r>
              <a:rPr lang="it-IT" dirty="0" err="1"/>
              <a:t>Python</a:t>
            </a:r>
            <a:r>
              <a:rPr lang="it-IT" dirty="0"/>
              <a:t> </a:t>
            </a:r>
            <a:r>
              <a:rPr lang="it-IT" dirty="0" err="1"/>
              <a:t>flesk</a:t>
            </a:r>
            <a:r>
              <a:rPr lang="it-IT" dirty="0"/>
              <a:t>)</a:t>
            </a:r>
          </a:p>
          <a:p>
            <a:pPr lvl="1"/>
            <a:r>
              <a:rPr lang="it-IT" dirty="0" err="1"/>
              <a:t>Neural</a:t>
            </a:r>
            <a:r>
              <a:rPr lang="it-IT" dirty="0"/>
              <a:t> Networks</a:t>
            </a:r>
          </a:p>
          <a:p>
            <a:pPr lvl="2"/>
            <a:r>
              <a:rPr lang="it-IT" dirty="0" err="1"/>
              <a:t>Hybrid</a:t>
            </a:r>
            <a:r>
              <a:rPr lang="it-IT" dirty="0"/>
              <a:t> CNN (Caffe)</a:t>
            </a:r>
          </a:p>
          <a:p>
            <a:pPr lvl="2"/>
            <a:r>
              <a:rPr lang="it-IT" dirty="0"/>
              <a:t>Standard CNN (</a:t>
            </a:r>
            <a:r>
              <a:rPr lang="it-IT" dirty="0" err="1"/>
              <a:t>Tensorflow</a:t>
            </a:r>
            <a:r>
              <a:rPr lang="it-IT" dirty="0"/>
              <a:t>)</a:t>
            </a:r>
          </a:p>
          <a:p>
            <a:pPr lvl="2"/>
            <a:endParaRPr lang="it-IT" dirty="0"/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7023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A359B2-B7A7-415C-BBE2-E24A3013B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Frontend</a:t>
            </a:r>
            <a:r>
              <a:rPr lang="it-IT" dirty="0"/>
              <a:t> - device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3602432-7EA9-4942-BCCC-7B9A1BBFE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dirty="0" err="1"/>
              <a:t>BeagleBoard-xM</a:t>
            </a:r>
            <a:r>
              <a:rPr lang="it-IT" b="1" dirty="0"/>
              <a:t> rev. C</a:t>
            </a:r>
          </a:p>
          <a:p>
            <a:pPr marL="0" indent="0" algn="just">
              <a:buNone/>
            </a:pPr>
            <a:r>
              <a:rPr lang="en-US" dirty="0"/>
              <a:t>Open hardware design brings the previous generations' laptop-like performance and expandability to the next level, while adhering to hand-held power levels. Direct connectivity is supported by the on-board four-port hub with 10/100 Ethernet, while maintaining a tiny credit-card-sized footprint.</a:t>
            </a:r>
          </a:p>
          <a:p>
            <a:pPr marL="0" indent="0">
              <a:buNone/>
            </a:pPr>
            <a:endParaRPr lang="en-US" b="1" dirty="0"/>
          </a:p>
          <a:p>
            <a:pPr lvl="1"/>
            <a:r>
              <a:rPr lang="en-US" dirty="0"/>
              <a:t>Custom OS (Debian) with DSP enabled</a:t>
            </a:r>
          </a:p>
          <a:p>
            <a:pPr lvl="1"/>
            <a:r>
              <a:rPr lang="en-US" dirty="0"/>
              <a:t>Python 2.7</a:t>
            </a:r>
          </a:p>
          <a:p>
            <a:pPr lvl="1"/>
            <a:r>
              <a:rPr lang="en-US" dirty="0"/>
              <a:t>USB Webcam mounted</a:t>
            </a:r>
          </a:p>
          <a:p>
            <a:pPr lvl="1"/>
            <a:r>
              <a:rPr lang="en-US" dirty="0"/>
              <a:t>Ethernet connection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27520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A359B2-B7A7-415C-BBE2-E24A3013B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Frontend</a:t>
            </a:r>
            <a:r>
              <a:rPr lang="it-IT" dirty="0"/>
              <a:t> - software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3602432-7EA9-4942-BCCC-7B9A1BBFE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1524000"/>
          </a:xfrm>
        </p:spPr>
        <p:txBody>
          <a:bodyPr>
            <a:normAutofit lnSpcReduction="10000"/>
          </a:bodyPr>
          <a:lstStyle/>
          <a:p>
            <a:r>
              <a:rPr lang="it-IT" b="1" dirty="0" err="1"/>
              <a:t>OpenCV</a:t>
            </a:r>
            <a:endParaRPr lang="it-IT" b="1" dirty="0"/>
          </a:p>
          <a:p>
            <a:pPr marL="0" indent="0" algn="just">
              <a:buNone/>
            </a:pPr>
            <a:r>
              <a:rPr lang="en-US" dirty="0"/>
              <a:t>Designed for computational efficiency and with a strong focus on real-time applications. The library can take advantage of multi-core processing. Enabled with OpenCL, it can take advantage of the hardware acceleration of the underlying heterogeneous compute platform.</a:t>
            </a:r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5100E1BB-B5C8-4285-A986-ACD213F793FF}"/>
              </a:ext>
            </a:extLst>
          </p:cNvPr>
          <p:cNvSpPr txBox="1">
            <a:spLocks/>
          </p:cNvSpPr>
          <p:nvPr/>
        </p:nvSpPr>
        <p:spPr>
          <a:xfrm>
            <a:off x="2589212" y="3886200"/>
            <a:ext cx="8915400" cy="2240280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/>
            <a:r>
              <a:rPr lang="en-US" dirty="0"/>
              <a:t>	</a:t>
            </a:r>
            <a:r>
              <a:rPr lang="it-IT" dirty="0" err="1"/>
              <a:t>Cascade</a:t>
            </a:r>
            <a:r>
              <a:rPr lang="it-IT" dirty="0"/>
              <a:t> </a:t>
            </a:r>
            <a:r>
              <a:rPr lang="it-IT" dirty="0" err="1"/>
              <a:t>Classifiers</a:t>
            </a:r>
            <a:r>
              <a:rPr lang="it-IT" dirty="0"/>
              <a:t>:</a:t>
            </a:r>
          </a:p>
          <a:p>
            <a:pPr lvl="2" algn="just"/>
            <a:r>
              <a:rPr lang="en-US" dirty="0" err="1"/>
              <a:t>Haarcascade_eye</a:t>
            </a:r>
            <a:endParaRPr lang="en-US" dirty="0"/>
          </a:p>
          <a:p>
            <a:pPr lvl="2" algn="just"/>
            <a:r>
              <a:rPr lang="en-US" dirty="0" err="1"/>
              <a:t>Haarcascade_frontalface</a:t>
            </a:r>
            <a:endParaRPr lang="en-US" dirty="0"/>
          </a:p>
          <a:p>
            <a:pPr lvl="2" algn="just"/>
            <a:r>
              <a:rPr lang="en-US" dirty="0" err="1"/>
              <a:t>Haarcascade_fullbody</a:t>
            </a:r>
            <a:endParaRPr lang="en-US" dirty="0"/>
          </a:p>
          <a:p>
            <a:pPr lvl="2" algn="just"/>
            <a:r>
              <a:rPr lang="en-US" dirty="0" err="1"/>
              <a:t>Haarcascade_uppedbody</a:t>
            </a:r>
            <a:endParaRPr lang="en-US" dirty="0"/>
          </a:p>
          <a:p>
            <a:pPr lvl="2" algn="just"/>
            <a:r>
              <a:rPr lang="en-US" dirty="0" err="1"/>
              <a:t>Haarcascade_lowerbody</a:t>
            </a:r>
            <a:endParaRPr lang="en-US" dirty="0"/>
          </a:p>
          <a:p>
            <a:pPr lvl="2" algn="just"/>
            <a:r>
              <a:rPr lang="en-US" dirty="0" err="1"/>
              <a:t>Haarcascade_profileface</a:t>
            </a:r>
            <a:endParaRPr lang="en-US" dirty="0"/>
          </a:p>
          <a:p>
            <a:pPr lvl="2" algn="just"/>
            <a:r>
              <a:rPr lang="en-US" dirty="0"/>
              <a:t>Hybrid approach LPM</a:t>
            </a:r>
          </a:p>
          <a:p>
            <a:pPr lvl="2" algn="just"/>
            <a:endParaRPr lang="en-US" dirty="0"/>
          </a:p>
          <a:p>
            <a:pPr marL="0" indent="0" algn="just">
              <a:buFont typeface="Wingdings 3" charset="2"/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33088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A359B2-B7A7-415C-BBE2-E24A3013B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Frontend</a:t>
            </a:r>
            <a:r>
              <a:rPr lang="it-IT" dirty="0"/>
              <a:t> - </a:t>
            </a:r>
            <a:r>
              <a:rPr lang="it-IT" dirty="0" err="1"/>
              <a:t>approaches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3602432-7EA9-4942-BCCC-7B9A1BBFE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152400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it-IT" dirty="0"/>
              <a:t>Local </a:t>
            </a:r>
            <a:r>
              <a:rPr lang="it-IT" dirty="0" err="1"/>
              <a:t>valuation</a:t>
            </a:r>
            <a:r>
              <a:rPr lang="it-IT" dirty="0"/>
              <a:t> with </a:t>
            </a:r>
            <a:r>
              <a:rPr lang="it-IT" b="1" dirty="0" err="1"/>
              <a:t>opencv</a:t>
            </a:r>
            <a:r>
              <a:rPr lang="it-IT" dirty="0"/>
              <a:t> </a:t>
            </a:r>
            <a:r>
              <a:rPr lang="it-IT" dirty="0" err="1"/>
              <a:t>algorithms</a:t>
            </a:r>
            <a:endParaRPr lang="it-IT" dirty="0"/>
          </a:p>
          <a:p>
            <a:pPr>
              <a:lnSpc>
                <a:spcPct val="200000"/>
              </a:lnSpc>
            </a:pPr>
            <a:r>
              <a:rPr lang="it-IT" dirty="0"/>
              <a:t>Remote </a:t>
            </a:r>
            <a:r>
              <a:rPr lang="it-IT" dirty="0" err="1"/>
              <a:t>valuation</a:t>
            </a:r>
            <a:r>
              <a:rPr lang="it-IT" dirty="0"/>
              <a:t> with deep </a:t>
            </a:r>
            <a:r>
              <a:rPr lang="it-IT" dirty="0" err="1"/>
              <a:t>learning</a:t>
            </a:r>
            <a:r>
              <a:rPr lang="it-IT" dirty="0"/>
              <a:t> </a:t>
            </a:r>
            <a:r>
              <a:rPr lang="it-IT" dirty="0" err="1"/>
              <a:t>algorithms</a:t>
            </a:r>
            <a:endParaRPr lang="it-IT" dirty="0"/>
          </a:p>
          <a:p>
            <a:pPr lvl="1">
              <a:lnSpc>
                <a:spcPct val="200000"/>
              </a:lnSpc>
            </a:pPr>
            <a:r>
              <a:rPr lang="it-IT" sz="1800" dirty="0" err="1"/>
              <a:t>Narrow</a:t>
            </a:r>
            <a:r>
              <a:rPr lang="it-IT" sz="1800" dirty="0"/>
              <a:t>-scale - </a:t>
            </a:r>
            <a:r>
              <a:rPr lang="it-IT" sz="1800" b="1" dirty="0" err="1"/>
              <a:t>tensorbox</a:t>
            </a:r>
            <a:endParaRPr lang="it-IT" sz="1800" b="1" dirty="0"/>
          </a:p>
          <a:p>
            <a:pPr lvl="1">
              <a:lnSpc>
                <a:spcPct val="200000"/>
              </a:lnSpc>
            </a:pPr>
            <a:r>
              <a:rPr lang="it-IT" sz="1800" dirty="0"/>
              <a:t>Large-scale - </a:t>
            </a:r>
            <a:r>
              <a:rPr lang="it-IT" sz="1800" b="1" dirty="0" err="1"/>
              <a:t>crowdnet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027780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7BF0E4-9A4B-49FD-8AAB-6F46E03AA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Backend</a:t>
            </a:r>
            <a:br>
              <a:rPr lang="it-IT" dirty="0"/>
            </a:br>
            <a:r>
              <a:rPr lang="it-IT" sz="2800" dirty="0" err="1"/>
              <a:t>CrowdNet</a:t>
            </a:r>
            <a:r>
              <a:rPr lang="it-IT" sz="2800" dirty="0"/>
              <a:t> – deep </a:t>
            </a:r>
            <a:r>
              <a:rPr lang="it-IT" sz="2800" dirty="0" err="1"/>
              <a:t>crowd</a:t>
            </a:r>
            <a:r>
              <a:rPr lang="it-IT" sz="2800" dirty="0"/>
              <a:t> </a:t>
            </a:r>
            <a:r>
              <a:rPr lang="it-IT" sz="2800" dirty="0" err="1"/>
              <a:t>counting</a:t>
            </a:r>
            <a:endParaRPr lang="it-IT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2E42564A-428A-4FCA-A51B-CE99280B62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18038" y="3038513"/>
            <a:ext cx="2886574" cy="2335452"/>
          </a:xfr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21B68F79-0B6E-4590-8CE2-85A0D160B2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700" y="2788141"/>
            <a:ext cx="7690338" cy="2836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193324"/>
      </p:ext>
    </p:extLst>
  </p:cSld>
  <p:clrMapOvr>
    <a:masterClrMapping/>
  </p:clrMapOvr>
</p:sld>
</file>

<file path=ppt/theme/theme1.xml><?xml version="1.0" encoding="utf-8"?>
<a:theme xmlns:a="http://schemas.openxmlformats.org/drawingml/2006/main" name="Filo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133</TotalTime>
  <Words>405</Words>
  <Application>Microsoft Office PowerPoint</Application>
  <PresentationFormat>Widescreen</PresentationFormat>
  <Paragraphs>115</Paragraphs>
  <Slides>14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9" baseType="lpstr">
      <vt:lpstr>Arial</vt:lpstr>
      <vt:lpstr>Century Gothic</vt:lpstr>
      <vt:lpstr>Consolas</vt:lpstr>
      <vt:lpstr>Wingdings 3</vt:lpstr>
      <vt:lpstr>Filo</vt:lpstr>
      <vt:lpstr>PCS</vt:lpstr>
      <vt:lpstr>Problems</vt:lpstr>
      <vt:lpstr>Features</vt:lpstr>
      <vt:lpstr>KETs Key Enabling Technologies</vt:lpstr>
      <vt:lpstr>Global Architecture</vt:lpstr>
      <vt:lpstr>Frontend - device</vt:lpstr>
      <vt:lpstr>Frontend - software</vt:lpstr>
      <vt:lpstr>Frontend - approaches</vt:lpstr>
      <vt:lpstr>Backend CrowdNet – deep crowd counting</vt:lpstr>
      <vt:lpstr>Tensorbox </vt:lpstr>
      <vt:lpstr>Iaas on Amazon Web Service EC2</vt:lpstr>
      <vt:lpstr>Iaas – IoT Platform on Amazon Web Service EC2</vt:lpstr>
      <vt:lpstr>REST API Interface</vt:lpstr>
      <vt:lpstr>Data format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PCS</dc:title>
  <dc:creator>Stefano</dc:creator>
  <cp:lastModifiedBy>Stefano</cp:lastModifiedBy>
  <cp:revision>28</cp:revision>
  <dcterms:created xsi:type="dcterms:W3CDTF">2017-06-28T11:39:34Z</dcterms:created>
  <dcterms:modified xsi:type="dcterms:W3CDTF">2017-06-28T13:52:56Z</dcterms:modified>
</cp:coreProperties>
</file>