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24"/>
  </p:notesMasterIdLst>
  <p:sldIdLst>
    <p:sldId id="256" r:id="rId2"/>
    <p:sldId id="257" r:id="rId3"/>
    <p:sldId id="259" r:id="rId4"/>
    <p:sldId id="258" r:id="rId5"/>
    <p:sldId id="296" r:id="rId6"/>
    <p:sldId id="310" r:id="rId7"/>
    <p:sldId id="311" r:id="rId8"/>
    <p:sldId id="312" r:id="rId9"/>
    <p:sldId id="309" r:id="rId10"/>
    <p:sldId id="313" r:id="rId11"/>
    <p:sldId id="297" r:id="rId12"/>
    <p:sldId id="298" r:id="rId13"/>
    <p:sldId id="299" r:id="rId14"/>
    <p:sldId id="300" r:id="rId15"/>
    <p:sldId id="301" r:id="rId16"/>
    <p:sldId id="302" r:id="rId17"/>
    <p:sldId id="303" r:id="rId18"/>
    <p:sldId id="304" r:id="rId19"/>
    <p:sldId id="308" r:id="rId20"/>
    <p:sldId id="306" r:id="rId21"/>
    <p:sldId id="307" r:id="rId22"/>
    <p:sldId id="305"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4EFA1D-3819-492B-B502-BBF68EF48838}">
  <a:tblStyle styleId="{E94EFA1D-3819-492B-B502-BBF68EF488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3" autoAdjust="0"/>
    <p:restoredTop sz="94660"/>
  </p:normalViewPr>
  <p:slideViewPr>
    <p:cSldViewPr snapToGrid="0">
      <p:cViewPr varScale="1">
        <p:scale>
          <a:sx n="98" d="100"/>
          <a:sy n="98" d="100"/>
        </p:scale>
        <p:origin x="4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161394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113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25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670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728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9"/>
        <p:cNvGrpSpPr/>
        <p:nvPr/>
      </p:nvGrpSpPr>
      <p:grpSpPr>
        <a:xfrm>
          <a:off x="0" y="0"/>
          <a:ext cx="0" cy="0"/>
          <a:chOff x="0" y="0"/>
          <a:chExt cx="0" cy="0"/>
        </a:xfrm>
      </p:grpSpPr>
      <p:sp>
        <p:nvSpPr>
          <p:cNvPr id="13790" name="Google Shape;13790;g70e1a7781e_1_25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1" name="Google Shape;13791;g70e1a7781e_1_25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139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9" r:id="rId4"/>
    <p:sldLayoutId id="2147483666" r:id="rId5"/>
    <p:sldLayoutId id="2147483667"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1917281" y="1873457"/>
            <a:ext cx="5231525"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PREDIKSI PENJUALAN </a:t>
            </a:r>
            <a:r>
              <a:rPr lang="en" sz="2400" dirty="0">
                <a:solidFill>
                  <a:schemeClr val="accent2"/>
                </a:solidFill>
              </a:rPr>
              <a:t>SUPERMARKET </a:t>
            </a:r>
            <a:r>
              <a:rPr lang="en" sz="2400" dirty="0"/>
              <a:t>MENGGUNAKAN </a:t>
            </a:r>
            <a:r>
              <a:rPr lang="en" sz="2400" dirty="0">
                <a:solidFill>
                  <a:schemeClr val="accent2"/>
                </a:solidFill>
              </a:rPr>
              <a:t>METODE SVM</a:t>
            </a:r>
            <a:endParaRPr sz="2400" dirty="0">
              <a:solidFill>
                <a:schemeClr val="accent2"/>
              </a:solidFill>
            </a:endParaRPr>
          </a:p>
        </p:txBody>
      </p:sp>
      <p:sp>
        <p:nvSpPr>
          <p:cNvPr id="435" name="Google Shape;435;p25"/>
          <p:cNvSpPr txBox="1">
            <a:spLocks noGrp="1"/>
          </p:cNvSpPr>
          <p:nvPr>
            <p:ph type="ctrTitle"/>
          </p:nvPr>
        </p:nvSpPr>
        <p:spPr>
          <a:xfrm>
            <a:off x="1561650" y="805047"/>
            <a:ext cx="6020700" cy="8372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KELOMPOK </a:t>
            </a:r>
            <a:r>
              <a:rPr lang="en" sz="4400" dirty="0">
                <a:solidFill>
                  <a:schemeClr val="accent2"/>
                </a:solidFill>
              </a:rPr>
              <a:t>2</a:t>
            </a:r>
            <a:endParaRPr sz="4400" dirty="0">
              <a:solidFill>
                <a:schemeClr val="accent2"/>
              </a:solidFill>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1132364" y="2246761"/>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7047944" y="279676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83592" y="671811"/>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7521633" y="1382720"/>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8655754" y="2293288"/>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1211482" y="2838512"/>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632645" y="2728452"/>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a:extLst>
              <a:ext uri="{FF2B5EF4-FFF2-40B4-BE49-F238E27FC236}">
                <a16:creationId xmlns="" xmlns:a16="http://schemas.microsoft.com/office/drawing/2014/main" id="{09223D1D-6779-4D09-8467-44F74A109B87}"/>
              </a:ext>
            </a:extLst>
          </p:cNvPr>
          <p:cNvSpPr txBox="1">
            <a:spLocks/>
          </p:cNvSpPr>
          <p:nvPr/>
        </p:nvSpPr>
        <p:spPr>
          <a:xfrm>
            <a:off x="1931528" y="3170433"/>
            <a:ext cx="5231525"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sv-SE" sz="2400" dirty="0">
                <a:solidFill>
                  <a:schemeClr val="bg1"/>
                </a:solidFill>
              </a:rPr>
              <a:t>REZA</a:t>
            </a:r>
          </a:p>
          <a:p>
            <a:pPr marL="0" indent="0"/>
            <a:r>
              <a:rPr lang="sv-SE" sz="2400" dirty="0">
                <a:solidFill>
                  <a:schemeClr val="accent2"/>
                </a:solidFill>
              </a:rPr>
              <a:t>SHERLY</a:t>
            </a:r>
          </a:p>
          <a:p>
            <a:pPr marL="0" indent="0"/>
            <a:r>
              <a:rPr lang="sv-SE" sz="2400" dirty="0">
                <a:solidFill>
                  <a:schemeClr val="bg1"/>
                </a:solidFill>
              </a:rPr>
              <a:t>WILLY</a:t>
            </a:r>
          </a:p>
          <a:p>
            <a:pPr marL="0" indent="0"/>
            <a:r>
              <a:rPr lang="sv-SE" sz="2400" dirty="0">
                <a:solidFill>
                  <a:schemeClr val="accent2"/>
                </a:solidFill>
              </a:rPr>
              <a:t>PERWIRA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18824" y="989475"/>
            <a:ext cx="2620487" cy="3729403"/>
          </a:xfrm>
        </p:spPr>
        <p:txBody>
          <a:bodyPr/>
          <a:lstStyle/>
          <a:p>
            <a:pPr marL="114300" indent="0">
              <a:buNone/>
            </a:pPr>
            <a:r>
              <a:rPr lang="en-US" dirty="0" smtClean="0"/>
              <a:t>Selama tiga bulan pendataan, pada tanggal 7-14 januari 2019 mengalami kenaikan kuantitas pembelian tetapi antara tanggal 18-25 februari mengalami penurunan kuantitas pembelian.</a:t>
            </a:r>
            <a:endParaRPr lang="id-ID" dirty="0"/>
          </a:p>
        </p:txBody>
      </p:sp>
      <p:sp>
        <p:nvSpPr>
          <p:cNvPr id="3" name="Title 2"/>
          <p:cNvSpPr>
            <a:spLocks noGrp="1"/>
          </p:cNvSpPr>
          <p:nvPr>
            <p:ph type="ctrTitle"/>
          </p:nvPr>
        </p:nvSpPr>
        <p:spPr>
          <a:xfrm>
            <a:off x="0" y="191177"/>
            <a:ext cx="8067975" cy="577800"/>
          </a:xfrm>
        </p:spPr>
        <p:txBody>
          <a:bodyPr/>
          <a:lstStyle/>
          <a:p>
            <a:r>
              <a:rPr lang="en-US" dirty="0" smtClean="0"/>
              <a:t>Memvisualisasikan hasil penjualan</a:t>
            </a:r>
            <a:endParaRPr lang="id-ID" dirty="0"/>
          </a:p>
        </p:txBody>
      </p:sp>
      <p:pic>
        <p:nvPicPr>
          <p:cNvPr id="4" name="Picture 3"/>
          <p:cNvPicPr>
            <a:picLocks noChangeAspect="1"/>
          </p:cNvPicPr>
          <p:nvPr/>
        </p:nvPicPr>
        <p:blipFill>
          <a:blip r:embed="rId2"/>
          <a:stretch>
            <a:fillRect/>
          </a:stretch>
        </p:blipFill>
        <p:spPr>
          <a:xfrm>
            <a:off x="4751354" y="989475"/>
            <a:ext cx="4057650" cy="2990850"/>
          </a:xfrm>
          <a:prstGeom prst="rect">
            <a:avLst/>
          </a:prstGeom>
        </p:spPr>
      </p:pic>
    </p:spTree>
    <p:extLst>
      <p:ext uri="{BB962C8B-B14F-4D97-AF65-F5344CB8AC3E}">
        <p14:creationId xmlns:p14="http://schemas.microsoft.com/office/powerpoint/2010/main" val="300429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13292" y="1797164"/>
            <a:ext cx="3908700" cy="2727335"/>
          </a:xfrm>
        </p:spPr>
        <p:txBody>
          <a:bodyPr/>
          <a:lstStyle/>
          <a:p>
            <a:pPr marL="114300" indent="0">
              <a:buNone/>
            </a:pPr>
            <a:endParaRPr lang="en-US" b="1" dirty="0"/>
          </a:p>
          <a:p>
            <a:pPr marL="114300" indent="0">
              <a:buNone/>
            </a:pPr>
            <a:r>
              <a:rPr lang="en-US" sz="1400" dirty="0" err="1"/>
              <a:t>Sebelum</a:t>
            </a:r>
            <a:r>
              <a:rPr lang="en-US" sz="1400" dirty="0"/>
              <a:t> </a:t>
            </a:r>
            <a:r>
              <a:rPr lang="en-US" sz="1400" dirty="0" err="1"/>
              <a:t>membuat</a:t>
            </a:r>
            <a:r>
              <a:rPr lang="en-US" sz="1400" dirty="0"/>
              <a:t> model, </a:t>
            </a:r>
            <a:r>
              <a:rPr lang="en-US" sz="1400" dirty="0" err="1"/>
              <a:t>kita</a:t>
            </a:r>
            <a:r>
              <a:rPr lang="en-US" sz="1400" dirty="0"/>
              <a:t> </a:t>
            </a:r>
            <a:r>
              <a:rPr lang="en-US" sz="1400" dirty="0" err="1"/>
              <a:t>perlu</a:t>
            </a:r>
            <a:r>
              <a:rPr lang="en-US" sz="1400" dirty="0"/>
              <a:t> </a:t>
            </a:r>
            <a:r>
              <a:rPr lang="en-US" sz="1400" dirty="0" err="1"/>
              <a:t>memeriksa</a:t>
            </a:r>
            <a:r>
              <a:rPr lang="en-US" sz="1400" dirty="0"/>
              <a:t> </a:t>
            </a:r>
            <a:r>
              <a:rPr lang="en-US" sz="1400" dirty="0" err="1"/>
              <a:t>korelasi</a:t>
            </a:r>
            <a:r>
              <a:rPr lang="id-ID" sz="1400" dirty="0"/>
              <a:t> menggunaakaan plotting Heatmap</a:t>
            </a:r>
            <a:endParaRPr lang="en-US" sz="1400" dirty="0"/>
          </a:p>
          <a:p>
            <a:pPr marL="114300" indent="0">
              <a:buNone/>
            </a:pPr>
            <a:endParaRPr lang="en-US" dirty="0"/>
          </a:p>
        </p:txBody>
      </p:sp>
      <p:sp>
        <p:nvSpPr>
          <p:cNvPr id="3" name="Title 2"/>
          <p:cNvSpPr>
            <a:spLocks noGrp="1"/>
          </p:cNvSpPr>
          <p:nvPr>
            <p:ph type="ctrTitle"/>
          </p:nvPr>
        </p:nvSpPr>
        <p:spPr/>
        <p:txBody>
          <a:bodyPr/>
          <a:lstStyle/>
          <a:p>
            <a:r>
              <a:rPr lang="id-ID" b="1" dirty="0"/>
              <a:t>ANALISA </a:t>
            </a:r>
            <a:endParaRPr lang="en-US" b="1" dirty="0"/>
          </a:p>
        </p:txBody>
      </p:sp>
      <p:sp>
        <p:nvSpPr>
          <p:cNvPr id="5" name="Text Placeholder 4"/>
          <p:cNvSpPr>
            <a:spLocks noGrp="1"/>
          </p:cNvSpPr>
          <p:nvPr>
            <p:ph type="body" idx="2"/>
          </p:nvPr>
        </p:nvSpPr>
        <p:spPr/>
        <p:txBody>
          <a:bodyPr/>
          <a:lstStyle/>
          <a:p>
            <a:endParaRPr lang="en-US" dirty="0"/>
          </a:p>
        </p:txBody>
      </p:sp>
      <p:pic>
        <p:nvPicPr>
          <p:cNvPr id="6" name="Picture 5"/>
          <p:cNvPicPr>
            <a:picLocks noChangeAspect="1"/>
          </p:cNvPicPr>
          <p:nvPr/>
        </p:nvPicPr>
        <p:blipFill rotWithShape="1">
          <a:blip r:embed="rId2"/>
          <a:srcRect l="24674" t="29368" r="32571" b="8185"/>
          <a:stretch/>
        </p:blipFill>
        <p:spPr>
          <a:xfrm>
            <a:off x="4690124" y="851338"/>
            <a:ext cx="4086013" cy="4073137"/>
          </a:xfrm>
          <a:prstGeom prst="rect">
            <a:avLst/>
          </a:prstGeom>
        </p:spPr>
      </p:pic>
      <p:sp>
        <p:nvSpPr>
          <p:cNvPr id="7" name="Title 2"/>
          <p:cNvSpPr txBox="1">
            <a:spLocks/>
          </p:cNvSpPr>
          <p:nvPr/>
        </p:nvSpPr>
        <p:spPr>
          <a:xfrm>
            <a:off x="366577" y="1219364"/>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9pPr>
          </a:lstStyle>
          <a:p>
            <a:pPr marL="342900" indent="-342900" algn="l">
              <a:buFont typeface="Arial" panose="020B0604020202020204" pitchFamily="34" charset="0"/>
              <a:buChar char="•"/>
            </a:pPr>
            <a:r>
              <a:rPr lang="id-ID" sz="2400" dirty="0">
                <a:solidFill>
                  <a:srgbClr val="FFFF00"/>
                </a:solidFill>
                <a:latin typeface="Maven Pro"/>
              </a:rPr>
              <a:t>HEATMAP</a:t>
            </a:r>
            <a:r>
              <a:rPr lang="id-ID" dirty="0"/>
              <a:t> </a:t>
            </a:r>
            <a:endParaRPr lang="en-US" dirty="0"/>
          </a:p>
        </p:txBody>
      </p:sp>
    </p:spTree>
    <p:extLst>
      <p:ext uri="{BB962C8B-B14F-4D97-AF65-F5344CB8AC3E}">
        <p14:creationId xmlns:p14="http://schemas.microsoft.com/office/powerpoint/2010/main" val="423375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7804" y="1755227"/>
            <a:ext cx="4045200" cy="3510456"/>
          </a:xfrm>
        </p:spPr>
        <p:txBody>
          <a:bodyPr/>
          <a:lstStyle/>
          <a:p>
            <a:pPr algn="l"/>
            <a:r>
              <a:rPr lang="en-US" sz="1400" dirty="0" err="1">
                <a:latin typeface="Maven Pro"/>
              </a:rPr>
              <a:t>Perhatikan</a:t>
            </a:r>
            <a:r>
              <a:rPr lang="en-US" sz="1400" dirty="0">
                <a:latin typeface="Maven Pro"/>
              </a:rPr>
              <a:t> </a:t>
            </a:r>
            <a:r>
              <a:rPr lang="en-US" sz="1400" dirty="0" err="1">
                <a:latin typeface="Maven Pro"/>
              </a:rPr>
              <a:t>bahwa</a:t>
            </a:r>
            <a:r>
              <a:rPr lang="en-US" sz="1400" dirty="0">
                <a:latin typeface="Maven Pro"/>
              </a:rPr>
              <a:t> </a:t>
            </a:r>
            <a:r>
              <a:rPr lang="en-US" sz="1400" dirty="0" err="1">
                <a:latin typeface="Maven Pro"/>
              </a:rPr>
              <a:t>kita</a:t>
            </a:r>
            <a:r>
              <a:rPr lang="en-US" sz="1400" dirty="0">
                <a:latin typeface="Maven Pro"/>
              </a:rPr>
              <a:t> </a:t>
            </a:r>
            <a:r>
              <a:rPr lang="en-US" sz="1400" dirty="0" err="1">
                <a:latin typeface="Maven Pro"/>
              </a:rPr>
              <a:t>akan</a:t>
            </a:r>
            <a:r>
              <a:rPr lang="en-US" sz="1400" dirty="0">
                <a:latin typeface="Maven Pro"/>
              </a:rPr>
              <a:t> </a:t>
            </a:r>
            <a:r>
              <a:rPr lang="en-US" sz="1400" dirty="0" err="1">
                <a:latin typeface="Maven Pro"/>
              </a:rPr>
              <a:t>memeriksa</a:t>
            </a:r>
            <a:r>
              <a:rPr lang="en-US" sz="1400" dirty="0">
                <a:latin typeface="Maven Pro"/>
              </a:rPr>
              <a:t> budget </a:t>
            </a:r>
            <a:r>
              <a:rPr lang="en-US" sz="1400" dirty="0" err="1">
                <a:latin typeface="Maven Pro"/>
              </a:rPr>
              <a:t>dengan</a:t>
            </a:r>
            <a:r>
              <a:rPr lang="en-US" sz="1400" dirty="0">
                <a:latin typeface="Maven Pro"/>
              </a:rPr>
              <a:t> revenue. </a:t>
            </a:r>
            <a:r>
              <a:rPr lang="en-US" sz="1400" dirty="0" err="1">
                <a:latin typeface="Maven Pro"/>
              </a:rPr>
              <a:t>Keduanya</a:t>
            </a:r>
            <a:r>
              <a:rPr lang="en-US" sz="1400" dirty="0">
                <a:latin typeface="Maven Pro"/>
              </a:rPr>
              <a:t> </a:t>
            </a:r>
            <a:r>
              <a:rPr lang="en-US" sz="1400" dirty="0" err="1">
                <a:latin typeface="Maven Pro"/>
              </a:rPr>
              <a:t>memiliki</a:t>
            </a:r>
            <a:r>
              <a:rPr lang="en-US" sz="1400" dirty="0">
                <a:latin typeface="Maven Pro"/>
              </a:rPr>
              <a:t> </a:t>
            </a:r>
            <a:r>
              <a:rPr lang="en-US" sz="1400" dirty="0" err="1">
                <a:latin typeface="Maven Pro"/>
              </a:rPr>
              <a:t>tingkat</a:t>
            </a:r>
            <a:r>
              <a:rPr lang="en-US" sz="1400" dirty="0">
                <a:latin typeface="Maven Pro"/>
              </a:rPr>
              <a:t> </a:t>
            </a:r>
            <a:r>
              <a:rPr lang="en-US" sz="1400" dirty="0" err="1">
                <a:latin typeface="Maven Pro"/>
              </a:rPr>
              <a:t>korelasi</a:t>
            </a:r>
            <a:r>
              <a:rPr lang="en-US" sz="1400" dirty="0">
                <a:latin typeface="Maven Pro"/>
              </a:rPr>
              <a:t> </a:t>
            </a:r>
            <a:r>
              <a:rPr lang="id-ID" sz="1400" dirty="0">
                <a:latin typeface="Maven Pro"/>
              </a:rPr>
              <a:t>sangat</a:t>
            </a:r>
            <a:r>
              <a:rPr lang="en-US" sz="1400" dirty="0">
                <a:latin typeface="Maven Pro"/>
              </a:rPr>
              <a:t> </a:t>
            </a:r>
            <a:r>
              <a:rPr lang="en-US" sz="1400" dirty="0" err="1">
                <a:latin typeface="Maven Pro"/>
              </a:rPr>
              <a:t>kuat</a:t>
            </a:r>
            <a:r>
              <a:rPr lang="en-US" sz="1400" dirty="0">
                <a:latin typeface="Maven Pro"/>
              </a:rPr>
              <a:t>, </a:t>
            </a:r>
            <a:r>
              <a:rPr lang="en-US" sz="1400" dirty="0" err="1">
                <a:latin typeface="Maven Pro"/>
              </a:rPr>
              <a:t>yaitu</a:t>
            </a:r>
            <a:r>
              <a:rPr lang="en-US" sz="1400" dirty="0">
                <a:latin typeface="Maven Pro"/>
              </a:rPr>
              <a:t> </a:t>
            </a:r>
            <a:r>
              <a:rPr lang="id-ID" sz="1400" dirty="0">
                <a:latin typeface="Maven Pro"/>
              </a:rPr>
              <a:t> </a:t>
            </a:r>
            <a:br>
              <a:rPr lang="id-ID" sz="1400" dirty="0">
                <a:latin typeface="Maven Pro"/>
              </a:rPr>
            </a:br>
            <a:r>
              <a:rPr lang="id-ID" sz="1400" dirty="0">
                <a:latin typeface="Maven Pro"/>
              </a:rPr>
              <a:t/>
            </a:r>
            <a:br>
              <a:rPr lang="id-ID" sz="1400" dirty="0">
                <a:latin typeface="Maven Pro"/>
              </a:rPr>
            </a:br>
            <a:r>
              <a:rPr lang="en-US" sz="1400" dirty="0">
                <a:latin typeface="Maven Pro"/>
              </a:rPr>
              <a:t> </a:t>
            </a:r>
            <a:r>
              <a:rPr lang="id-ID" sz="1400" dirty="0">
                <a:latin typeface="Maven Pro"/>
              </a:rPr>
              <a:t>1. Cogs</a:t>
            </a:r>
            <a:r>
              <a:rPr lang="en-US" sz="1400" dirty="0">
                <a:latin typeface="Maven Pro"/>
              </a:rPr>
              <a:t> </a:t>
            </a:r>
            <a:r>
              <a:rPr lang="en-US" sz="1400" dirty="0" err="1">
                <a:latin typeface="Maven Pro"/>
              </a:rPr>
              <a:t>adalah</a:t>
            </a:r>
            <a:r>
              <a:rPr lang="en-US" sz="1400" dirty="0">
                <a:latin typeface="Maven Pro"/>
              </a:rPr>
              <a:t> </a:t>
            </a:r>
            <a:r>
              <a:rPr lang="id-ID" sz="1400" dirty="0">
                <a:latin typeface="Maven Pro"/>
              </a:rPr>
              <a:t>biaya yang dikeluarkan</a:t>
            </a:r>
            <a:br>
              <a:rPr lang="id-ID" sz="1400" dirty="0">
                <a:latin typeface="Maven Pro"/>
              </a:rPr>
            </a:br>
            <a:r>
              <a:rPr lang="id-ID" sz="1400" dirty="0">
                <a:latin typeface="Maven Pro"/>
              </a:rPr>
              <a:t>     oleh supermarket untuk menghasilkan </a:t>
            </a:r>
            <a:br>
              <a:rPr lang="id-ID" sz="1400" dirty="0">
                <a:latin typeface="Maven Pro"/>
              </a:rPr>
            </a:br>
            <a:r>
              <a:rPr lang="id-ID" sz="1400" dirty="0">
                <a:latin typeface="Maven Pro"/>
              </a:rPr>
              <a:t>     suatu produk</a:t>
            </a:r>
            <a:r>
              <a:rPr lang="en-US" sz="1400" dirty="0">
                <a:latin typeface="Maven Pro"/>
              </a:rPr>
              <a:t>.</a:t>
            </a:r>
            <a:br>
              <a:rPr lang="en-US" sz="1400" dirty="0">
                <a:latin typeface="Maven Pro"/>
              </a:rPr>
            </a:br>
            <a:r>
              <a:rPr lang="en-US" sz="1400" dirty="0">
                <a:latin typeface="Maven Pro"/>
              </a:rPr>
              <a:t> </a:t>
            </a:r>
            <a:r>
              <a:rPr lang="id-ID" sz="1400" dirty="0">
                <a:latin typeface="Maven Pro"/>
              </a:rPr>
              <a:t>2.</a:t>
            </a:r>
            <a:r>
              <a:rPr lang="en-US" sz="1400" dirty="0">
                <a:latin typeface="Maven Pro"/>
              </a:rPr>
              <a:t> </a:t>
            </a:r>
            <a:r>
              <a:rPr lang="id-ID" sz="1400" dirty="0">
                <a:latin typeface="Maven Pro"/>
              </a:rPr>
              <a:t>Total</a:t>
            </a:r>
            <a:r>
              <a:rPr lang="en-US" sz="1400" dirty="0">
                <a:latin typeface="Maven Pro"/>
              </a:rPr>
              <a:t> </a:t>
            </a:r>
            <a:r>
              <a:rPr lang="en-US" sz="1400" dirty="0" err="1">
                <a:latin typeface="Maven Pro"/>
              </a:rPr>
              <a:t>adalah</a:t>
            </a:r>
            <a:r>
              <a:rPr lang="en-US" sz="1400" dirty="0">
                <a:latin typeface="Maven Pro"/>
              </a:rPr>
              <a:t> </a:t>
            </a:r>
            <a:r>
              <a:rPr lang="id-ID" sz="1400" dirty="0">
                <a:latin typeface="Maven Pro"/>
              </a:rPr>
              <a:t>harga produk sudah</a:t>
            </a:r>
            <a:br>
              <a:rPr lang="id-ID" sz="1400" dirty="0">
                <a:latin typeface="Maven Pro"/>
              </a:rPr>
            </a:br>
            <a:r>
              <a:rPr lang="id-ID" sz="1400" dirty="0">
                <a:latin typeface="Maven Pro"/>
              </a:rPr>
              <a:t>     termasuk pajak</a:t>
            </a:r>
            <a:r>
              <a:rPr lang="en-US" sz="1400" dirty="0">
                <a:latin typeface="Maven Pro"/>
              </a:rPr>
              <a:t>.</a:t>
            </a:r>
            <a:br>
              <a:rPr lang="en-US" sz="1400" dirty="0">
                <a:latin typeface="Maven Pro"/>
              </a:rPr>
            </a:br>
            <a:r>
              <a:rPr lang="en-US" sz="1400" dirty="0">
                <a:latin typeface="Maven Pro"/>
              </a:rPr>
              <a:t/>
            </a:r>
            <a:br>
              <a:rPr lang="en-US" sz="1400" dirty="0">
                <a:latin typeface="Maven Pro"/>
              </a:rPr>
            </a:br>
            <a:r>
              <a:rPr lang="en-US" sz="1400" dirty="0" err="1">
                <a:latin typeface="Maven Pro"/>
              </a:rPr>
              <a:t>Untuk</a:t>
            </a:r>
            <a:r>
              <a:rPr lang="en-US" sz="1400" dirty="0">
                <a:latin typeface="Maven Pro"/>
              </a:rPr>
              <a:t> </a:t>
            </a:r>
            <a:r>
              <a:rPr lang="en-US" sz="1400" dirty="0" err="1">
                <a:latin typeface="Maven Pro"/>
              </a:rPr>
              <a:t>memastikan</a:t>
            </a:r>
            <a:r>
              <a:rPr lang="en-US" sz="1400" dirty="0">
                <a:latin typeface="Maven Pro"/>
              </a:rPr>
              <a:t> </a:t>
            </a:r>
            <a:r>
              <a:rPr lang="en-US" sz="1400" dirty="0" err="1">
                <a:latin typeface="Maven Pro"/>
              </a:rPr>
              <a:t>kembali</a:t>
            </a:r>
            <a:r>
              <a:rPr lang="en-US" sz="1400" dirty="0">
                <a:latin typeface="Maven Pro"/>
              </a:rPr>
              <a:t> </a:t>
            </a:r>
            <a:r>
              <a:rPr lang="en-US" sz="1400" dirty="0" err="1">
                <a:latin typeface="Maven Pro"/>
              </a:rPr>
              <a:t>adanya</a:t>
            </a:r>
            <a:r>
              <a:rPr lang="en-US" sz="1400" dirty="0">
                <a:latin typeface="Maven Pro"/>
              </a:rPr>
              <a:t> </a:t>
            </a:r>
            <a:r>
              <a:rPr lang="en-US" sz="1400" dirty="0" err="1">
                <a:latin typeface="Maven Pro"/>
              </a:rPr>
              <a:t>korelasi</a:t>
            </a:r>
            <a:r>
              <a:rPr lang="en-US" sz="1400" dirty="0">
                <a:latin typeface="Maven Pro"/>
              </a:rPr>
              <a:t> </a:t>
            </a:r>
            <a:r>
              <a:rPr lang="id-ID" sz="1400" dirty="0">
                <a:latin typeface="Maven Pro"/>
              </a:rPr>
              <a:t>Cogs dan Total</a:t>
            </a:r>
            <a:r>
              <a:rPr lang="en-US" sz="1400" dirty="0">
                <a:latin typeface="Maven Pro"/>
              </a:rPr>
              <a:t>, </a:t>
            </a:r>
            <a:r>
              <a:rPr lang="en-US" sz="1400" dirty="0" err="1">
                <a:latin typeface="Maven Pro"/>
              </a:rPr>
              <a:t>kita</a:t>
            </a:r>
            <a:r>
              <a:rPr lang="en-US" sz="1400" dirty="0">
                <a:latin typeface="Maven Pro"/>
              </a:rPr>
              <a:t> </a:t>
            </a:r>
            <a:r>
              <a:rPr lang="en-US" sz="1400" dirty="0" err="1">
                <a:latin typeface="Maven Pro"/>
              </a:rPr>
              <a:t>bisa</a:t>
            </a:r>
            <a:r>
              <a:rPr lang="en-US" sz="1400" dirty="0">
                <a:latin typeface="Maven Pro"/>
              </a:rPr>
              <a:t> plot </a:t>
            </a:r>
            <a:r>
              <a:rPr lang="en-US" sz="1400" dirty="0" err="1">
                <a:latin typeface="Maven Pro"/>
              </a:rPr>
              <a:t>dengan</a:t>
            </a:r>
            <a:r>
              <a:rPr lang="en-US" sz="1400" dirty="0">
                <a:latin typeface="Maven Pro"/>
              </a:rPr>
              <a:t> scatter plot.</a:t>
            </a:r>
            <a:br>
              <a:rPr lang="en-US" sz="1400" dirty="0">
                <a:latin typeface="Maven Pro"/>
              </a:rPr>
            </a:br>
            <a:r>
              <a:rPr lang="en-US" sz="1400" dirty="0"/>
              <a:t/>
            </a:r>
            <a:br>
              <a:rPr lang="en-US" sz="1400" dirty="0"/>
            </a:br>
            <a:r>
              <a:rPr lang="en-US" sz="1600" dirty="0"/>
              <a:t/>
            </a:r>
            <a:br>
              <a:rPr lang="en-US" sz="1600" dirty="0"/>
            </a:br>
            <a:r>
              <a:rPr lang="en-US" sz="1200" dirty="0"/>
              <a:t/>
            </a:r>
            <a:br>
              <a:rPr lang="en-US" sz="1200" dirty="0"/>
            </a:br>
            <a:endParaRPr lang="en-US" sz="1200" dirty="0"/>
          </a:p>
        </p:txBody>
      </p:sp>
      <p:sp>
        <p:nvSpPr>
          <p:cNvPr id="6" name="Text Placeholder 5"/>
          <p:cNvSpPr>
            <a:spLocks noGrp="1"/>
          </p:cNvSpPr>
          <p:nvPr>
            <p:ph type="body" idx="2"/>
          </p:nvPr>
        </p:nvSpPr>
        <p:spPr>
          <a:xfrm>
            <a:off x="4939500" y="1219199"/>
            <a:ext cx="3837000" cy="3199975"/>
          </a:xfrm>
        </p:spPr>
        <p:txBody>
          <a:bodyPr/>
          <a:lstStyle/>
          <a:p>
            <a:endParaRPr lang="en-US" dirty="0"/>
          </a:p>
        </p:txBody>
      </p:sp>
      <p:pic>
        <p:nvPicPr>
          <p:cNvPr id="8" name="Picture 7"/>
          <p:cNvPicPr>
            <a:picLocks noChangeAspect="1"/>
          </p:cNvPicPr>
          <p:nvPr/>
        </p:nvPicPr>
        <p:blipFill rotWithShape="1">
          <a:blip r:embed="rId2"/>
          <a:srcRect l="25256" t="36531" r="27998" b="7640"/>
          <a:stretch/>
        </p:blipFill>
        <p:spPr>
          <a:xfrm>
            <a:off x="4939500" y="1219200"/>
            <a:ext cx="3983783" cy="3279228"/>
          </a:xfrm>
          <a:prstGeom prst="rect">
            <a:avLst/>
          </a:prstGeom>
        </p:spPr>
      </p:pic>
      <p:sp>
        <p:nvSpPr>
          <p:cNvPr id="9" name="Title 2"/>
          <p:cNvSpPr txBox="1">
            <a:spLocks/>
          </p:cNvSpPr>
          <p:nvPr/>
        </p:nvSpPr>
        <p:spPr>
          <a:xfrm>
            <a:off x="597804" y="562145"/>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9pPr>
          </a:lstStyle>
          <a:p>
            <a:pPr marL="342900" indent="-342900" algn="l">
              <a:buFont typeface="Arial" panose="020B0604020202020204" pitchFamily="34" charset="0"/>
              <a:buChar char="•"/>
            </a:pPr>
            <a:r>
              <a:rPr lang="id-ID" sz="2400" dirty="0">
                <a:solidFill>
                  <a:srgbClr val="FFFF00"/>
                </a:solidFill>
                <a:latin typeface="Maven Pro"/>
              </a:rPr>
              <a:t>KORELASI</a:t>
            </a:r>
            <a:r>
              <a:rPr lang="id-ID" dirty="0"/>
              <a:t> </a:t>
            </a:r>
            <a:endParaRPr lang="en-US" dirty="0"/>
          </a:p>
        </p:txBody>
      </p:sp>
    </p:spTree>
    <p:extLst>
      <p:ext uri="{BB962C8B-B14F-4D97-AF65-F5344CB8AC3E}">
        <p14:creationId xmlns:p14="http://schemas.microsoft.com/office/powerpoint/2010/main" val="3543490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04" y="1139946"/>
            <a:ext cx="4646858" cy="550344"/>
          </a:xfrm>
        </p:spPr>
        <p:txBody>
          <a:bodyPr/>
          <a:lstStyle/>
          <a:p>
            <a:pPr algn="l"/>
            <a:r>
              <a:rPr lang="en-US" sz="1400" dirty="0"/>
              <a:t> </a:t>
            </a:r>
            <a:r>
              <a:rPr lang="en-US" sz="1400" dirty="0" err="1"/>
              <a:t>kita</a:t>
            </a:r>
            <a:r>
              <a:rPr lang="en-US" sz="1400" dirty="0"/>
              <a:t> </a:t>
            </a:r>
            <a:r>
              <a:rPr lang="en-US" sz="1400" dirty="0" err="1"/>
              <a:t>akan</a:t>
            </a:r>
            <a:r>
              <a:rPr lang="en-US" sz="1400" dirty="0"/>
              <a:t> </a:t>
            </a:r>
            <a:r>
              <a:rPr lang="en-US" sz="1400" dirty="0" err="1"/>
              <a:t>melakukan</a:t>
            </a:r>
            <a:r>
              <a:rPr lang="en-US" sz="1400" dirty="0"/>
              <a:t> training </a:t>
            </a:r>
            <a:r>
              <a:rPr lang="en-US" sz="1400" dirty="0" err="1"/>
              <a:t>untuk</a:t>
            </a:r>
            <a:r>
              <a:rPr lang="en-US" sz="1400" dirty="0"/>
              <a:t> </a:t>
            </a:r>
            <a:r>
              <a:rPr lang="en-US" sz="1400" dirty="0" err="1"/>
              <a:t>membuat</a:t>
            </a:r>
            <a:r>
              <a:rPr lang="en-US" sz="1400" dirty="0"/>
              <a:t> </a:t>
            </a:r>
            <a:r>
              <a:rPr lang="en-US" sz="1400" dirty="0" err="1"/>
              <a:t>modelnya</a:t>
            </a:r>
            <a:r>
              <a:rPr lang="en-US" sz="1400" dirty="0"/>
              <a:t>.</a:t>
            </a:r>
            <a:endParaRPr lang="en-US" sz="1400" dirty="0">
              <a:latin typeface="Maven Pro"/>
            </a:endParaRPr>
          </a:p>
        </p:txBody>
      </p:sp>
      <p:sp>
        <p:nvSpPr>
          <p:cNvPr id="5" name="Title 2"/>
          <p:cNvSpPr txBox="1">
            <a:spLocks/>
          </p:cNvSpPr>
          <p:nvPr/>
        </p:nvSpPr>
        <p:spPr>
          <a:xfrm>
            <a:off x="597804" y="562145"/>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9pPr>
          </a:lstStyle>
          <a:p>
            <a:pPr marL="342900" indent="-342900" algn="l">
              <a:buFont typeface="Arial" panose="020B0604020202020204" pitchFamily="34" charset="0"/>
              <a:buChar char="•"/>
            </a:pPr>
            <a:r>
              <a:rPr lang="id-ID" sz="2400" dirty="0">
                <a:solidFill>
                  <a:srgbClr val="FFFF00"/>
                </a:solidFill>
                <a:latin typeface="Maven Pro"/>
              </a:rPr>
              <a:t>PROSES TRAINING DATA</a:t>
            </a:r>
            <a:endParaRPr lang="en-US" sz="2400" dirty="0">
              <a:solidFill>
                <a:srgbClr val="FFFF00"/>
              </a:solidFill>
              <a:latin typeface="Maven Pro"/>
            </a:endParaRPr>
          </a:p>
        </p:txBody>
      </p:sp>
      <p:pic>
        <p:nvPicPr>
          <p:cNvPr id="6" name="Picture 5"/>
          <p:cNvPicPr>
            <a:picLocks noChangeAspect="1"/>
          </p:cNvPicPr>
          <p:nvPr/>
        </p:nvPicPr>
        <p:blipFill rotWithShape="1">
          <a:blip r:embed="rId2"/>
          <a:srcRect l="26002" t="73764" r="28507" b="16755"/>
          <a:stretch/>
        </p:blipFill>
        <p:spPr>
          <a:xfrm>
            <a:off x="777766" y="2164109"/>
            <a:ext cx="4547738" cy="967974"/>
          </a:xfrm>
          <a:prstGeom prst="rect">
            <a:avLst/>
          </a:prstGeom>
        </p:spPr>
      </p:pic>
      <p:sp>
        <p:nvSpPr>
          <p:cNvPr id="7" name="Title 1"/>
          <p:cNvSpPr txBox="1">
            <a:spLocks/>
          </p:cNvSpPr>
          <p:nvPr/>
        </p:nvSpPr>
        <p:spPr>
          <a:xfrm>
            <a:off x="777766" y="3605902"/>
            <a:ext cx="4547738" cy="11973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9pPr>
          </a:lstStyle>
          <a:p>
            <a:pPr algn="l"/>
            <a:r>
              <a:rPr lang="id-ID" sz="1400" dirty="0">
                <a:latin typeface="Maven Pro"/>
              </a:rPr>
              <a:t>       </a:t>
            </a:r>
            <a:r>
              <a:rPr lang="en-US" sz="1400" dirty="0" err="1">
                <a:latin typeface="Maven Pro"/>
              </a:rPr>
              <a:t>Selanjutnya</a:t>
            </a:r>
            <a:r>
              <a:rPr lang="en-US" sz="1400" dirty="0">
                <a:latin typeface="Maven Pro"/>
              </a:rPr>
              <a:t>, </a:t>
            </a:r>
            <a:r>
              <a:rPr lang="en-US" sz="1400" dirty="0" err="1">
                <a:latin typeface="Maven Pro"/>
              </a:rPr>
              <a:t>kita</a:t>
            </a:r>
            <a:r>
              <a:rPr lang="en-US" sz="1400" dirty="0">
                <a:latin typeface="Maven Pro"/>
              </a:rPr>
              <a:t> </a:t>
            </a:r>
            <a:r>
              <a:rPr lang="en-US" sz="1400" dirty="0" err="1">
                <a:latin typeface="Maven Pro"/>
              </a:rPr>
              <a:t>akan</a:t>
            </a:r>
            <a:r>
              <a:rPr lang="en-US" sz="1400" dirty="0">
                <a:latin typeface="Maven Pro"/>
              </a:rPr>
              <a:t> </a:t>
            </a:r>
            <a:r>
              <a:rPr lang="en-US" sz="1400" dirty="0" err="1">
                <a:latin typeface="Maven Pro"/>
              </a:rPr>
              <a:t>membagi</a:t>
            </a:r>
            <a:r>
              <a:rPr lang="en-US" sz="1400" dirty="0">
                <a:latin typeface="Maven Pro"/>
              </a:rPr>
              <a:t> data </a:t>
            </a:r>
            <a:r>
              <a:rPr lang="en-US" sz="1400" dirty="0" err="1">
                <a:latin typeface="Maven Pro"/>
              </a:rPr>
              <a:t>menjadi</a:t>
            </a:r>
            <a:r>
              <a:rPr lang="en-US" sz="1400" dirty="0">
                <a:latin typeface="Maven Pro"/>
              </a:rPr>
              <a:t> </a:t>
            </a:r>
            <a:r>
              <a:rPr lang="en-US" sz="1400" dirty="0" err="1">
                <a:latin typeface="Maven Pro"/>
              </a:rPr>
              <a:t>beberapa</a:t>
            </a:r>
            <a:r>
              <a:rPr lang="en-US" sz="1400" dirty="0">
                <a:latin typeface="Maven Pro"/>
              </a:rPr>
              <a:t> </a:t>
            </a:r>
            <a:r>
              <a:rPr lang="en-US" sz="1400" dirty="0" err="1">
                <a:latin typeface="Maven Pro"/>
              </a:rPr>
              <a:t>bagian</a:t>
            </a:r>
            <a:r>
              <a:rPr lang="en-US" sz="1400" dirty="0">
                <a:latin typeface="Maven Pro"/>
              </a:rPr>
              <a:t>. Data </a:t>
            </a:r>
            <a:r>
              <a:rPr lang="en-US" sz="1400" dirty="0" err="1">
                <a:latin typeface="Maven Pro"/>
              </a:rPr>
              <a:t>pertama</a:t>
            </a:r>
            <a:r>
              <a:rPr lang="en-US" sz="1400" dirty="0">
                <a:latin typeface="Maven Pro"/>
              </a:rPr>
              <a:t> </a:t>
            </a:r>
            <a:r>
              <a:rPr lang="en-US" sz="1400" dirty="0" err="1">
                <a:latin typeface="Maven Pro"/>
              </a:rPr>
              <a:t>digunakan</a:t>
            </a:r>
            <a:r>
              <a:rPr lang="en-US" sz="1400" dirty="0">
                <a:latin typeface="Maven Pro"/>
              </a:rPr>
              <a:t> </a:t>
            </a:r>
            <a:r>
              <a:rPr lang="en-US" sz="1400" dirty="0" err="1">
                <a:latin typeface="Maven Pro"/>
              </a:rPr>
              <a:t>untuk</a:t>
            </a:r>
            <a:r>
              <a:rPr lang="en-US" sz="1400" dirty="0">
                <a:latin typeface="Maven Pro"/>
              </a:rPr>
              <a:t> training </a:t>
            </a:r>
            <a:r>
              <a:rPr lang="en-US" sz="1400" dirty="0" err="1">
                <a:latin typeface="Maven Pro"/>
              </a:rPr>
              <a:t>dan</a:t>
            </a:r>
            <a:r>
              <a:rPr lang="en-US" sz="1400" dirty="0">
                <a:latin typeface="Maven Pro"/>
              </a:rPr>
              <a:t> data </a:t>
            </a:r>
            <a:r>
              <a:rPr lang="en-US" sz="1400" dirty="0" err="1">
                <a:latin typeface="Maven Pro"/>
              </a:rPr>
              <a:t>kedua</a:t>
            </a:r>
            <a:r>
              <a:rPr lang="en-US" sz="1400" dirty="0">
                <a:latin typeface="Maven Pro"/>
              </a:rPr>
              <a:t> </a:t>
            </a:r>
            <a:r>
              <a:rPr lang="en-US" sz="1400" dirty="0" err="1">
                <a:latin typeface="Maven Pro"/>
              </a:rPr>
              <a:t>untuk</a:t>
            </a:r>
            <a:r>
              <a:rPr lang="en-US" sz="1400" dirty="0">
                <a:latin typeface="Maven Pro"/>
              </a:rPr>
              <a:t> testing. </a:t>
            </a:r>
            <a:r>
              <a:rPr lang="en-US" sz="1400" dirty="0" err="1">
                <a:latin typeface="Maven Pro"/>
              </a:rPr>
              <a:t>Pembagiannya</a:t>
            </a:r>
            <a:r>
              <a:rPr lang="en-US" sz="1400" dirty="0">
                <a:latin typeface="Maven Pro"/>
              </a:rPr>
              <a:t> </a:t>
            </a:r>
            <a:r>
              <a:rPr lang="en-US" sz="1400" dirty="0" err="1">
                <a:latin typeface="Maven Pro"/>
              </a:rPr>
              <a:t>menggunakan</a:t>
            </a:r>
            <a:r>
              <a:rPr lang="en-US" sz="1400" dirty="0">
                <a:latin typeface="Maven Pro"/>
              </a:rPr>
              <a:t> </a:t>
            </a:r>
            <a:r>
              <a:rPr lang="en-US" sz="1400" dirty="0" err="1">
                <a:latin typeface="Maven Pro"/>
              </a:rPr>
              <a:t>nilai</a:t>
            </a:r>
            <a:r>
              <a:rPr lang="en-US" sz="1400" dirty="0">
                <a:latin typeface="Maven Pro"/>
              </a:rPr>
              <a:t> 70:30 </a:t>
            </a:r>
            <a:r>
              <a:rPr lang="en-US" sz="1400" dirty="0" err="1">
                <a:latin typeface="Maven Pro"/>
              </a:rPr>
              <a:t>artinya</a:t>
            </a:r>
            <a:r>
              <a:rPr lang="en-US" sz="1400" dirty="0">
                <a:latin typeface="Maven Pro"/>
              </a:rPr>
              <a:t> 70% </a:t>
            </a:r>
            <a:r>
              <a:rPr lang="en-US" sz="1400" dirty="0" err="1">
                <a:latin typeface="Maven Pro"/>
              </a:rPr>
              <a:t>untuk</a:t>
            </a:r>
            <a:r>
              <a:rPr lang="en-US" sz="1400" dirty="0">
                <a:latin typeface="Maven Pro"/>
              </a:rPr>
              <a:t> training </a:t>
            </a:r>
            <a:r>
              <a:rPr lang="en-US" sz="1400" dirty="0" err="1">
                <a:latin typeface="Maven Pro"/>
              </a:rPr>
              <a:t>dan</a:t>
            </a:r>
            <a:r>
              <a:rPr lang="en-US" sz="1400" dirty="0">
                <a:latin typeface="Maven Pro"/>
              </a:rPr>
              <a:t> 30% </a:t>
            </a:r>
            <a:r>
              <a:rPr lang="en-US" sz="1400" dirty="0" err="1">
                <a:latin typeface="Maven Pro"/>
              </a:rPr>
              <a:t>untuk</a:t>
            </a:r>
            <a:r>
              <a:rPr lang="en-US" sz="1400" dirty="0">
                <a:latin typeface="Maven Pro"/>
              </a:rPr>
              <a:t> testing.</a:t>
            </a:r>
          </a:p>
        </p:txBody>
      </p:sp>
    </p:spTree>
    <p:extLst>
      <p:ext uri="{BB962C8B-B14F-4D97-AF65-F5344CB8AC3E}">
        <p14:creationId xmlns:p14="http://schemas.microsoft.com/office/powerpoint/2010/main" val="89914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597804" y="562145"/>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9pPr>
          </a:lstStyle>
          <a:p>
            <a:pPr marL="342900" indent="-342900" algn="l">
              <a:buFont typeface="Arial" panose="020B0604020202020204" pitchFamily="34" charset="0"/>
              <a:buChar char="•"/>
            </a:pPr>
            <a:r>
              <a:rPr lang="id-ID" sz="2400" dirty="0">
                <a:solidFill>
                  <a:srgbClr val="FFFF00"/>
                </a:solidFill>
                <a:latin typeface="Maven Pro"/>
              </a:rPr>
              <a:t>PEMBUATAN MODEL</a:t>
            </a:r>
            <a:endParaRPr lang="en-US" sz="2400" dirty="0">
              <a:solidFill>
                <a:srgbClr val="FFFF00"/>
              </a:solidFill>
              <a:latin typeface="Maven Pro"/>
            </a:endParaRPr>
          </a:p>
        </p:txBody>
      </p:sp>
      <p:pic>
        <p:nvPicPr>
          <p:cNvPr id="7" name="Picture 6"/>
          <p:cNvPicPr>
            <a:picLocks noChangeAspect="1"/>
          </p:cNvPicPr>
          <p:nvPr/>
        </p:nvPicPr>
        <p:blipFill rotWithShape="1">
          <a:blip r:embed="rId2"/>
          <a:srcRect l="6889" t="37312" r="55221" b="45234"/>
          <a:stretch/>
        </p:blipFill>
        <p:spPr>
          <a:xfrm>
            <a:off x="754493" y="1471447"/>
            <a:ext cx="4248431" cy="1156139"/>
          </a:xfrm>
          <a:prstGeom prst="rect">
            <a:avLst/>
          </a:prstGeom>
        </p:spPr>
      </p:pic>
      <p:sp>
        <p:nvSpPr>
          <p:cNvPr id="8" name="Title 1"/>
          <p:cNvSpPr txBox="1">
            <a:spLocks/>
          </p:cNvSpPr>
          <p:nvPr/>
        </p:nvSpPr>
        <p:spPr>
          <a:xfrm>
            <a:off x="777766" y="3079531"/>
            <a:ext cx="4547738" cy="17236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9pPr>
          </a:lstStyle>
          <a:p>
            <a:pPr algn="l"/>
            <a:endParaRPr lang="en-US" sz="1400" dirty="0">
              <a:latin typeface="Maven Pro"/>
            </a:endParaRPr>
          </a:p>
        </p:txBody>
      </p:sp>
      <p:sp>
        <p:nvSpPr>
          <p:cNvPr id="10" name="Rectangle 2"/>
          <p:cNvSpPr>
            <a:spLocks noChangeArrowheads="1"/>
          </p:cNvSpPr>
          <p:nvPr/>
        </p:nvSpPr>
        <p:spPr bwMode="auto">
          <a:xfrm>
            <a:off x="701942" y="2941464"/>
            <a:ext cx="443011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a:ln>
                  <a:noFill/>
                </a:ln>
                <a:solidFill>
                  <a:schemeClr val="bg1"/>
                </a:solidFill>
                <a:effectLst/>
                <a:latin typeface="Maven Pro"/>
              </a:rPr>
              <a:t>X </a:t>
            </a:r>
            <a:r>
              <a:rPr kumimoji="0" lang="en-US" altLang="en-US" b="0" i="0" u="none" strike="noStrike" cap="none" normalizeH="0" baseline="0" dirty="0" err="1">
                <a:ln>
                  <a:noFill/>
                </a:ln>
                <a:solidFill>
                  <a:schemeClr val="bg1"/>
                </a:solidFill>
                <a:effectLst/>
                <a:latin typeface="Maven Pro"/>
              </a:rPr>
              <a:t>adalah</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variabel</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independen</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dan</a:t>
            </a:r>
            <a:r>
              <a:rPr kumimoji="0" lang="en-US" altLang="en-US" b="0" i="0" u="none" strike="noStrike" cap="none" normalizeH="0" baseline="0" dirty="0">
                <a:ln>
                  <a:noFill/>
                </a:ln>
                <a:solidFill>
                  <a:schemeClr val="bg1"/>
                </a:solidFill>
                <a:effectLst/>
                <a:latin typeface="Maven Pro"/>
              </a:rPr>
              <a:t> y </a:t>
            </a:r>
            <a:r>
              <a:rPr kumimoji="0" lang="en-US" altLang="en-US" b="0" i="0" u="none" strike="noStrike" cap="none" normalizeH="0" baseline="0" dirty="0" err="1">
                <a:ln>
                  <a:noFill/>
                </a:ln>
                <a:solidFill>
                  <a:schemeClr val="bg1"/>
                </a:solidFill>
                <a:effectLst/>
                <a:latin typeface="Maven Pro"/>
              </a:rPr>
              <a:t>adalah</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variabel</a:t>
            </a:r>
            <a:r>
              <a:rPr kumimoji="0" lang="en-US" altLang="en-US" b="0" i="0" u="none" strike="noStrike" cap="none" normalizeH="0" baseline="0" dirty="0">
                <a:ln>
                  <a:noFill/>
                </a:ln>
                <a:solidFill>
                  <a:schemeClr val="bg1"/>
                </a:solidFill>
                <a:effectLst/>
                <a:latin typeface="Maven Pro"/>
              </a:rPr>
              <a:t> target </a:t>
            </a:r>
            <a:r>
              <a:rPr kumimoji="0" lang="en-US" altLang="en-US" b="0" i="0" u="none" strike="noStrike" cap="none" normalizeH="0" baseline="0" dirty="0" err="1">
                <a:ln>
                  <a:noFill/>
                </a:ln>
                <a:solidFill>
                  <a:schemeClr val="bg1"/>
                </a:solidFill>
                <a:effectLst/>
                <a:latin typeface="Maven Pro"/>
              </a:rPr>
              <a:t>atau</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output.test_size</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adalah</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proporsi</a:t>
            </a:r>
            <a:r>
              <a:rPr kumimoji="0" lang="en-US" altLang="en-US" b="0" i="0" u="none" strike="noStrike" cap="none" normalizeH="0" baseline="0" dirty="0">
                <a:ln>
                  <a:noFill/>
                </a:ln>
                <a:solidFill>
                  <a:schemeClr val="bg1"/>
                </a:solidFill>
                <a:effectLst/>
                <a:latin typeface="Maven Pro"/>
              </a:rPr>
              <a:t> data yang </a:t>
            </a:r>
            <a:r>
              <a:rPr kumimoji="0" lang="en-US" altLang="en-US" b="0" i="0" u="none" strike="noStrike" cap="none" normalizeH="0" baseline="0" dirty="0" err="1">
                <a:ln>
                  <a:noFill/>
                </a:ln>
                <a:solidFill>
                  <a:schemeClr val="bg1"/>
                </a:solidFill>
                <a:effectLst/>
                <a:latin typeface="Maven Pro"/>
              </a:rPr>
              <a:t>akan</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kita</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gunakan</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untuk</a:t>
            </a:r>
            <a:r>
              <a:rPr kumimoji="0" lang="en-US" altLang="en-US" b="0" i="0" u="none" strike="noStrike" cap="none" normalizeH="0" baseline="0" dirty="0">
                <a:ln>
                  <a:noFill/>
                </a:ln>
                <a:solidFill>
                  <a:schemeClr val="bg1"/>
                </a:solidFill>
                <a:effectLst/>
                <a:latin typeface="Maven Pro"/>
              </a:rPr>
              <a:t> testing. 0.3 </a:t>
            </a:r>
            <a:r>
              <a:rPr kumimoji="0" lang="en-US" altLang="en-US" b="0" i="0" u="none" strike="noStrike" cap="none" normalizeH="0" baseline="0" dirty="0" err="1">
                <a:ln>
                  <a:noFill/>
                </a:ln>
                <a:solidFill>
                  <a:schemeClr val="bg1"/>
                </a:solidFill>
                <a:effectLst/>
                <a:latin typeface="Maven Pro"/>
              </a:rPr>
              <a:t>artinya</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kita</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menggunakan</a:t>
            </a:r>
            <a:r>
              <a:rPr kumimoji="0" lang="en-US" altLang="en-US" b="0" i="0" u="none" strike="noStrike" cap="none" normalizeH="0" baseline="0" dirty="0">
                <a:ln>
                  <a:noFill/>
                </a:ln>
                <a:solidFill>
                  <a:schemeClr val="bg1"/>
                </a:solidFill>
                <a:effectLst/>
                <a:latin typeface="Maven Pro"/>
              </a:rPr>
              <a:t> 30% data </a:t>
            </a:r>
            <a:r>
              <a:rPr kumimoji="0" lang="en-US" altLang="en-US" b="0" i="0" u="none" strike="noStrike" cap="none" normalizeH="0" baseline="0" dirty="0" err="1">
                <a:ln>
                  <a:noFill/>
                </a:ln>
                <a:solidFill>
                  <a:schemeClr val="bg1"/>
                </a:solidFill>
                <a:effectLst/>
                <a:latin typeface="Maven Pro"/>
              </a:rPr>
              <a:t>kita</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untuk</a:t>
            </a:r>
            <a:r>
              <a:rPr kumimoji="0" lang="en-US" altLang="en-US" b="0" i="0" u="none" strike="noStrike" cap="none" normalizeH="0" baseline="0" dirty="0">
                <a:ln>
                  <a:noFill/>
                </a:ln>
                <a:solidFill>
                  <a:schemeClr val="bg1"/>
                </a:solidFill>
                <a:effectLst/>
                <a:latin typeface="Maven Pro"/>
              </a:rPr>
              <a:t> testing (70% </a:t>
            </a:r>
            <a:r>
              <a:rPr kumimoji="0" lang="en-US" altLang="en-US" b="0" i="0" u="none" strike="noStrike" cap="none" normalizeH="0" baseline="0" dirty="0" err="1">
                <a:ln>
                  <a:noFill/>
                </a:ln>
                <a:solidFill>
                  <a:schemeClr val="bg1"/>
                </a:solidFill>
                <a:effectLst/>
                <a:latin typeface="Maven Pro"/>
              </a:rPr>
              <a:t>nya</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digunakan</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untuk</a:t>
            </a:r>
            <a:r>
              <a:rPr kumimoji="0" lang="en-US" altLang="en-US" b="0" i="0" u="none" strike="noStrike" cap="none" normalizeH="0" baseline="0" dirty="0">
                <a:ln>
                  <a:noFill/>
                </a:ln>
                <a:solidFill>
                  <a:schemeClr val="bg1"/>
                </a:solidFill>
                <a:effectLst/>
                <a:latin typeface="Maven Pro"/>
              </a:rPr>
              <a:t> training).</a:t>
            </a:r>
            <a:r>
              <a:rPr kumimoji="0" lang="id-ID" altLang="en-US" b="0" i="0" u="none" strike="noStrike" cap="none" normalizeH="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random_size</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digunakan</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untuk</a:t>
            </a:r>
            <a:r>
              <a:rPr kumimoji="0" lang="en-US" altLang="en-US" b="0" i="0" u="none" strike="noStrike" cap="none" normalizeH="0" baseline="0" dirty="0">
                <a:ln>
                  <a:noFill/>
                </a:ln>
                <a:solidFill>
                  <a:schemeClr val="bg1"/>
                </a:solidFill>
                <a:effectLst/>
                <a:latin typeface="Maven Pro"/>
              </a:rPr>
              <a:t> me-random data </a:t>
            </a:r>
            <a:r>
              <a:rPr kumimoji="0" lang="en-US" altLang="en-US" b="0" i="0" u="none" strike="noStrike" cap="none" normalizeH="0" baseline="0" dirty="0" err="1">
                <a:ln>
                  <a:noFill/>
                </a:ln>
                <a:solidFill>
                  <a:schemeClr val="bg1"/>
                </a:solidFill>
                <a:effectLst/>
                <a:latin typeface="Maven Pro"/>
              </a:rPr>
              <a:t>sebanyak</a:t>
            </a:r>
            <a:r>
              <a:rPr kumimoji="0" lang="en-US" altLang="en-US" b="0" i="0" u="none" strike="noStrike" cap="none" normalizeH="0" baseline="0" dirty="0">
                <a:ln>
                  <a:noFill/>
                </a:ln>
                <a:solidFill>
                  <a:schemeClr val="bg1"/>
                </a:solidFill>
                <a:effectLst/>
                <a:latin typeface="Maven Pro"/>
              </a:rPr>
              <a:t> yang </a:t>
            </a:r>
            <a:r>
              <a:rPr kumimoji="0" lang="en-US" altLang="en-US" b="0" i="0" u="none" strike="noStrike" cap="none" normalizeH="0" baseline="0" dirty="0" err="1">
                <a:ln>
                  <a:noFill/>
                </a:ln>
                <a:solidFill>
                  <a:schemeClr val="bg1"/>
                </a:solidFill>
                <a:effectLst/>
                <a:latin typeface="Maven Pro"/>
              </a:rPr>
              <a:t>kita</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tentukan</a:t>
            </a:r>
            <a:r>
              <a:rPr kumimoji="0" lang="en-US" altLang="en-US" b="0" i="0" u="none" strike="noStrike" cap="none" normalizeH="0" baseline="0" dirty="0">
                <a:ln>
                  <a:noFill/>
                </a:ln>
                <a:solidFill>
                  <a:schemeClr val="bg1"/>
                </a:solidFill>
                <a:effectLst/>
                <a:latin typeface="Maven Pro"/>
              </a:rPr>
              <a:t>. </a:t>
            </a:r>
          </a:p>
        </p:txBody>
      </p:sp>
    </p:spTree>
    <p:extLst>
      <p:ext uri="{BB962C8B-B14F-4D97-AF65-F5344CB8AC3E}">
        <p14:creationId xmlns:p14="http://schemas.microsoft.com/office/powerpoint/2010/main" val="3238890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8824" y="283721"/>
            <a:ext cx="4615327" cy="577800"/>
          </a:xfrm>
        </p:spPr>
        <p:txBody>
          <a:bodyPr/>
          <a:lstStyle/>
          <a:p>
            <a:r>
              <a:rPr lang="id-ID" dirty="0"/>
              <a:t>ALGORITMA CODING</a:t>
            </a:r>
            <a:endParaRPr lang="en-US" dirty="0"/>
          </a:p>
        </p:txBody>
      </p:sp>
      <p:sp>
        <p:nvSpPr>
          <p:cNvPr id="83" name="Rectangle: Rounded Corners 17">
            <a:extLst>
              <a:ext uri="{FF2B5EF4-FFF2-40B4-BE49-F238E27FC236}">
                <a16:creationId xmlns="" xmlns:a16="http://schemas.microsoft.com/office/drawing/2014/main" id="{F2E445CB-9674-4D12-8FEF-AF47DD39D585}"/>
              </a:ext>
            </a:extLst>
          </p:cNvPr>
          <p:cNvSpPr/>
          <p:nvPr/>
        </p:nvSpPr>
        <p:spPr>
          <a:xfrm>
            <a:off x="1179318" y="992324"/>
            <a:ext cx="863125" cy="316194"/>
          </a:xfrm>
          <a:prstGeom prst="roundRect">
            <a:avLst/>
          </a:prstGeom>
          <a:solidFill>
            <a:srgbClr val="00B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Mulai</a:t>
            </a:r>
            <a:endParaRPr lang="en-US" sz="1000" dirty="0"/>
          </a:p>
        </p:txBody>
      </p:sp>
      <p:sp>
        <p:nvSpPr>
          <p:cNvPr id="84" name="Arrow: Down 20">
            <a:extLst>
              <a:ext uri="{FF2B5EF4-FFF2-40B4-BE49-F238E27FC236}">
                <a16:creationId xmlns="" xmlns:a16="http://schemas.microsoft.com/office/drawing/2014/main" id="{07530688-6652-4821-ADF5-42F6B701C7A0}"/>
              </a:ext>
            </a:extLst>
          </p:cNvPr>
          <p:cNvSpPr/>
          <p:nvPr/>
        </p:nvSpPr>
        <p:spPr>
          <a:xfrm>
            <a:off x="1510875" y="1329624"/>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85" name="Flowchart: Data 84">
            <a:extLst>
              <a:ext uri="{FF2B5EF4-FFF2-40B4-BE49-F238E27FC236}">
                <a16:creationId xmlns="" xmlns:a16="http://schemas.microsoft.com/office/drawing/2014/main" id="{EC7A833D-D3B7-42E4-9C24-320000C9F278}"/>
              </a:ext>
            </a:extLst>
          </p:cNvPr>
          <p:cNvSpPr/>
          <p:nvPr/>
        </p:nvSpPr>
        <p:spPr>
          <a:xfrm>
            <a:off x="760637" y="1875062"/>
            <a:ext cx="1639311" cy="426470"/>
          </a:xfrm>
          <a:prstGeom prst="flowChartInputOutput">
            <a:avLst/>
          </a:prstGeom>
          <a:solidFill>
            <a:srgbClr val="00B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dirty="0"/>
              <a:t>Cleaning datasheet</a:t>
            </a:r>
            <a:endParaRPr lang="en-US" sz="1000" dirty="0"/>
          </a:p>
        </p:txBody>
      </p:sp>
      <p:sp>
        <p:nvSpPr>
          <p:cNvPr id="86" name="Arrow: Down 38">
            <a:extLst>
              <a:ext uri="{FF2B5EF4-FFF2-40B4-BE49-F238E27FC236}">
                <a16:creationId xmlns="" xmlns:a16="http://schemas.microsoft.com/office/drawing/2014/main" id="{0648674D-8C34-495E-AF7C-208E56F7982F}"/>
              </a:ext>
            </a:extLst>
          </p:cNvPr>
          <p:cNvSpPr/>
          <p:nvPr/>
        </p:nvSpPr>
        <p:spPr>
          <a:xfrm>
            <a:off x="1514615" y="2343165"/>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87" name="Flowchart: Predefined Process 86">
            <a:extLst>
              <a:ext uri="{FF2B5EF4-FFF2-40B4-BE49-F238E27FC236}">
                <a16:creationId xmlns="" xmlns:a16="http://schemas.microsoft.com/office/drawing/2014/main" id="{99F0DC3C-1B7E-4136-9EC6-7F951DE816DA}"/>
              </a:ext>
            </a:extLst>
          </p:cNvPr>
          <p:cNvSpPr/>
          <p:nvPr/>
        </p:nvSpPr>
        <p:spPr>
          <a:xfrm>
            <a:off x="906317" y="2907604"/>
            <a:ext cx="1278272" cy="484405"/>
          </a:xfrm>
          <a:prstGeom prst="flowChartPredefinedProcess">
            <a:avLst/>
          </a:prstGeom>
          <a:solidFill>
            <a:srgbClr val="00B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dirty="0"/>
              <a:t>Labeling</a:t>
            </a:r>
            <a:endParaRPr lang="en-US" sz="1000" dirty="0"/>
          </a:p>
        </p:txBody>
      </p:sp>
      <p:sp>
        <p:nvSpPr>
          <p:cNvPr id="88" name="Arrow: Down 41">
            <a:extLst>
              <a:ext uri="{FF2B5EF4-FFF2-40B4-BE49-F238E27FC236}">
                <a16:creationId xmlns="" xmlns:a16="http://schemas.microsoft.com/office/drawing/2014/main" id="{EE91D0AB-CE2A-4E99-AEB2-F38B1D0FE9DF}"/>
              </a:ext>
            </a:extLst>
          </p:cNvPr>
          <p:cNvSpPr/>
          <p:nvPr/>
        </p:nvSpPr>
        <p:spPr>
          <a:xfrm rot="16200000">
            <a:off x="2404070" y="2901349"/>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89" name="Flowchart: Predefined Process 88">
            <a:extLst>
              <a:ext uri="{FF2B5EF4-FFF2-40B4-BE49-F238E27FC236}">
                <a16:creationId xmlns="" xmlns:a16="http://schemas.microsoft.com/office/drawing/2014/main" id="{599601B1-58D6-451B-B4DA-23948CBA8406}"/>
              </a:ext>
            </a:extLst>
          </p:cNvPr>
          <p:cNvSpPr/>
          <p:nvPr/>
        </p:nvSpPr>
        <p:spPr>
          <a:xfrm>
            <a:off x="2769868" y="2882557"/>
            <a:ext cx="1278272" cy="484405"/>
          </a:xfrm>
          <a:prstGeom prst="flowChartPredefinedProcess">
            <a:avLst/>
          </a:prstGeom>
          <a:solidFill>
            <a:srgbClr val="00B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dirty="0"/>
              <a:t>Hasil</a:t>
            </a:r>
          </a:p>
          <a:p>
            <a:pPr algn="ctr"/>
            <a:r>
              <a:rPr lang="id-ID" sz="1000" dirty="0"/>
              <a:t>Predict</a:t>
            </a:r>
            <a:endParaRPr lang="en-US" sz="1000" dirty="0"/>
          </a:p>
        </p:txBody>
      </p:sp>
      <p:sp>
        <p:nvSpPr>
          <p:cNvPr id="90" name="Arrow: Down 43">
            <a:extLst>
              <a:ext uri="{FF2B5EF4-FFF2-40B4-BE49-F238E27FC236}">
                <a16:creationId xmlns="" xmlns:a16="http://schemas.microsoft.com/office/drawing/2014/main" id="{BC9DB84D-B11D-495B-A98E-DA970EE33734}"/>
              </a:ext>
            </a:extLst>
          </p:cNvPr>
          <p:cNvSpPr/>
          <p:nvPr/>
        </p:nvSpPr>
        <p:spPr>
          <a:xfrm rot="16200000">
            <a:off x="4267621" y="2925141"/>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91" name="Flowchart: Data 90">
            <a:extLst>
              <a:ext uri="{FF2B5EF4-FFF2-40B4-BE49-F238E27FC236}">
                <a16:creationId xmlns="" xmlns:a16="http://schemas.microsoft.com/office/drawing/2014/main" id="{E9652471-9955-4D6F-B674-53F3A012BADC}"/>
              </a:ext>
            </a:extLst>
          </p:cNvPr>
          <p:cNvSpPr/>
          <p:nvPr/>
        </p:nvSpPr>
        <p:spPr>
          <a:xfrm>
            <a:off x="4485728" y="2957472"/>
            <a:ext cx="1639311" cy="426470"/>
          </a:xfrm>
          <a:prstGeom prst="flowChartInputOutput">
            <a:avLst/>
          </a:prstGeom>
          <a:solidFill>
            <a:srgbClr val="00B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dirty="0"/>
              <a:t>Validation &amp;</a:t>
            </a:r>
          </a:p>
          <a:p>
            <a:pPr algn="ctr"/>
            <a:r>
              <a:rPr lang="id-ID" sz="1000" dirty="0"/>
              <a:t>Score</a:t>
            </a:r>
            <a:endParaRPr lang="en-US" sz="1000" dirty="0"/>
          </a:p>
        </p:txBody>
      </p:sp>
      <p:sp>
        <p:nvSpPr>
          <p:cNvPr id="92" name="Arrow: Down 45">
            <a:extLst>
              <a:ext uri="{FF2B5EF4-FFF2-40B4-BE49-F238E27FC236}">
                <a16:creationId xmlns="" xmlns:a16="http://schemas.microsoft.com/office/drawing/2014/main" id="{D119725B-F4BE-49CF-BA49-4464B0EEB3CA}"/>
              </a:ext>
            </a:extLst>
          </p:cNvPr>
          <p:cNvSpPr/>
          <p:nvPr/>
        </p:nvSpPr>
        <p:spPr>
          <a:xfrm rot="16200000">
            <a:off x="6196829" y="2962937"/>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93" name="Rectangle: Rounded Corners 44">
            <a:extLst>
              <a:ext uri="{FF2B5EF4-FFF2-40B4-BE49-F238E27FC236}">
                <a16:creationId xmlns="" xmlns:a16="http://schemas.microsoft.com/office/drawing/2014/main" id="{A6111898-1973-42DA-926D-A8E365C8A9E3}"/>
              </a:ext>
            </a:extLst>
          </p:cNvPr>
          <p:cNvSpPr/>
          <p:nvPr/>
        </p:nvSpPr>
        <p:spPr>
          <a:xfrm>
            <a:off x="6562627" y="3046909"/>
            <a:ext cx="863125" cy="316194"/>
          </a:xfrm>
          <a:prstGeom prst="roundRect">
            <a:avLst/>
          </a:prstGeom>
          <a:solidFill>
            <a:srgbClr val="00B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Selesai</a:t>
            </a:r>
            <a:endParaRPr lang="en-US" sz="1000" dirty="0"/>
          </a:p>
        </p:txBody>
      </p:sp>
    </p:spTree>
    <p:extLst>
      <p:ext uri="{BB962C8B-B14F-4D97-AF65-F5344CB8AC3E}">
        <p14:creationId xmlns:p14="http://schemas.microsoft.com/office/powerpoint/2010/main" val="299242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18825" y="411675"/>
            <a:ext cx="3448678" cy="577800"/>
          </a:xfrm>
        </p:spPr>
        <p:txBody>
          <a:bodyPr/>
          <a:lstStyle/>
          <a:p>
            <a:r>
              <a:rPr lang="id-ID" dirty="0"/>
              <a:t>HASIL PREDIKSI</a:t>
            </a:r>
            <a:endParaRPr lang="en-US" dirty="0"/>
          </a:p>
        </p:txBody>
      </p:sp>
      <p:pic>
        <p:nvPicPr>
          <p:cNvPr id="6" name="Picture 5"/>
          <p:cNvPicPr>
            <a:picLocks noChangeAspect="1"/>
          </p:cNvPicPr>
          <p:nvPr/>
        </p:nvPicPr>
        <p:blipFill rotWithShape="1">
          <a:blip r:embed="rId2"/>
          <a:srcRect l="22529" t="37593" r="37654" b="18452"/>
          <a:stretch/>
        </p:blipFill>
        <p:spPr>
          <a:xfrm>
            <a:off x="4675818" y="1104077"/>
            <a:ext cx="3700927" cy="2648607"/>
          </a:xfrm>
          <a:prstGeom prst="rect">
            <a:avLst/>
          </a:prstGeom>
        </p:spPr>
      </p:pic>
      <p:sp>
        <p:nvSpPr>
          <p:cNvPr id="7" name="Rectangle 1"/>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rot="10800000" flipV="1">
            <a:off x="618825" y="1104077"/>
            <a:ext cx="3604832"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800" b="0" i="0" u="none" strike="noStrike" cap="none" normalizeH="0" baseline="0" dirty="0">
                <a:ln>
                  <a:noFill/>
                </a:ln>
                <a:solidFill>
                  <a:schemeClr val="bg1"/>
                </a:solidFill>
                <a:effectLst/>
                <a:latin typeface="Arial" panose="020B0604020202020204" pitchFamily="34" charset="0"/>
              </a:rPr>
              <a:t>  </a:t>
            </a:r>
            <a:r>
              <a:rPr kumimoji="0" lang="id-ID"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a:ln>
                  <a:noFill/>
                </a:ln>
                <a:solidFill>
                  <a:schemeClr val="bg1"/>
                </a:solidFill>
                <a:effectLst/>
                <a:latin typeface="Maven Pro"/>
              </a:rPr>
              <a:t>Score </a:t>
            </a:r>
            <a:r>
              <a:rPr kumimoji="0" lang="en-US" altLang="en-US" b="0" i="0" u="none" strike="noStrike" cap="none" normalizeH="0" baseline="0" dirty="0" err="1">
                <a:ln>
                  <a:noFill/>
                </a:ln>
                <a:solidFill>
                  <a:schemeClr val="bg1"/>
                </a:solidFill>
                <a:effectLst/>
                <a:latin typeface="Maven Pro"/>
              </a:rPr>
              <a:t>ada</a:t>
            </a:r>
            <a:r>
              <a:rPr kumimoji="0" lang="en-US" altLang="en-US" b="0" i="0" u="none" strike="noStrike" cap="none" normalizeH="0" baseline="0" dirty="0">
                <a:ln>
                  <a:noFill/>
                </a:ln>
                <a:solidFill>
                  <a:schemeClr val="bg1"/>
                </a:solidFill>
                <a:effectLst/>
                <a:latin typeface="Maven Pro"/>
              </a:rPr>
              <a:t> di </a:t>
            </a:r>
            <a:r>
              <a:rPr kumimoji="0" lang="en-US" altLang="en-US" b="0" i="0" u="none" strike="noStrike" cap="none" normalizeH="0" baseline="0" dirty="0" err="1">
                <a:ln>
                  <a:noFill/>
                </a:ln>
                <a:solidFill>
                  <a:schemeClr val="bg1"/>
                </a:solidFill>
                <a:effectLst/>
                <a:latin typeface="Maven Pro"/>
              </a:rPr>
              <a:t>rentangan</a:t>
            </a:r>
            <a:r>
              <a:rPr kumimoji="0" lang="en-US" altLang="en-US" b="0" i="0" u="none" strike="noStrike" cap="none" normalizeH="0" baseline="0" dirty="0">
                <a:ln>
                  <a:noFill/>
                </a:ln>
                <a:solidFill>
                  <a:schemeClr val="bg1"/>
                </a:solidFill>
                <a:effectLst/>
                <a:latin typeface="Maven Pro"/>
              </a:rPr>
              <a:t> (0%-100%). </a:t>
            </a:r>
            <a:r>
              <a:rPr kumimoji="0" lang="en-US" altLang="en-US" b="0" i="0" u="none" strike="noStrike" cap="none" normalizeH="0" baseline="0" dirty="0" err="1">
                <a:ln>
                  <a:noFill/>
                </a:ln>
                <a:solidFill>
                  <a:schemeClr val="bg1"/>
                </a:solidFill>
                <a:effectLst/>
                <a:latin typeface="Maven Pro"/>
              </a:rPr>
              <a:t>Semakin</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mendekati</a:t>
            </a:r>
            <a:r>
              <a:rPr kumimoji="0" lang="en-US" altLang="en-US" b="0" i="0" u="none" strike="noStrike" cap="none" normalizeH="0" baseline="0" dirty="0">
                <a:ln>
                  <a:noFill/>
                </a:ln>
                <a:solidFill>
                  <a:schemeClr val="bg1"/>
                </a:solidFill>
                <a:effectLst/>
                <a:latin typeface="Maven Pro"/>
              </a:rPr>
              <a:t> 100, </a:t>
            </a:r>
            <a:r>
              <a:rPr kumimoji="0" lang="en-US" altLang="en-US" b="0" i="0" u="none" strike="noStrike" cap="none" normalizeH="0" baseline="0" dirty="0" err="1">
                <a:ln>
                  <a:noFill/>
                </a:ln>
                <a:solidFill>
                  <a:schemeClr val="bg1"/>
                </a:solidFill>
                <a:effectLst/>
                <a:latin typeface="Maven Pro"/>
              </a:rPr>
              <a:t>semakin</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akurat</a:t>
            </a:r>
            <a:r>
              <a:rPr kumimoji="0" lang="en-US" altLang="en-US" b="0" i="0" u="none" strike="noStrike" cap="none" normalizeH="0" baseline="0" dirty="0">
                <a:ln>
                  <a:noFill/>
                </a:ln>
                <a:solidFill>
                  <a:schemeClr val="bg1"/>
                </a:solidFill>
                <a:effectLst/>
                <a:latin typeface="Maven Pro"/>
              </a:rPr>
              <a:t> model yang </a:t>
            </a:r>
            <a:r>
              <a:rPr kumimoji="0" lang="en-US" altLang="en-US" b="0" i="0" u="none" strike="noStrike" cap="none" normalizeH="0" baseline="0" dirty="0" err="1">
                <a:ln>
                  <a:noFill/>
                </a:ln>
                <a:solidFill>
                  <a:schemeClr val="bg1"/>
                </a:solidFill>
                <a:effectLst/>
                <a:latin typeface="Maven Pro"/>
              </a:rPr>
              <a:t>kita</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bangun</a:t>
            </a:r>
            <a:r>
              <a:rPr kumimoji="0" lang="en-US" altLang="en-US" b="0" i="0" u="none" strike="noStrike" cap="none" normalizeH="0" baseline="0" dirty="0">
                <a:ln>
                  <a:noFill/>
                </a:ln>
                <a:solidFill>
                  <a:schemeClr val="bg1"/>
                </a:solidFill>
                <a:effectLst/>
                <a:latin typeface="Maven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a:ln>
                  <a:noFill/>
                </a:ln>
                <a:solidFill>
                  <a:schemeClr val="bg1"/>
                </a:solidFill>
                <a:effectLst/>
                <a:latin typeface="Maven Pro"/>
              </a:rPr>
              <a:t>Score yang </a:t>
            </a:r>
            <a:r>
              <a:rPr kumimoji="0" lang="en-US" altLang="en-US" b="0" i="0" u="none" strike="noStrike" cap="none" normalizeH="0" baseline="0" dirty="0" err="1">
                <a:ln>
                  <a:noFill/>
                </a:ln>
                <a:solidFill>
                  <a:schemeClr val="bg1"/>
                </a:solidFill>
                <a:effectLst/>
                <a:latin typeface="Maven Pro"/>
              </a:rPr>
              <a:t>kita</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peroleh</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memiliki</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akurasi</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sebesar</a:t>
            </a:r>
            <a:r>
              <a:rPr kumimoji="0" lang="en-US" altLang="en-US" b="0" i="0" u="none" strike="noStrike" cap="none" normalizeH="0" baseline="0" dirty="0">
                <a:ln>
                  <a:noFill/>
                </a:ln>
                <a:solidFill>
                  <a:schemeClr val="bg1"/>
                </a:solidFill>
                <a:effectLst/>
                <a:latin typeface="Maven Pro"/>
              </a:rPr>
              <a:t> 100% </a:t>
            </a:r>
            <a:r>
              <a:rPr kumimoji="0" lang="en-US" altLang="en-US" b="0" i="0" u="none" strike="noStrike" cap="none" normalizeH="0" baseline="0" dirty="0" err="1">
                <a:ln>
                  <a:noFill/>
                </a:ln>
                <a:solidFill>
                  <a:schemeClr val="bg1"/>
                </a:solidFill>
                <a:effectLst/>
                <a:latin typeface="Maven Pro"/>
              </a:rPr>
              <a:t>dan</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cukup</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akurat</a:t>
            </a:r>
            <a:r>
              <a:rPr kumimoji="0" lang="en-US" altLang="en-US" b="0" i="0" u="none" strike="noStrike" cap="none" normalizeH="0" baseline="0" dirty="0">
                <a:ln>
                  <a:noFill/>
                </a:ln>
                <a:solidFill>
                  <a:schemeClr val="bg1"/>
                </a:solidFill>
                <a:effectLst/>
                <a:latin typeface="Maven Pro"/>
              </a:rPr>
              <a:t>.</a:t>
            </a:r>
          </a:p>
        </p:txBody>
      </p:sp>
    </p:spTree>
    <p:extLst>
      <p:ext uri="{BB962C8B-B14F-4D97-AF65-F5344CB8AC3E}">
        <p14:creationId xmlns:p14="http://schemas.microsoft.com/office/powerpoint/2010/main" val="276748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18824" y="1177158"/>
            <a:ext cx="4373589" cy="2795751"/>
          </a:xfrm>
        </p:spPr>
        <p:txBody>
          <a:bodyPr/>
          <a:lstStyle/>
          <a:p>
            <a:pPr marL="114300" indent="0">
              <a:buNone/>
            </a:pPr>
            <a:r>
              <a:rPr lang="id-ID" sz="1400" dirty="0"/>
              <a:t>Dari beberapa metode yang kita coba berikut hasil scoring yang didapatkan :</a:t>
            </a:r>
          </a:p>
          <a:p>
            <a:pPr marL="114300" indent="0">
              <a:buNone/>
            </a:pPr>
            <a:endParaRPr lang="id-ID" sz="1400" dirty="0"/>
          </a:p>
          <a:p>
            <a:r>
              <a:rPr lang="id-ID" sz="1400" b="1" dirty="0"/>
              <a:t>SVM             = 100 %</a:t>
            </a:r>
          </a:p>
          <a:p>
            <a:r>
              <a:rPr lang="id-ID" sz="1400" b="1" dirty="0"/>
              <a:t>LINEAR       = 81.25699038857223 %</a:t>
            </a:r>
          </a:p>
          <a:p>
            <a:r>
              <a:rPr lang="id-ID" sz="1400" b="1" dirty="0"/>
              <a:t>KNN             = 63.800000000000004 %</a:t>
            </a:r>
          </a:p>
          <a:p>
            <a:r>
              <a:rPr lang="id-ID" sz="1400" b="1" dirty="0"/>
              <a:t>NAIVE          = 28.300000000000004 %</a:t>
            </a:r>
          </a:p>
          <a:p>
            <a:pPr marL="114300" indent="0">
              <a:buNone/>
            </a:pPr>
            <a:endParaRPr lang="id-ID" sz="1400" b="1" dirty="0"/>
          </a:p>
          <a:p>
            <a:pPr marL="114300" indent="0">
              <a:buNone/>
            </a:pPr>
            <a:r>
              <a:rPr lang="id-ID" sz="1400" b="1" dirty="0"/>
              <a:t> </a:t>
            </a:r>
            <a:r>
              <a:rPr lang="id-ID" sz="1400" dirty="0"/>
              <a:t>Maka dapat disimpulkan  bahwa dataset supermarket ini dapat dimaksimalkan dengan </a:t>
            </a:r>
          </a:p>
          <a:p>
            <a:pPr marL="114300" indent="0">
              <a:buNone/>
            </a:pPr>
            <a:r>
              <a:rPr lang="id-ID" sz="1400" dirty="0"/>
              <a:t>Algoritma </a:t>
            </a:r>
            <a:r>
              <a:rPr lang="en" sz="1400" dirty="0"/>
              <a:t>Support Vector Machine (SVM)</a:t>
            </a:r>
            <a:r>
              <a:rPr lang="id-ID" sz="1400" dirty="0"/>
              <a:t> dengan </a:t>
            </a:r>
          </a:p>
          <a:p>
            <a:pPr marL="114300" indent="0">
              <a:buNone/>
            </a:pPr>
            <a:r>
              <a:rPr lang="id-ID" sz="1400" dirty="0"/>
              <a:t>Akurasi meencapai 100 % </a:t>
            </a:r>
          </a:p>
          <a:p>
            <a:endParaRPr lang="en-US" sz="1400" b="1" dirty="0"/>
          </a:p>
        </p:txBody>
      </p:sp>
      <p:sp>
        <p:nvSpPr>
          <p:cNvPr id="3" name="Title 2"/>
          <p:cNvSpPr>
            <a:spLocks noGrp="1"/>
          </p:cNvSpPr>
          <p:nvPr>
            <p:ph type="ctrTitle"/>
          </p:nvPr>
        </p:nvSpPr>
        <p:spPr>
          <a:xfrm>
            <a:off x="618824" y="411675"/>
            <a:ext cx="3953175" cy="577800"/>
          </a:xfrm>
        </p:spPr>
        <p:txBody>
          <a:bodyPr/>
          <a:lstStyle/>
          <a:p>
            <a:r>
              <a:rPr lang="id-ID" dirty="0"/>
              <a:t>VALIDASI &amp; SCORE</a:t>
            </a:r>
            <a:endParaRPr lang="en-US" dirty="0"/>
          </a:p>
        </p:txBody>
      </p:sp>
    </p:spTree>
    <p:extLst>
      <p:ext uri="{BB962C8B-B14F-4D97-AF65-F5344CB8AC3E}">
        <p14:creationId xmlns:p14="http://schemas.microsoft.com/office/powerpoint/2010/main" val="4071838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ctrTitle"/>
          </p:nvPr>
        </p:nvSpPr>
        <p:spPr>
          <a:xfrm>
            <a:off x="618825" y="411675"/>
            <a:ext cx="4447162" cy="577800"/>
          </a:xfrm>
        </p:spPr>
        <p:txBody>
          <a:bodyPr/>
          <a:lstStyle/>
          <a:p>
            <a:r>
              <a:rPr lang="id-ID" dirty="0"/>
              <a:t>UJI COBA PROGRAM</a:t>
            </a:r>
            <a:endParaRPr lang="en-US" dirty="0"/>
          </a:p>
        </p:txBody>
      </p:sp>
      <p:pic>
        <p:nvPicPr>
          <p:cNvPr id="4" name="Picture 3"/>
          <p:cNvPicPr>
            <a:picLocks noChangeAspect="1"/>
          </p:cNvPicPr>
          <p:nvPr/>
        </p:nvPicPr>
        <p:blipFill rotWithShape="1">
          <a:blip r:embed="rId2"/>
          <a:srcRect l="35328" t="27455" r="10794" b="11779"/>
          <a:stretch/>
        </p:blipFill>
        <p:spPr>
          <a:xfrm>
            <a:off x="618825" y="989475"/>
            <a:ext cx="7820981" cy="3130579"/>
          </a:xfrm>
          <a:prstGeom prst="rect">
            <a:avLst/>
          </a:prstGeom>
        </p:spPr>
      </p:pic>
    </p:spTree>
    <p:extLst>
      <p:ext uri="{BB962C8B-B14F-4D97-AF65-F5344CB8AC3E}">
        <p14:creationId xmlns:p14="http://schemas.microsoft.com/office/powerpoint/2010/main" val="3687264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18824" y="746284"/>
            <a:ext cx="8038793" cy="2848303"/>
          </a:xfrm>
        </p:spPr>
        <p:txBody>
          <a:bodyPr/>
          <a:lstStyle/>
          <a:p>
            <a:pPr marL="114300" indent="0">
              <a:buNone/>
            </a:pPr>
            <a:r>
              <a:rPr lang="en-US" sz="1600" dirty="0" err="1"/>
              <a:t>Berdasarkan</a:t>
            </a:r>
            <a:r>
              <a:rPr lang="en-US" sz="1600" dirty="0"/>
              <a:t> </a:t>
            </a:r>
            <a:r>
              <a:rPr lang="en-US" sz="1600" dirty="0" err="1"/>
              <a:t>hasil</a:t>
            </a:r>
            <a:r>
              <a:rPr lang="en-US" sz="1600" dirty="0"/>
              <a:t> </a:t>
            </a:r>
            <a:r>
              <a:rPr lang="en-US" sz="1600" dirty="0" err="1"/>
              <a:t>analis</a:t>
            </a:r>
            <a:r>
              <a:rPr lang="id-ID" sz="1600" dirty="0"/>
              <a:t>a</a:t>
            </a:r>
            <a:r>
              <a:rPr lang="en-US" sz="1600" dirty="0"/>
              <a:t> </a:t>
            </a:r>
            <a:r>
              <a:rPr lang="en-US" sz="1600" dirty="0" err="1"/>
              <a:t>dapat</a:t>
            </a:r>
            <a:r>
              <a:rPr lang="en-US" sz="1600" dirty="0"/>
              <a:t> </a:t>
            </a:r>
            <a:r>
              <a:rPr lang="en-US" sz="1600" dirty="0" err="1"/>
              <a:t>diambil</a:t>
            </a:r>
            <a:r>
              <a:rPr lang="en-US" sz="1600" dirty="0"/>
              <a:t> </a:t>
            </a:r>
            <a:r>
              <a:rPr lang="en-US" sz="1600" dirty="0" err="1"/>
              <a:t>kesimpulan</a:t>
            </a:r>
            <a:r>
              <a:rPr lang="en-US" sz="1600" dirty="0"/>
              <a:t> </a:t>
            </a:r>
            <a:r>
              <a:rPr lang="en-US" sz="1600" dirty="0" err="1"/>
              <a:t>sebagai</a:t>
            </a:r>
            <a:r>
              <a:rPr lang="id-ID" sz="1600" dirty="0"/>
              <a:t> </a:t>
            </a:r>
            <a:r>
              <a:rPr lang="en-US" sz="1600" dirty="0" err="1"/>
              <a:t>berikut</a:t>
            </a:r>
            <a:r>
              <a:rPr lang="en-US" sz="1600" dirty="0"/>
              <a:t>:</a:t>
            </a:r>
            <a:endParaRPr lang="id-ID" sz="1600" dirty="0"/>
          </a:p>
          <a:p>
            <a:pPr marL="114300" indent="0">
              <a:buNone/>
            </a:pPr>
            <a:endParaRPr lang="id-ID" sz="1600" dirty="0"/>
          </a:p>
          <a:p>
            <a:pPr>
              <a:buFont typeface="+mj-lt"/>
              <a:buAutoNum type="arabicPeriod"/>
            </a:pPr>
            <a:r>
              <a:rPr lang="en-US" sz="1600" dirty="0" smtClean="0"/>
              <a:t>Produk Home and lifestyle merupakan produk yang sering dibeli konsumen. Kota yang paling banyak membeli yaitu Naypitaw dan pada tanggal 07-14 Januari 2019 mengalami kenaikan kuantitas </a:t>
            </a:r>
            <a:r>
              <a:rPr lang="en-US" sz="1600" dirty="0" smtClean="0"/>
              <a:t>pembelian dikarenakan pada tanggal itu masa </a:t>
            </a:r>
            <a:r>
              <a:rPr lang="en-US" sz="1600" i="1" dirty="0" smtClean="0"/>
              <a:t>payday.</a:t>
            </a:r>
            <a:endParaRPr lang="en-US" sz="1600" i="1" dirty="0" smtClean="0"/>
          </a:p>
          <a:p>
            <a:pPr>
              <a:buFont typeface="+mj-lt"/>
              <a:buAutoNum type="arabicPeriod"/>
            </a:pPr>
            <a:r>
              <a:rPr lang="en-US" sz="1600" dirty="0" smtClean="0"/>
              <a:t>Penerapan metode SVM pada prediksi penjualan supermarket ini cukup akurat dibanding metode lain(Linear=</a:t>
            </a:r>
            <a:r>
              <a:rPr lang="id-ID" sz="1600" dirty="0" smtClean="0"/>
              <a:t>81.2</a:t>
            </a:r>
            <a:r>
              <a:rPr lang="en-US" sz="1600" dirty="0" smtClean="0"/>
              <a:t>%, KNN=</a:t>
            </a:r>
            <a:r>
              <a:rPr lang="id-ID" sz="1600" dirty="0" smtClean="0"/>
              <a:t>63.8</a:t>
            </a:r>
            <a:r>
              <a:rPr lang="en-US" sz="1600" dirty="0" smtClean="0"/>
              <a:t>%, Naive Bayyes=</a:t>
            </a:r>
            <a:r>
              <a:rPr lang="id-ID" sz="1600" dirty="0" smtClean="0"/>
              <a:t>28.3</a:t>
            </a:r>
            <a:r>
              <a:rPr lang="en-US" sz="1600" dirty="0" smtClean="0"/>
              <a:t>% </a:t>
            </a:r>
            <a:r>
              <a:rPr lang="en-US" sz="1600" dirty="0" smtClean="0"/>
              <a:t>).</a:t>
            </a:r>
          </a:p>
          <a:p>
            <a:pPr>
              <a:buFont typeface="+mj-lt"/>
              <a:buAutoNum type="arabicPeriod"/>
            </a:pPr>
            <a:r>
              <a:rPr lang="en-US" sz="1600" dirty="0" smtClean="0"/>
              <a:t>Metode yang paling tepat yaitu menggunakan </a:t>
            </a:r>
            <a:r>
              <a:rPr lang="id-ID" sz="1600" dirty="0" smtClean="0"/>
              <a:t>Algoritma </a:t>
            </a:r>
            <a:r>
              <a:rPr lang="id-ID" sz="1600" i="1" dirty="0"/>
              <a:t>Support Vector Machine </a:t>
            </a:r>
            <a:r>
              <a:rPr lang="id-ID" sz="1600" dirty="0"/>
              <a:t>(SVM</a:t>
            </a:r>
            <a:r>
              <a:rPr lang="id-ID" sz="1600" dirty="0" smtClean="0"/>
              <a:t>)</a:t>
            </a:r>
            <a:r>
              <a:rPr lang="en-US" sz="1600" dirty="0" smtClean="0"/>
              <a:t>.</a:t>
            </a:r>
            <a:r>
              <a:rPr lang="id-ID" sz="1600" dirty="0" smtClean="0"/>
              <a:t>  </a:t>
            </a:r>
            <a:endParaRPr lang="id-ID" sz="1600" dirty="0"/>
          </a:p>
          <a:p>
            <a:pPr>
              <a:buFont typeface="+mj-lt"/>
              <a:buAutoNum type="arabicPeriod"/>
            </a:pPr>
            <a:r>
              <a:rPr lang="id-ID" sz="1600" dirty="0"/>
              <a:t>Berdasarkan hasil pengujian pada </a:t>
            </a:r>
            <a:r>
              <a:rPr lang="id-ID" sz="1600" dirty="0" smtClean="0"/>
              <a:t>dataset </a:t>
            </a:r>
            <a:r>
              <a:rPr lang="id-ID" sz="1600" dirty="0"/>
              <a:t>ini menggunakan beberapa metode, metode SVM  dapat digunakan sebagai pilihan dalam prediksi</a:t>
            </a:r>
            <a:r>
              <a:rPr lang="en-US" sz="1600" dirty="0"/>
              <a:t> </a:t>
            </a:r>
            <a:r>
              <a:rPr lang="en-US" sz="1600" dirty="0" err="1"/>
              <a:t>jumlah</a:t>
            </a:r>
            <a:r>
              <a:rPr lang="en-US" sz="1600" dirty="0"/>
              <a:t> </a:t>
            </a:r>
            <a:r>
              <a:rPr lang="id-ID" sz="1600" dirty="0"/>
              <a:t>penjualan karena didapatkan scoring nilai dengan </a:t>
            </a:r>
            <a:r>
              <a:rPr lang="id-ID" sz="1600" dirty="0" smtClean="0"/>
              <a:t>akurasi </a:t>
            </a:r>
            <a:r>
              <a:rPr lang="id-ID" sz="1600" dirty="0"/>
              <a:t>100 %.</a:t>
            </a:r>
          </a:p>
        </p:txBody>
      </p:sp>
      <p:sp>
        <p:nvSpPr>
          <p:cNvPr id="3" name="Title 2"/>
          <p:cNvSpPr>
            <a:spLocks noGrp="1"/>
          </p:cNvSpPr>
          <p:nvPr>
            <p:ph type="ctrTitle"/>
          </p:nvPr>
        </p:nvSpPr>
        <p:spPr>
          <a:xfrm>
            <a:off x="618825" y="158756"/>
            <a:ext cx="2686500" cy="577800"/>
          </a:xfrm>
        </p:spPr>
        <p:txBody>
          <a:bodyPr/>
          <a:lstStyle/>
          <a:p>
            <a:r>
              <a:rPr lang="id-ID" dirty="0"/>
              <a:t>KESIMPULAN</a:t>
            </a:r>
            <a:endParaRPr lang="en-US" dirty="0"/>
          </a:p>
        </p:txBody>
      </p:sp>
    </p:spTree>
    <p:extLst>
      <p:ext uri="{BB962C8B-B14F-4D97-AF65-F5344CB8AC3E}">
        <p14:creationId xmlns:p14="http://schemas.microsoft.com/office/powerpoint/2010/main" val="298757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59190" y="744770"/>
            <a:ext cx="7866900" cy="4231760"/>
          </a:xfrm>
          <a:prstGeom prst="rect">
            <a:avLst/>
          </a:prstGeom>
        </p:spPr>
        <p:txBody>
          <a:bodyPr spcFirstLastPara="1" wrap="square" lIns="91425" tIns="91425" rIns="91425" bIns="91425" anchor="t" anchorCtr="0">
            <a:noAutofit/>
          </a:bodyPr>
          <a:lstStyle/>
          <a:p>
            <a:pPr marL="0" lvl="0" indent="0" algn="l" rtl="0">
              <a:lnSpc>
                <a:spcPct val="100000"/>
              </a:lnSpc>
              <a:buNone/>
            </a:pPr>
            <a:r>
              <a:rPr lang="en-US" sz="1400" dirty="0"/>
              <a:t>      </a:t>
            </a:r>
            <a:r>
              <a:rPr lang="en-US" sz="1400" dirty="0" err="1"/>
              <a:t>Perkembangan</a:t>
            </a:r>
            <a:r>
              <a:rPr lang="en-US" sz="1400" dirty="0"/>
              <a:t> </a:t>
            </a:r>
            <a:r>
              <a:rPr lang="en-US" sz="1400" dirty="0" err="1"/>
              <a:t>teknologi</a:t>
            </a:r>
            <a:r>
              <a:rPr lang="en-US" sz="1400" dirty="0"/>
              <a:t> </a:t>
            </a:r>
            <a:r>
              <a:rPr lang="en-US" sz="1400" dirty="0" err="1"/>
              <a:t>dewasa</a:t>
            </a:r>
            <a:r>
              <a:rPr lang="en-US" sz="1400" dirty="0"/>
              <a:t> </a:t>
            </a:r>
            <a:r>
              <a:rPr lang="en-US" sz="1400" dirty="0" err="1"/>
              <a:t>ini</a:t>
            </a:r>
            <a:r>
              <a:rPr lang="en-US" sz="1400" dirty="0"/>
              <a:t> </a:t>
            </a:r>
            <a:r>
              <a:rPr lang="en-US" sz="1400" dirty="0" err="1"/>
              <a:t>membuat</a:t>
            </a:r>
            <a:r>
              <a:rPr lang="en-US" sz="1400" dirty="0"/>
              <a:t> </a:t>
            </a:r>
            <a:r>
              <a:rPr lang="en-US" sz="1400" dirty="0" err="1"/>
              <a:t>persaingan</a:t>
            </a:r>
            <a:r>
              <a:rPr lang="en-US" sz="1400" dirty="0"/>
              <a:t> </a:t>
            </a:r>
            <a:r>
              <a:rPr lang="en-US" sz="1400" dirty="0" err="1"/>
              <a:t>bisnis</a:t>
            </a:r>
            <a:r>
              <a:rPr lang="en-US" sz="1400" dirty="0"/>
              <a:t> </a:t>
            </a:r>
            <a:r>
              <a:rPr lang="en-US" sz="1400" dirty="0" err="1"/>
              <a:t>menjadi</a:t>
            </a:r>
            <a:r>
              <a:rPr lang="en-US" sz="1400" dirty="0"/>
              <a:t> </a:t>
            </a:r>
            <a:r>
              <a:rPr lang="en-US" sz="1400" dirty="0" err="1"/>
              <a:t>semakin</a:t>
            </a:r>
            <a:r>
              <a:rPr lang="en-US" sz="1400" dirty="0"/>
              <a:t> </a:t>
            </a:r>
            <a:r>
              <a:rPr lang="en-US" sz="1400" dirty="0" err="1"/>
              <a:t>ketat</a:t>
            </a:r>
            <a:r>
              <a:rPr lang="en-US" sz="1400" dirty="0"/>
              <a:t>. </a:t>
            </a:r>
            <a:r>
              <a:rPr lang="en-US" sz="1400" dirty="0" err="1"/>
              <a:t>Kebutuhan</a:t>
            </a:r>
            <a:r>
              <a:rPr lang="en-US" sz="1400" dirty="0"/>
              <a:t> </a:t>
            </a:r>
            <a:r>
              <a:rPr lang="en-US" sz="1400" dirty="0" err="1"/>
              <a:t>manusia</a:t>
            </a:r>
            <a:r>
              <a:rPr lang="en-US" sz="1400" dirty="0"/>
              <a:t> yang </a:t>
            </a:r>
            <a:r>
              <a:rPr lang="en-US" sz="1400" dirty="0" err="1"/>
              <a:t>semakin</a:t>
            </a:r>
            <a:r>
              <a:rPr lang="en-US" sz="1400" dirty="0"/>
              <a:t> </a:t>
            </a:r>
            <a:r>
              <a:rPr lang="en-US" sz="1400" dirty="0" err="1"/>
              <a:t>meningkat</a:t>
            </a:r>
            <a:r>
              <a:rPr lang="en-US" sz="1400" dirty="0"/>
              <a:t> dan </a:t>
            </a:r>
            <a:r>
              <a:rPr lang="en-US" sz="1400" dirty="0" err="1"/>
              <a:t>banyak</a:t>
            </a:r>
            <a:r>
              <a:rPr lang="en-US" sz="1400" dirty="0"/>
              <a:t>, </a:t>
            </a:r>
            <a:r>
              <a:rPr lang="en-US" sz="1400" dirty="0" err="1"/>
              <a:t>memungkinkan</a:t>
            </a:r>
            <a:r>
              <a:rPr lang="en-US" sz="1400" dirty="0"/>
              <a:t> </a:t>
            </a:r>
            <a:r>
              <a:rPr lang="en-US" sz="1400" dirty="0" err="1"/>
              <a:t>perkembangan</a:t>
            </a:r>
            <a:r>
              <a:rPr lang="en-US" sz="1400" dirty="0"/>
              <a:t> </a:t>
            </a:r>
            <a:r>
              <a:rPr lang="en-US" sz="1400" dirty="0" err="1"/>
              <a:t>bisnis</a:t>
            </a:r>
            <a:r>
              <a:rPr lang="en-US" sz="1400" dirty="0"/>
              <a:t> </a:t>
            </a:r>
            <a:r>
              <a:rPr lang="en-US" sz="1400" dirty="0" err="1"/>
              <a:t>ritel</a:t>
            </a:r>
            <a:r>
              <a:rPr lang="en-US" sz="1400" dirty="0"/>
              <a:t> yang </a:t>
            </a:r>
            <a:r>
              <a:rPr lang="en-US" sz="1400" dirty="0" err="1"/>
              <a:t>pesat</a:t>
            </a:r>
            <a:r>
              <a:rPr lang="en-US" sz="1400" dirty="0"/>
              <a:t>. </a:t>
            </a:r>
            <a:r>
              <a:rPr lang="en-US" sz="1400" dirty="0" err="1"/>
              <a:t>Dengan</a:t>
            </a:r>
            <a:r>
              <a:rPr lang="en-US" sz="1400" dirty="0"/>
              <a:t> </a:t>
            </a:r>
            <a:r>
              <a:rPr lang="en-US" sz="1400" dirty="0" err="1"/>
              <a:t>banyak</a:t>
            </a:r>
            <a:r>
              <a:rPr lang="en-US" sz="1400" dirty="0"/>
              <a:t> </a:t>
            </a:r>
            <a:r>
              <a:rPr lang="en-US" sz="1400" dirty="0" err="1"/>
              <a:t>perusahaan</a:t>
            </a:r>
            <a:r>
              <a:rPr lang="en-US" sz="1400" dirty="0"/>
              <a:t> </a:t>
            </a:r>
            <a:r>
              <a:rPr lang="en-US" sz="1400" dirty="0" err="1"/>
              <a:t>ritel</a:t>
            </a:r>
            <a:r>
              <a:rPr lang="en-US" sz="1400" dirty="0"/>
              <a:t>, </a:t>
            </a:r>
            <a:r>
              <a:rPr lang="en-US" sz="1400" dirty="0" err="1"/>
              <a:t>maka</a:t>
            </a:r>
            <a:r>
              <a:rPr lang="en-US" sz="1400" dirty="0"/>
              <a:t> </a:t>
            </a:r>
            <a:r>
              <a:rPr lang="en-US" sz="1400" dirty="0" err="1"/>
              <a:t>konsumen</a:t>
            </a:r>
            <a:r>
              <a:rPr lang="en-US" sz="1400" dirty="0"/>
              <a:t> </a:t>
            </a:r>
            <a:r>
              <a:rPr lang="en-US" sz="1400" dirty="0" err="1"/>
              <a:t>akan</a:t>
            </a:r>
            <a:r>
              <a:rPr lang="en-US" sz="1400" dirty="0"/>
              <a:t> </a:t>
            </a:r>
            <a:r>
              <a:rPr lang="en-US" sz="1400" dirty="0" err="1"/>
              <a:t>semakin</a:t>
            </a:r>
            <a:r>
              <a:rPr lang="en-US" sz="1400" dirty="0"/>
              <a:t> </a:t>
            </a:r>
            <a:r>
              <a:rPr lang="en-US" sz="1400" dirty="0" err="1"/>
              <a:t>selektif</a:t>
            </a:r>
            <a:r>
              <a:rPr lang="en-US" sz="1400" dirty="0"/>
              <a:t> </a:t>
            </a:r>
            <a:r>
              <a:rPr lang="en-US" sz="1400" dirty="0" err="1"/>
              <a:t>dalam</a:t>
            </a:r>
            <a:r>
              <a:rPr lang="en-US" sz="1400" dirty="0"/>
              <a:t> </a:t>
            </a:r>
            <a:r>
              <a:rPr lang="en-US" sz="1400" dirty="0" err="1"/>
              <a:t>memilih</a:t>
            </a:r>
            <a:r>
              <a:rPr lang="en-US" sz="1400" dirty="0"/>
              <a:t> </a:t>
            </a:r>
            <a:r>
              <a:rPr lang="en-US" sz="1400" dirty="0" err="1"/>
              <a:t>tempat</a:t>
            </a:r>
            <a:r>
              <a:rPr lang="en-US" sz="1400" dirty="0"/>
              <a:t> </a:t>
            </a:r>
            <a:r>
              <a:rPr lang="en-US" sz="1400" dirty="0" err="1"/>
              <a:t>untuk</a:t>
            </a:r>
            <a:r>
              <a:rPr lang="en-US" sz="1400" dirty="0"/>
              <a:t> </a:t>
            </a:r>
            <a:r>
              <a:rPr lang="en-US" sz="1400" dirty="0" err="1"/>
              <a:t>memenuhi</a:t>
            </a:r>
            <a:r>
              <a:rPr lang="en-US" sz="1400" dirty="0"/>
              <a:t> </a:t>
            </a:r>
            <a:r>
              <a:rPr lang="en-US" sz="1400" dirty="0" err="1"/>
              <a:t>kebutuhan</a:t>
            </a:r>
            <a:r>
              <a:rPr lang="en-US" sz="1400" dirty="0"/>
              <a:t> </a:t>
            </a:r>
            <a:r>
              <a:rPr lang="en-US" sz="1400" dirty="0" err="1"/>
              <a:t>sehari-hari</a:t>
            </a:r>
            <a:r>
              <a:rPr lang="en-US" sz="1400" dirty="0"/>
              <a:t>. </a:t>
            </a:r>
            <a:r>
              <a:rPr lang="en-US" sz="1400" dirty="0" err="1"/>
              <a:t>Tipe</a:t>
            </a:r>
            <a:r>
              <a:rPr lang="en-US" sz="1400" dirty="0"/>
              <a:t> </a:t>
            </a:r>
            <a:r>
              <a:rPr lang="en-US" sz="1400" dirty="0" err="1"/>
              <a:t>dalam</a:t>
            </a:r>
            <a:r>
              <a:rPr lang="en-US" sz="1400" dirty="0"/>
              <a:t> </a:t>
            </a:r>
            <a:r>
              <a:rPr lang="en-US" sz="1400" dirty="0" err="1"/>
              <a:t>bisnis</a:t>
            </a:r>
            <a:r>
              <a:rPr lang="en-US" sz="1400" dirty="0"/>
              <a:t> </a:t>
            </a:r>
            <a:r>
              <a:rPr lang="en-US" sz="1400" dirty="0" err="1"/>
              <a:t>ritel</a:t>
            </a:r>
            <a:r>
              <a:rPr lang="en-US" sz="1400" dirty="0"/>
              <a:t> salah </a:t>
            </a:r>
            <a:r>
              <a:rPr lang="en-US" sz="1400" dirty="0" err="1"/>
              <a:t>satunya</a:t>
            </a:r>
            <a:r>
              <a:rPr lang="en-US" sz="1400" dirty="0"/>
              <a:t> </a:t>
            </a:r>
            <a:r>
              <a:rPr lang="en-US" sz="1400" dirty="0" err="1"/>
              <a:t>adalah</a:t>
            </a:r>
            <a:r>
              <a:rPr lang="en-US" sz="1400" dirty="0"/>
              <a:t> supermarket, </a:t>
            </a:r>
            <a:r>
              <a:rPr lang="en-US" sz="1400" dirty="0" err="1"/>
              <a:t>dimana</a:t>
            </a:r>
            <a:r>
              <a:rPr lang="en-US" sz="1400" dirty="0"/>
              <a:t> supermarket </a:t>
            </a:r>
            <a:r>
              <a:rPr lang="en-US" sz="1400" dirty="0" err="1"/>
              <a:t>menarik</a:t>
            </a:r>
            <a:r>
              <a:rPr lang="en-US" sz="1400" dirty="0"/>
              <a:t> para </a:t>
            </a:r>
            <a:r>
              <a:rPr lang="en-US" sz="1400" dirty="0" err="1"/>
              <a:t>konsumen</a:t>
            </a:r>
            <a:r>
              <a:rPr lang="en-US" sz="1400" dirty="0"/>
              <a:t> pada basis </a:t>
            </a:r>
            <a:r>
              <a:rPr lang="en-US" sz="1400" dirty="0" err="1"/>
              <a:t>harga</a:t>
            </a:r>
            <a:r>
              <a:rPr lang="en-US" sz="1400" dirty="0"/>
              <a:t> yang </a:t>
            </a:r>
            <a:r>
              <a:rPr lang="en-US" sz="1400" dirty="0" err="1"/>
              <a:t>murah</a:t>
            </a:r>
            <a:r>
              <a:rPr lang="en-US" sz="1400" dirty="0"/>
              <a:t>. </a:t>
            </a:r>
            <a:r>
              <a:rPr lang="en-US" sz="1400" dirty="0" err="1"/>
              <a:t>Tipe</a:t>
            </a:r>
            <a:r>
              <a:rPr lang="en-US" sz="1400" dirty="0"/>
              <a:t> </a:t>
            </a:r>
            <a:r>
              <a:rPr lang="en-US" sz="1400" dirty="0" err="1"/>
              <a:t>dalam</a:t>
            </a:r>
            <a:r>
              <a:rPr lang="en-US" sz="1400" dirty="0"/>
              <a:t> </a:t>
            </a:r>
            <a:r>
              <a:rPr lang="en-US" sz="1400" dirty="0" err="1"/>
              <a:t>bisnis</a:t>
            </a:r>
            <a:r>
              <a:rPr lang="en-US" sz="1400" dirty="0"/>
              <a:t> </a:t>
            </a:r>
            <a:r>
              <a:rPr lang="en-US" sz="1400" dirty="0" err="1"/>
              <a:t>ritel</a:t>
            </a:r>
            <a:r>
              <a:rPr lang="en-US" sz="1400" dirty="0"/>
              <a:t> salah </a:t>
            </a:r>
            <a:r>
              <a:rPr lang="en-US" sz="1400" dirty="0" err="1"/>
              <a:t>satunya</a:t>
            </a:r>
            <a:r>
              <a:rPr lang="en-US" sz="1400" dirty="0"/>
              <a:t> </a:t>
            </a:r>
            <a:r>
              <a:rPr lang="en-US" sz="1400" dirty="0" err="1"/>
              <a:t>adalah</a:t>
            </a:r>
            <a:r>
              <a:rPr lang="en-US" sz="1400" dirty="0"/>
              <a:t> supermarket, </a:t>
            </a:r>
            <a:r>
              <a:rPr lang="en-US" sz="1400" dirty="0" err="1"/>
              <a:t>dimana</a:t>
            </a:r>
            <a:r>
              <a:rPr lang="en-US" sz="1400" dirty="0"/>
              <a:t> supermarket </a:t>
            </a:r>
            <a:r>
              <a:rPr lang="en-US" sz="1400" dirty="0" err="1"/>
              <a:t>menarik</a:t>
            </a:r>
            <a:r>
              <a:rPr lang="en-US" sz="1400" dirty="0"/>
              <a:t> para </a:t>
            </a:r>
            <a:r>
              <a:rPr lang="en-US" sz="1400" dirty="0" err="1"/>
              <a:t>konsumen</a:t>
            </a:r>
            <a:r>
              <a:rPr lang="en-US" sz="1400" dirty="0"/>
              <a:t> pada basis </a:t>
            </a:r>
            <a:r>
              <a:rPr lang="en-US" sz="1400" dirty="0" err="1"/>
              <a:t>harga</a:t>
            </a:r>
            <a:r>
              <a:rPr lang="en-US" sz="1400" dirty="0"/>
              <a:t> yang </a:t>
            </a:r>
            <a:r>
              <a:rPr lang="en-US" sz="1400" dirty="0" err="1"/>
              <a:t>murah</a:t>
            </a:r>
            <a:r>
              <a:rPr lang="en-US" sz="1400" dirty="0"/>
              <a:t>.</a:t>
            </a:r>
          </a:p>
          <a:p>
            <a:pPr marL="0" lvl="0" indent="0" algn="l" rtl="0">
              <a:lnSpc>
                <a:spcPct val="100000"/>
              </a:lnSpc>
              <a:buNone/>
            </a:pPr>
            <a:r>
              <a:rPr lang="en-US" sz="1400" dirty="0"/>
              <a:t>       Support Vector Machine (SVM) </a:t>
            </a:r>
            <a:r>
              <a:rPr lang="en-US" sz="1400" dirty="0" err="1"/>
              <a:t>merupakan</a:t>
            </a:r>
            <a:r>
              <a:rPr lang="en-US" sz="1400" dirty="0"/>
              <a:t> salah </a:t>
            </a:r>
            <a:r>
              <a:rPr lang="en-US" sz="1400" dirty="0" err="1"/>
              <a:t>satu</a:t>
            </a:r>
            <a:r>
              <a:rPr lang="en-US" sz="1400" dirty="0"/>
              <a:t> </a:t>
            </a:r>
            <a:r>
              <a:rPr lang="en-US" sz="1400" dirty="0" err="1"/>
              <a:t>algoritma</a:t>
            </a:r>
            <a:r>
              <a:rPr lang="en-US" sz="1400" dirty="0"/>
              <a:t> Machine learning yang paling </a:t>
            </a:r>
            <a:r>
              <a:rPr lang="en-US" sz="1400" dirty="0" err="1"/>
              <a:t>terkenal</a:t>
            </a:r>
            <a:r>
              <a:rPr lang="en-US" sz="1400" dirty="0"/>
              <a:t> </a:t>
            </a:r>
            <a:r>
              <a:rPr lang="en-US" sz="1400" dirty="0" err="1"/>
              <a:t>untuk</a:t>
            </a:r>
            <a:r>
              <a:rPr lang="en-US" sz="1400" dirty="0"/>
              <a:t> </a:t>
            </a:r>
            <a:r>
              <a:rPr lang="en-US" sz="1400" dirty="0" err="1"/>
              <a:t>klasifikasi</a:t>
            </a:r>
            <a:r>
              <a:rPr lang="en-US" sz="1400" dirty="0"/>
              <a:t> dan </a:t>
            </a:r>
            <a:r>
              <a:rPr lang="en-US" sz="1400" dirty="0" err="1"/>
              <a:t>regresi</a:t>
            </a:r>
            <a:r>
              <a:rPr lang="en-US" sz="1400" dirty="0"/>
              <a:t> (</a:t>
            </a:r>
            <a:r>
              <a:rPr lang="en-US" sz="1400" dirty="0" err="1"/>
              <a:t>Maali</a:t>
            </a:r>
            <a:r>
              <a:rPr lang="en-US" sz="1400" dirty="0"/>
              <a:t> </a:t>
            </a:r>
            <a:r>
              <a:rPr lang="en-US" sz="1400" dirty="0" err="1"/>
              <a:t>dkk</a:t>
            </a:r>
            <a:r>
              <a:rPr lang="en-US" sz="1400" dirty="0"/>
              <a:t>, 2013). </a:t>
            </a:r>
            <a:r>
              <a:rPr lang="en-US" sz="1400" dirty="0" err="1"/>
              <a:t>Konsep</a:t>
            </a:r>
            <a:r>
              <a:rPr lang="en-US" sz="1400" dirty="0"/>
              <a:t> </a:t>
            </a:r>
            <a:r>
              <a:rPr lang="en-US" sz="1400" dirty="0" err="1"/>
              <a:t>dasar</a:t>
            </a:r>
            <a:r>
              <a:rPr lang="en-US" sz="1400" dirty="0"/>
              <a:t> SVM </a:t>
            </a:r>
            <a:r>
              <a:rPr lang="en-US" sz="1400" dirty="0" err="1"/>
              <a:t>sebenarnya</a:t>
            </a:r>
            <a:r>
              <a:rPr lang="en-US" sz="1400" dirty="0"/>
              <a:t> </a:t>
            </a:r>
            <a:r>
              <a:rPr lang="en-US" sz="1400" dirty="0" err="1"/>
              <a:t>merupakan</a:t>
            </a:r>
            <a:r>
              <a:rPr lang="en-US" sz="1400" dirty="0"/>
              <a:t> </a:t>
            </a:r>
            <a:r>
              <a:rPr lang="en-US" sz="1400" dirty="0" err="1"/>
              <a:t>kombinasi</a:t>
            </a:r>
            <a:r>
              <a:rPr lang="en-US" sz="1400" dirty="0"/>
              <a:t> </a:t>
            </a:r>
            <a:r>
              <a:rPr lang="en-US" sz="1400" dirty="0" err="1"/>
              <a:t>harmonis</a:t>
            </a:r>
            <a:r>
              <a:rPr lang="en-US" sz="1400" dirty="0"/>
              <a:t> </a:t>
            </a:r>
            <a:r>
              <a:rPr lang="en-US" sz="1400" dirty="0" err="1"/>
              <a:t>dari</a:t>
            </a:r>
            <a:r>
              <a:rPr lang="en-US" sz="1400" dirty="0"/>
              <a:t> </a:t>
            </a:r>
            <a:r>
              <a:rPr lang="en-US" sz="1400" dirty="0" err="1"/>
              <a:t>teori-teori</a:t>
            </a:r>
            <a:r>
              <a:rPr lang="en-US" sz="1400" dirty="0"/>
              <a:t> </a:t>
            </a:r>
            <a:r>
              <a:rPr lang="en-US" sz="1400" dirty="0" err="1"/>
              <a:t>komputasi</a:t>
            </a:r>
            <a:r>
              <a:rPr lang="en-US" sz="1400" dirty="0"/>
              <a:t> yang </a:t>
            </a:r>
            <a:r>
              <a:rPr lang="en-US" sz="1400" dirty="0" err="1"/>
              <a:t>telah</a:t>
            </a:r>
            <a:r>
              <a:rPr lang="en-US" sz="1400" dirty="0"/>
              <a:t> </a:t>
            </a:r>
            <a:r>
              <a:rPr lang="en-US" sz="1400" dirty="0" err="1"/>
              <a:t>ada</a:t>
            </a:r>
            <a:r>
              <a:rPr lang="en-US" sz="1400" dirty="0"/>
              <a:t> </a:t>
            </a:r>
            <a:r>
              <a:rPr lang="en-US" sz="1400" dirty="0" err="1"/>
              <a:t>puluhan</a:t>
            </a:r>
            <a:r>
              <a:rPr lang="en-US" sz="1400" dirty="0"/>
              <a:t> </a:t>
            </a:r>
            <a:r>
              <a:rPr lang="en-US" sz="1400" dirty="0" err="1"/>
              <a:t>tahun</a:t>
            </a:r>
            <a:r>
              <a:rPr lang="en-US" sz="1400" dirty="0"/>
              <a:t> </a:t>
            </a:r>
            <a:r>
              <a:rPr lang="en-US" sz="1400" dirty="0" err="1"/>
              <a:t>sebelumnya</a:t>
            </a:r>
            <a:r>
              <a:rPr lang="en-US" sz="1400" dirty="0"/>
              <a:t>, </a:t>
            </a:r>
            <a:r>
              <a:rPr lang="en-US" sz="1400" dirty="0" err="1"/>
              <a:t>seperti</a:t>
            </a:r>
            <a:r>
              <a:rPr lang="en-US" sz="1400" dirty="0"/>
              <a:t> margin hyperplane dan </a:t>
            </a:r>
            <a:r>
              <a:rPr lang="en-US" sz="1400" dirty="0" err="1"/>
              <a:t>pernah</a:t>
            </a:r>
            <a:r>
              <a:rPr lang="en-US" sz="1400" dirty="0"/>
              <a:t> </a:t>
            </a:r>
            <a:r>
              <a:rPr lang="en-US" sz="1400" dirty="0" err="1"/>
              <a:t>ada</a:t>
            </a:r>
            <a:r>
              <a:rPr lang="en-US" sz="1400" dirty="0"/>
              <a:t> </a:t>
            </a:r>
            <a:r>
              <a:rPr lang="en-US" sz="1400" dirty="0" err="1"/>
              <a:t>upaya</a:t>
            </a:r>
            <a:r>
              <a:rPr lang="en-US" sz="1400" dirty="0"/>
              <a:t> </a:t>
            </a:r>
            <a:r>
              <a:rPr lang="en-US" sz="1400" dirty="0" err="1"/>
              <a:t>merangkaikan</a:t>
            </a:r>
            <a:r>
              <a:rPr lang="en-US" sz="1400" dirty="0"/>
              <a:t> </a:t>
            </a:r>
            <a:r>
              <a:rPr lang="en-US" sz="1400" dirty="0" err="1"/>
              <a:t>komponen-komponen</a:t>
            </a:r>
            <a:r>
              <a:rPr lang="en-US" sz="1400" dirty="0"/>
              <a:t> </a:t>
            </a:r>
            <a:r>
              <a:rPr lang="en-US" sz="1400" dirty="0" err="1"/>
              <a:t>tersebut</a:t>
            </a:r>
            <a:r>
              <a:rPr lang="en-US" sz="1400" dirty="0"/>
              <a:t> (</a:t>
            </a:r>
            <a:r>
              <a:rPr lang="en-US" sz="1400" dirty="0" err="1"/>
              <a:t>Vapnik</a:t>
            </a:r>
            <a:r>
              <a:rPr lang="en-US" sz="1400" dirty="0"/>
              <a:t>, 1999). Support Vector Machine (SVM) </a:t>
            </a:r>
            <a:r>
              <a:rPr lang="en-US" sz="1400" dirty="0" err="1"/>
              <a:t>merupakan</a:t>
            </a:r>
            <a:r>
              <a:rPr lang="en-US" sz="1400" dirty="0"/>
              <a:t> salah </a:t>
            </a:r>
            <a:r>
              <a:rPr lang="en-US" sz="1400" dirty="0" err="1"/>
              <a:t>satu</a:t>
            </a:r>
            <a:r>
              <a:rPr lang="en-US" sz="1400" dirty="0"/>
              <a:t> </a:t>
            </a:r>
            <a:r>
              <a:rPr lang="en-US" sz="1400" dirty="0" err="1"/>
              <a:t>algoritma</a:t>
            </a:r>
            <a:r>
              <a:rPr lang="en-US" sz="1400" dirty="0"/>
              <a:t> Machine learning yang paling </a:t>
            </a:r>
            <a:r>
              <a:rPr lang="en-US" sz="1400" dirty="0" err="1"/>
              <a:t>terkenal</a:t>
            </a:r>
            <a:r>
              <a:rPr lang="en-US" sz="1400" dirty="0"/>
              <a:t> </a:t>
            </a:r>
            <a:r>
              <a:rPr lang="en-US" sz="1400" dirty="0" err="1"/>
              <a:t>untuk</a:t>
            </a:r>
            <a:r>
              <a:rPr lang="en-US" sz="1400" dirty="0"/>
              <a:t> </a:t>
            </a:r>
            <a:r>
              <a:rPr lang="en-US" sz="1400" dirty="0" err="1"/>
              <a:t>klasifikasi</a:t>
            </a:r>
            <a:r>
              <a:rPr lang="en-US" sz="1400" dirty="0"/>
              <a:t> dan </a:t>
            </a:r>
            <a:r>
              <a:rPr lang="en-US" sz="1400" dirty="0" err="1"/>
              <a:t>regresi</a:t>
            </a:r>
            <a:r>
              <a:rPr lang="en-US" sz="1400" dirty="0"/>
              <a:t> (</a:t>
            </a:r>
            <a:r>
              <a:rPr lang="en-US" sz="1400" dirty="0" err="1"/>
              <a:t>Maali</a:t>
            </a:r>
            <a:r>
              <a:rPr lang="en-US" sz="1400" dirty="0"/>
              <a:t> </a:t>
            </a:r>
            <a:r>
              <a:rPr lang="en-US" sz="1400" dirty="0" err="1"/>
              <a:t>dkk</a:t>
            </a:r>
            <a:r>
              <a:rPr lang="en-US" sz="1400" dirty="0"/>
              <a:t>, 2013). </a:t>
            </a:r>
            <a:r>
              <a:rPr lang="en-US" sz="1400" dirty="0" err="1"/>
              <a:t>Konsep</a:t>
            </a:r>
            <a:r>
              <a:rPr lang="en-US" sz="1400" dirty="0"/>
              <a:t> </a:t>
            </a:r>
            <a:r>
              <a:rPr lang="en-US" sz="1400" dirty="0" err="1"/>
              <a:t>dasar</a:t>
            </a:r>
            <a:r>
              <a:rPr lang="en-US" sz="1400" dirty="0"/>
              <a:t> SVM </a:t>
            </a:r>
            <a:r>
              <a:rPr lang="en-US" sz="1400" dirty="0" err="1"/>
              <a:t>sebenarnya</a:t>
            </a:r>
            <a:r>
              <a:rPr lang="en-US" sz="1400" dirty="0"/>
              <a:t> </a:t>
            </a:r>
            <a:r>
              <a:rPr lang="en-US" sz="1400" dirty="0" err="1"/>
              <a:t>merupakan</a:t>
            </a:r>
            <a:r>
              <a:rPr lang="en-US" sz="1400" dirty="0"/>
              <a:t> </a:t>
            </a:r>
            <a:r>
              <a:rPr lang="en-US" sz="1400" dirty="0" err="1"/>
              <a:t>kombinasi</a:t>
            </a:r>
            <a:r>
              <a:rPr lang="en-US" sz="1400" dirty="0"/>
              <a:t> </a:t>
            </a:r>
            <a:r>
              <a:rPr lang="en-US" sz="1400" dirty="0" err="1"/>
              <a:t>harmonis</a:t>
            </a:r>
            <a:r>
              <a:rPr lang="en-US" sz="1400" dirty="0"/>
              <a:t> </a:t>
            </a:r>
            <a:r>
              <a:rPr lang="en-US" sz="1400" dirty="0" err="1"/>
              <a:t>dari</a:t>
            </a:r>
            <a:r>
              <a:rPr lang="en-US" sz="1400" dirty="0"/>
              <a:t> </a:t>
            </a:r>
            <a:r>
              <a:rPr lang="en-US" sz="1400" dirty="0" err="1"/>
              <a:t>teori-teori</a:t>
            </a:r>
            <a:r>
              <a:rPr lang="en-US" sz="1400" dirty="0"/>
              <a:t> </a:t>
            </a:r>
            <a:r>
              <a:rPr lang="en-US" sz="1400" dirty="0" err="1"/>
              <a:t>komputasi</a:t>
            </a:r>
            <a:r>
              <a:rPr lang="en-US" sz="1400" dirty="0"/>
              <a:t> yang </a:t>
            </a:r>
            <a:r>
              <a:rPr lang="en-US" sz="1400" dirty="0" err="1"/>
              <a:t>telah</a:t>
            </a:r>
            <a:r>
              <a:rPr lang="en-US" sz="1400" dirty="0"/>
              <a:t> </a:t>
            </a:r>
            <a:r>
              <a:rPr lang="en-US" sz="1400" dirty="0" err="1"/>
              <a:t>ada</a:t>
            </a:r>
            <a:r>
              <a:rPr lang="en-US" sz="1400" dirty="0"/>
              <a:t> </a:t>
            </a:r>
            <a:r>
              <a:rPr lang="en-US" sz="1400" dirty="0" err="1"/>
              <a:t>puluhan</a:t>
            </a:r>
            <a:r>
              <a:rPr lang="en-US" sz="1400" dirty="0"/>
              <a:t> </a:t>
            </a:r>
            <a:r>
              <a:rPr lang="en-US" sz="1400" dirty="0" err="1"/>
              <a:t>tahun</a:t>
            </a:r>
            <a:r>
              <a:rPr lang="en-US" sz="1400" dirty="0"/>
              <a:t> </a:t>
            </a:r>
            <a:r>
              <a:rPr lang="en-US" sz="1400" dirty="0" err="1"/>
              <a:t>sebelumnya</a:t>
            </a:r>
            <a:r>
              <a:rPr lang="en-US" sz="1400" dirty="0"/>
              <a:t>, </a:t>
            </a:r>
            <a:r>
              <a:rPr lang="en-US" sz="1400" dirty="0" err="1"/>
              <a:t>seperti</a:t>
            </a:r>
            <a:r>
              <a:rPr lang="en-US" sz="1400" dirty="0"/>
              <a:t> margin hyperplane dan </a:t>
            </a:r>
            <a:r>
              <a:rPr lang="en-US" sz="1400" dirty="0" err="1"/>
              <a:t>pernah</a:t>
            </a:r>
            <a:r>
              <a:rPr lang="en-US" sz="1400" dirty="0"/>
              <a:t> </a:t>
            </a:r>
            <a:r>
              <a:rPr lang="en-US" sz="1400" dirty="0" err="1"/>
              <a:t>ada</a:t>
            </a:r>
            <a:r>
              <a:rPr lang="en-US" sz="1400" dirty="0"/>
              <a:t> </a:t>
            </a:r>
            <a:r>
              <a:rPr lang="en-US" sz="1400" dirty="0" err="1"/>
              <a:t>upaya</a:t>
            </a:r>
            <a:r>
              <a:rPr lang="en-US" sz="1400" dirty="0"/>
              <a:t> </a:t>
            </a:r>
            <a:r>
              <a:rPr lang="en-US" sz="1400" dirty="0" err="1"/>
              <a:t>merangkaikan</a:t>
            </a:r>
            <a:r>
              <a:rPr lang="en-US" sz="1400" dirty="0"/>
              <a:t> </a:t>
            </a:r>
            <a:r>
              <a:rPr lang="en-US" sz="1400" dirty="0" err="1"/>
              <a:t>komponen-komponen</a:t>
            </a:r>
            <a:r>
              <a:rPr lang="en-US" sz="1400" dirty="0"/>
              <a:t> </a:t>
            </a:r>
            <a:r>
              <a:rPr lang="en-US" sz="1400" dirty="0" err="1"/>
              <a:t>tersebut</a:t>
            </a:r>
            <a:r>
              <a:rPr lang="en-US" sz="1400" dirty="0"/>
              <a:t> (</a:t>
            </a:r>
            <a:r>
              <a:rPr lang="en-US" sz="1400" dirty="0" err="1"/>
              <a:t>Vapnik</a:t>
            </a:r>
            <a:r>
              <a:rPr lang="en-US" sz="1400" dirty="0"/>
              <a:t>, 1999).</a:t>
            </a:r>
          </a:p>
          <a:p>
            <a:pPr marL="0" indent="0">
              <a:buNone/>
            </a:pPr>
            <a:r>
              <a:rPr lang="en-US" sz="1400" dirty="0"/>
              <a:t>      </a:t>
            </a:r>
            <a:r>
              <a:rPr lang="en-US" sz="1400" dirty="0" err="1"/>
              <a:t>Berdasarkan</a:t>
            </a:r>
            <a:r>
              <a:rPr lang="en-US" sz="1400" dirty="0"/>
              <a:t> </a:t>
            </a:r>
            <a:r>
              <a:rPr lang="en-US" sz="1400" dirty="0" err="1"/>
              <a:t>latar</a:t>
            </a:r>
            <a:r>
              <a:rPr lang="en-US" sz="1400" dirty="0"/>
              <a:t> </a:t>
            </a:r>
            <a:r>
              <a:rPr lang="en-US" sz="1400" dirty="0" err="1"/>
              <a:t>belakang</a:t>
            </a:r>
            <a:r>
              <a:rPr lang="en-US" sz="1400" dirty="0"/>
              <a:t> </a:t>
            </a:r>
            <a:r>
              <a:rPr lang="en-US" sz="1400" dirty="0" err="1"/>
              <a:t>diatas</a:t>
            </a:r>
            <a:r>
              <a:rPr lang="en-US" sz="1400" dirty="0"/>
              <a:t>, </a:t>
            </a:r>
            <a:r>
              <a:rPr lang="en-US" sz="1400" dirty="0" err="1"/>
              <a:t>maka</a:t>
            </a:r>
            <a:r>
              <a:rPr lang="en-US" sz="1400" dirty="0"/>
              <a:t> </a:t>
            </a:r>
            <a:r>
              <a:rPr lang="en-US" sz="1400" dirty="0" err="1"/>
              <a:t>peneliti</a:t>
            </a:r>
            <a:r>
              <a:rPr lang="en-US" sz="1400" dirty="0"/>
              <a:t> </a:t>
            </a:r>
            <a:r>
              <a:rPr lang="en-US" sz="1400" dirty="0" err="1"/>
              <a:t>tertarik</a:t>
            </a:r>
            <a:r>
              <a:rPr lang="en-US" sz="1400" dirty="0"/>
              <a:t> </a:t>
            </a:r>
            <a:r>
              <a:rPr lang="en-US" sz="1400" dirty="0" err="1"/>
              <a:t>mengambil</a:t>
            </a:r>
            <a:r>
              <a:rPr lang="en-US" sz="1400" dirty="0"/>
              <a:t> </a:t>
            </a:r>
            <a:r>
              <a:rPr lang="en-US" sz="1400" dirty="0" err="1"/>
              <a:t>penelitian</a:t>
            </a:r>
            <a:r>
              <a:rPr lang="en-US" sz="1400" dirty="0"/>
              <a:t> </a:t>
            </a:r>
            <a:r>
              <a:rPr lang="en-US" sz="1400" dirty="0" err="1"/>
              <a:t>dengan</a:t>
            </a:r>
            <a:r>
              <a:rPr lang="en-US" sz="1400" dirty="0"/>
              <a:t> </a:t>
            </a:r>
            <a:r>
              <a:rPr lang="en-US" sz="1400" dirty="0" err="1"/>
              <a:t>tema</a:t>
            </a:r>
            <a:r>
              <a:rPr lang="en-US" sz="1400" dirty="0"/>
              <a:t> yang </a:t>
            </a:r>
            <a:r>
              <a:rPr lang="en-US" sz="1400" dirty="0" err="1"/>
              <a:t>berjudul</a:t>
            </a:r>
            <a:r>
              <a:rPr lang="en-US" sz="1400" dirty="0"/>
              <a:t> </a:t>
            </a:r>
            <a:r>
              <a:rPr lang="en-US" sz="1400" dirty="0" err="1"/>
              <a:t>Berdasarkan</a:t>
            </a:r>
            <a:r>
              <a:rPr lang="en-US" sz="1400" dirty="0"/>
              <a:t> </a:t>
            </a:r>
            <a:r>
              <a:rPr lang="en-US" sz="1400" dirty="0" err="1"/>
              <a:t>latar</a:t>
            </a:r>
            <a:r>
              <a:rPr lang="en-US" sz="1400" dirty="0"/>
              <a:t> </a:t>
            </a:r>
            <a:r>
              <a:rPr lang="en-US" sz="1400" dirty="0" err="1"/>
              <a:t>belakang</a:t>
            </a:r>
            <a:r>
              <a:rPr lang="en-US" sz="1400" dirty="0"/>
              <a:t> </a:t>
            </a:r>
            <a:r>
              <a:rPr lang="en-US" sz="1400" dirty="0" err="1"/>
              <a:t>diatas</a:t>
            </a:r>
            <a:r>
              <a:rPr lang="en-US" sz="1400" dirty="0"/>
              <a:t>, </a:t>
            </a:r>
            <a:r>
              <a:rPr lang="en-US" sz="1400" dirty="0" err="1"/>
              <a:t>maka</a:t>
            </a:r>
            <a:r>
              <a:rPr lang="en-US" sz="1400" dirty="0"/>
              <a:t> </a:t>
            </a:r>
            <a:r>
              <a:rPr lang="en-US" sz="1400" dirty="0" err="1"/>
              <a:t>peneliti</a:t>
            </a:r>
            <a:r>
              <a:rPr lang="en-US" sz="1400" dirty="0"/>
              <a:t> </a:t>
            </a:r>
            <a:r>
              <a:rPr lang="en-US" sz="1400" dirty="0" err="1"/>
              <a:t>tertarik</a:t>
            </a:r>
            <a:r>
              <a:rPr lang="en-US" sz="1400" dirty="0"/>
              <a:t> </a:t>
            </a:r>
            <a:r>
              <a:rPr lang="en-US" sz="1400" dirty="0" err="1"/>
              <a:t>mengambil</a:t>
            </a:r>
            <a:r>
              <a:rPr lang="en-US" sz="1400" dirty="0"/>
              <a:t> </a:t>
            </a:r>
            <a:r>
              <a:rPr lang="en-US" sz="1400" dirty="0" err="1"/>
              <a:t>penelitian</a:t>
            </a:r>
            <a:r>
              <a:rPr lang="en-US" sz="1400" dirty="0"/>
              <a:t> </a:t>
            </a:r>
            <a:r>
              <a:rPr lang="en-US" sz="1400" dirty="0" err="1"/>
              <a:t>dengan</a:t>
            </a:r>
            <a:r>
              <a:rPr lang="en-US" sz="1400" dirty="0"/>
              <a:t> </a:t>
            </a:r>
            <a:r>
              <a:rPr lang="en-US" sz="1400" dirty="0" err="1"/>
              <a:t>tema</a:t>
            </a:r>
            <a:r>
              <a:rPr lang="en-US" sz="1400" dirty="0"/>
              <a:t> yang </a:t>
            </a:r>
            <a:r>
              <a:rPr lang="en-US" sz="1400" dirty="0" err="1"/>
              <a:t>berjudul</a:t>
            </a:r>
            <a:r>
              <a:rPr lang="en-US" sz="1400" dirty="0"/>
              <a:t>  ” </a:t>
            </a:r>
            <a:r>
              <a:rPr lang="sv-SE" sz="1400" dirty="0">
                <a:solidFill>
                  <a:schemeClr val="bg1"/>
                </a:solidFill>
              </a:rPr>
              <a:t>PREDIKSI PENJUALAN SUPERMARKET MENGGUNAKAN METODE SVM ”.Prediksi dengan </a:t>
            </a:r>
            <a:r>
              <a:rPr lang="sv-SE" sz="1400" dirty="0"/>
              <a:t>metode SVM dirasa tepat untuk memprediksi data penjualan supermarket ini.</a:t>
            </a:r>
            <a:endParaRPr lang="sv-SE" sz="1400" dirty="0">
              <a:solidFill>
                <a:schemeClr val="bg1"/>
              </a:solidFill>
            </a:endParaRPr>
          </a:p>
          <a:p>
            <a:pPr marL="0" lvl="0" indent="0" algn="l" rtl="0">
              <a:lnSpc>
                <a:spcPct val="100000"/>
              </a:lnSpc>
              <a:buNone/>
            </a:pPr>
            <a:endParaRPr lang="en-US" sz="1400" dirty="0"/>
          </a:p>
        </p:txBody>
      </p:sp>
      <p:sp>
        <p:nvSpPr>
          <p:cNvPr id="466" name="Google Shape;466;p26"/>
          <p:cNvSpPr txBox="1">
            <a:spLocks noGrp="1"/>
          </p:cNvSpPr>
          <p:nvPr>
            <p:ph type="ctrTitle"/>
          </p:nvPr>
        </p:nvSpPr>
        <p:spPr>
          <a:xfrm>
            <a:off x="648643" y="16697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Latar Belakang Masalah</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18824" y="989475"/>
            <a:ext cx="7284955" cy="2571096"/>
          </a:xfrm>
        </p:spPr>
        <p:txBody>
          <a:bodyPr/>
          <a:lstStyle/>
          <a:p>
            <a:pPr marL="114300" indent="0">
              <a:buNone/>
            </a:pPr>
            <a:r>
              <a:rPr lang="en-US" dirty="0"/>
              <a:t>Agar </a:t>
            </a:r>
            <a:r>
              <a:rPr lang="en-US" dirty="0" err="1"/>
              <a:t>pembahasan</a:t>
            </a:r>
            <a:r>
              <a:rPr lang="en-US" dirty="0"/>
              <a:t> </a:t>
            </a:r>
            <a:r>
              <a:rPr lang="en-US" dirty="0" err="1"/>
              <a:t>dalam</a:t>
            </a:r>
            <a:r>
              <a:rPr lang="en-US" dirty="0"/>
              <a:t> </a:t>
            </a:r>
            <a:r>
              <a:rPr lang="en-US" dirty="0" err="1"/>
              <a:t>penelitian</a:t>
            </a:r>
            <a:r>
              <a:rPr lang="en-US" dirty="0"/>
              <a:t> </a:t>
            </a:r>
            <a:r>
              <a:rPr lang="en-US" dirty="0" err="1"/>
              <a:t>ini</a:t>
            </a:r>
            <a:r>
              <a:rPr lang="en-US" dirty="0"/>
              <a:t> </a:t>
            </a:r>
            <a:r>
              <a:rPr lang="en-US" dirty="0" err="1"/>
              <a:t>tidak</a:t>
            </a:r>
            <a:r>
              <a:rPr lang="en-US" dirty="0"/>
              <a:t> </a:t>
            </a:r>
            <a:r>
              <a:rPr lang="en-US" dirty="0" err="1"/>
              <a:t>terlalu</a:t>
            </a:r>
            <a:r>
              <a:rPr lang="en-US" dirty="0"/>
              <a:t> </a:t>
            </a:r>
            <a:r>
              <a:rPr lang="en-US" dirty="0" err="1"/>
              <a:t>luas</a:t>
            </a:r>
            <a:r>
              <a:rPr lang="en-US" dirty="0"/>
              <a:t>, </a:t>
            </a:r>
            <a:r>
              <a:rPr lang="en-US" dirty="0" err="1"/>
              <a:t>maka</a:t>
            </a:r>
            <a:r>
              <a:rPr lang="en-US" dirty="0"/>
              <a:t> </a:t>
            </a:r>
            <a:r>
              <a:rPr lang="en-US" dirty="0" err="1"/>
              <a:t>dalam</a:t>
            </a:r>
            <a:r>
              <a:rPr lang="en-US" dirty="0"/>
              <a:t> </a:t>
            </a:r>
            <a:r>
              <a:rPr lang="id-ID" dirty="0"/>
              <a:t>TA </a:t>
            </a:r>
            <a:r>
              <a:rPr lang="en-US" dirty="0" err="1"/>
              <a:t>ini</a:t>
            </a:r>
            <a:r>
              <a:rPr lang="en-US" dirty="0"/>
              <a:t> </a:t>
            </a:r>
            <a:r>
              <a:rPr lang="en-US" dirty="0" err="1"/>
              <a:t>diberikan</a:t>
            </a:r>
            <a:r>
              <a:rPr lang="en-US" dirty="0"/>
              <a:t> </a:t>
            </a:r>
            <a:r>
              <a:rPr lang="en-US" dirty="0" err="1"/>
              <a:t>batasan-batasan</a:t>
            </a:r>
            <a:r>
              <a:rPr lang="en-US" dirty="0"/>
              <a:t> </a:t>
            </a:r>
            <a:r>
              <a:rPr lang="en-US" dirty="0" err="1"/>
              <a:t>sebagai</a:t>
            </a:r>
            <a:r>
              <a:rPr lang="en-US" dirty="0"/>
              <a:t> </a:t>
            </a:r>
            <a:r>
              <a:rPr lang="en-US" dirty="0" err="1"/>
              <a:t>berikut</a:t>
            </a:r>
            <a:r>
              <a:rPr lang="en-US" dirty="0"/>
              <a:t>:</a:t>
            </a:r>
          </a:p>
          <a:p>
            <a:pPr marL="114300" indent="0">
              <a:buNone/>
            </a:pPr>
            <a:r>
              <a:rPr lang="en-US" dirty="0"/>
              <a:t/>
            </a:r>
            <a:br>
              <a:rPr lang="en-US" dirty="0"/>
            </a:br>
            <a:r>
              <a:rPr lang="en-US" dirty="0"/>
              <a:t>1. Data yang </a:t>
            </a:r>
            <a:r>
              <a:rPr lang="en-US" dirty="0" err="1"/>
              <a:t>digunakan</a:t>
            </a:r>
            <a:r>
              <a:rPr lang="en-US" dirty="0"/>
              <a:t> </a:t>
            </a:r>
            <a:r>
              <a:rPr lang="en-US" dirty="0" err="1"/>
              <a:t>adalah</a:t>
            </a:r>
            <a:r>
              <a:rPr lang="en-US" dirty="0"/>
              <a:t> data</a:t>
            </a:r>
            <a:r>
              <a:rPr lang="id-ID" dirty="0"/>
              <a:t> supermarket di negara</a:t>
            </a:r>
          </a:p>
          <a:p>
            <a:pPr marL="114300" lvl="0" indent="0">
              <a:buNone/>
            </a:pPr>
            <a:r>
              <a:rPr lang="id-ID" dirty="0"/>
              <a:t>    Myanmaar</a:t>
            </a:r>
            <a:r>
              <a:rPr lang="en-US" dirty="0"/>
              <a:t/>
            </a:r>
            <a:br>
              <a:rPr lang="en-US" dirty="0"/>
            </a:br>
            <a:r>
              <a:rPr lang="en-US" dirty="0"/>
              <a:t>2. Data</a:t>
            </a:r>
            <a:r>
              <a:rPr lang="id-ID" dirty="0"/>
              <a:t>sheet</a:t>
            </a:r>
            <a:r>
              <a:rPr lang="en-US" dirty="0"/>
              <a:t> </a:t>
            </a:r>
            <a:r>
              <a:rPr lang="en-US" dirty="0" err="1"/>
              <a:t>diambil</a:t>
            </a:r>
            <a:r>
              <a:rPr lang="en-US" dirty="0"/>
              <a:t> </a:t>
            </a:r>
            <a:r>
              <a:rPr lang="id-ID" dirty="0"/>
              <a:t>Kaggle :</a:t>
            </a:r>
          </a:p>
          <a:p>
            <a:pPr marL="114300" lvl="0" indent="0">
              <a:buNone/>
            </a:pPr>
            <a:r>
              <a:rPr lang="id-ID" dirty="0">
                <a:solidFill>
                  <a:srgbClr val="0070C0"/>
                </a:solidFill>
              </a:rPr>
              <a:t>     </a:t>
            </a:r>
            <a:r>
              <a:rPr lang="en-ID" u="sng" dirty="0">
                <a:solidFill>
                  <a:srgbClr val="0070C0"/>
                </a:solidFill>
              </a:rPr>
              <a:t>https://www.kaggle.com/datasets/aungpyaeap/supermarket-sales</a:t>
            </a:r>
            <a:r>
              <a:rPr lang="en-US" dirty="0"/>
              <a:t/>
            </a:r>
            <a:br>
              <a:rPr lang="en-US" dirty="0"/>
            </a:br>
            <a:r>
              <a:rPr lang="en-US" dirty="0"/>
              <a:t>3. </a:t>
            </a:r>
            <a:r>
              <a:rPr lang="en-US" dirty="0" err="1"/>
              <a:t>Aplikasi</a:t>
            </a:r>
            <a:r>
              <a:rPr lang="en-US" dirty="0"/>
              <a:t> yang </a:t>
            </a:r>
            <a:r>
              <a:rPr lang="en-US" dirty="0" err="1"/>
              <a:t>digunakan</a:t>
            </a:r>
            <a:r>
              <a:rPr lang="en-US" dirty="0"/>
              <a:t> </a:t>
            </a:r>
            <a:r>
              <a:rPr lang="en-US" dirty="0" err="1"/>
              <a:t>adalah</a:t>
            </a:r>
            <a:r>
              <a:rPr lang="en-US" dirty="0"/>
              <a:t> </a:t>
            </a:r>
            <a:r>
              <a:rPr lang="id-ID" dirty="0"/>
              <a:t>google </a:t>
            </a:r>
            <a:r>
              <a:rPr lang="id-ID" dirty="0" smtClean="0"/>
              <a:t>colla</a:t>
            </a:r>
            <a:endParaRPr lang="en-US" dirty="0" smtClean="0"/>
          </a:p>
          <a:p>
            <a:pPr marL="114300" lvl="0" indent="0">
              <a:buNone/>
            </a:pPr>
            <a:endParaRPr lang="en-US" dirty="0"/>
          </a:p>
        </p:txBody>
      </p:sp>
      <p:sp>
        <p:nvSpPr>
          <p:cNvPr id="3" name="Title 2"/>
          <p:cNvSpPr>
            <a:spLocks noGrp="1"/>
          </p:cNvSpPr>
          <p:nvPr>
            <p:ph type="ctrTitle"/>
          </p:nvPr>
        </p:nvSpPr>
        <p:spPr>
          <a:xfrm>
            <a:off x="618824" y="411675"/>
            <a:ext cx="3963685" cy="577800"/>
          </a:xfrm>
        </p:spPr>
        <p:txBody>
          <a:bodyPr/>
          <a:lstStyle/>
          <a:p>
            <a:r>
              <a:rPr lang="id-ID" dirty="0"/>
              <a:t>BATASAN MASALAH</a:t>
            </a:r>
            <a:endParaRPr lang="en-US" dirty="0"/>
          </a:p>
        </p:txBody>
      </p:sp>
    </p:spTree>
    <p:extLst>
      <p:ext uri="{BB962C8B-B14F-4D97-AF65-F5344CB8AC3E}">
        <p14:creationId xmlns:p14="http://schemas.microsoft.com/office/powerpoint/2010/main" val="4289342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18825" y="1069574"/>
            <a:ext cx="7032706" cy="2661597"/>
          </a:xfrm>
        </p:spPr>
        <p:txBody>
          <a:bodyPr/>
          <a:lstStyle/>
          <a:p>
            <a:pPr marL="114300" indent="0">
              <a:buNone/>
            </a:pPr>
            <a:r>
              <a:rPr lang="id-ID" sz="1400" dirty="0"/>
              <a:t>       </a:t>
            </a:r>
            <a:r>
              <a:rPr lang="en-US" sz="1400" dirty="0"/>
              <a:t>Saran </a:t>
            </a:r>
            <a:r>
              <a:rPr lang="en-US" sz="1400" dirty="0" err="1"/>
              <a:t>untuk</a:t>
            </a:r>
            <a:r>
              <a:rPr lang="en-US" sz="1400" dirty="0"/>
              <a:t> </a:t>
            </a:r>
            <a:r>
              <a:rPr lang="en-US" sz="1400" dirty="0" err="1"/>
              <a:t>penelitian</a:t>
            </a:r>
            <a:r>
              <a:rPr lang="en-US" sz="1400" dirty="0"/>
              <a:t> </a:t>
            </a:r>
            <a:r>
              <a:rPr lang="en-US" sz="1400" dirty="0" err="1"/>
              <a:t>berikutnya</a:t>
            </a:r>
            <a:r>
              <a:rPr lang="en-US" sz="1400" dirty="0"/>
              <a:t>. </a:t>
            </a:r>
            <a:r>
              <a:rPr lang="en-US" sz="1400" dirty="0" err="1"/>
              <a:t>Penelitian</a:t>
            </a:r>
            <a:r>
              <a:rPr lang="en-US" sz="1400" dirty="0"/>
              <a:t> </a:t>
            </a:r>
            <a:r>
              <a:rPr lang="en-US" sz="1400" dirty="0" err="1"/>
              <a:t>ini</a:t>
            </a:r>
            <a:r>
              <a:rPr lang="en-US" sz="1400" dirty="0"/>
              <a:t> </a:t>
            </a:r>
            <a:r>
              <a:rPr lang="en-US" sz="1400" dirty="0" err="1"/>
              <a:t>menggunakan</a:t>
            </a:r>
            <a:r>
              <a:rPr lang="en-US" sz="1400" dirty="0"/>
              <a:t> </a:t>
            </a:r>
            <a:r>
              <a:rPr lang="en-US" sz="1400" dirty="0" err="1"/>
              <a:t>metode</a:t>
            </a:r>
            <a:r>
              <a:rPr lang="en-US" sz="1400" dirty="0"/>
              <a:t> SVM</a:t>
            </a:r>
            <a:r>
              <a:rPr lang="id-ID" sz="1400" dirty="0"/>
              <a:t> </a:t>
            </a:r>
            <a:r>
              <a:rPr lang="en-US" sz="1400" dirty="0" err="1"/>
              <a:t>untuk</a:t>
            </a:r>
            <a:r>
              <a:rPr lang="en-US" sz="1400" dirty="0"/>
              <a:t> </a:t>
            </a:r>
            <a:r>
              <a:rPr lang="id-ID" sz="1400" dirty="0"/>
              <a:t>prediksi</a:t>
            </a:r>
            <a:r>
              <a:rPr lang="en-US" sz="1400" dirty="0"/>
              <a:t> </a:t>
            </a:r>
            <a:r>
              <a:rPr lang="en-US" sz="1400" dirty="0" err="1"/>
              <a:t>jumlah</a:t>
            </a:r>
            <a:r>
              <a:rPr lang="en-US" sz="1400" dirty="0"/>
              <a:t> </a:t>
            </a:r>
            <a:r>
              <a:rPr lang="id-ID" sz="1400" dirty="0"/>
              <a:t>penjualan pada salah satu supermarket</a:t>
            </a:r>
            <a:r>
              <a:rPr lang="en-US" sz="1400" dirty="0"/>
              <a:t> di </a:t>
            </a:r>
            <a:r>
              <a:rPr lang="en-US" sz="1400" dirty="0" err="1"/>
              <a:t>negara</a:t>
            </a:r>
            <a:r>
              <a:rPr lang="id-ID" sz="1400" dirty="0"/>
              <a:t> MYANMAR</a:t>
            </a:r>
            <a:r>
              <a:rPr lang="en-US" sz="1400" dirty="0"/>
              <a:t>, </a:t>
            </a:r>
            <a:r>
              <a:rPr lang="en-US" sz="1400" dirty="0" err="1"/>
              <a:t>diharapkan</a:t>
            </a:r>
            <a:r>
              <a:rPr lang="en-US" sz="1400" dirty="0"/>
              <a:t> </a:t>
            </a:r>
            <a:r>
              <a:rPr lang="en-US" sz="1400" dirty="0" err="1"/>
              <a:t>pada</a:t>
            </a:r>
            <a:r>
              <a:rPr lang="en-US" sz="1400" dirty="0"/>
              <a:t> </a:t>
            </a:r>
            <a:r>
              <a:rPr lang="en-US" sz="1400" dirty="0" err="1"/>
              <a:t>penelitian</a:t>
            </a:r>
            <a:r>
              <a:rPr lang="en-US" sz="1400" dirty="0"/>
              <a:t> </a:t>
            </a:r>
            <a:r>
              <a:rPr lang="en-US" sz="1400" dirty="0" err="1"/>
              <a:t>selanjutnya</a:t>
            </a:r>
            <a:r>
              <a:rPr lang="en-US" sz="1400" dirty="0"/>
              <a:t> </a:t>
            </a:r>
            <a:r>
              <a:rPr lang="en-US" sz="1400" dirty="0" err="1"/>
              <a:t>dilakukandengan</a:t>
            </a:r>
            <a:r>
              <a:rPr lang="en-US" sz="1400" dirty="0"/>
              <a:t> </a:t>
            </a:r>
            <a:r>
              <a:rPr lang="en-US" sz="1400" dirty="0" err="1"/>
              <a:t>metode</a:t>
            </a:r>
            <a:r>
              <a:rPr lang="en-US" sz="1400" dirty="0"/>
              <a:t> lain </a:t>
            </a:r>
            <a:r>
              <a:rPr lang="en-US" sz="1400" dirty="0" err="1"/>
              <a:t>dan</a:t>
            </a:r>
            <a:r>
              <a:rPr lang="en-US" sz="1400" dirty="0"/>
              <a:t> </a:t>
            </a:r>
            <a:r>
              <a:rPr lang="en-US" sz="1400" dirty="0" err="1"/>
              <a:t>melakukan</a:t>
            </a:r>
            <a:r>
              <a:rPr lang="en-US" sz="1400" dirty="0"/>
              <a:t> </a:t>
            </a:r>
            <a:r>
              <a:rPr lang="en-US" sz="1400" dirty="0" err="1"/>
              <a:t>pengujian</a:t>
            </a:r>
            <a:r>
              <a:rPr lang="en-US" sz="1400" dirty="0"/>
              <a:t> </a:t>
            </a:r>
            <a:r>
              <a:rPr lang="en-US" sz="1400" dirty="0" err="1"/>
              <a:t>untuk</a:t>
            </a:r>
            <a:r>
              <a:rPr lang="en-US" sz="1400" dirty="0"/>
              <a:t> </a:t>
            </a:r>
            <a:r>
              <a:rPr lang="en-US" sz="1400" dirty="0" err="1"/>
              <a:t>negara</a:t>
            </a:r>
            <a:r>
              <a:rPr lang="en-US" sz="1400" dirty="0"/>
              <a:t> yang </a:t>
            </a:r>
            <a:r>
              <a:rPr lang="en-US" sz="1400" dirty="0" err="1"/>
              <a:t>berbeda</a:t>
            </a:r>
            <a:r>
              <a:rPr lang="en-US" sz="1400" dirty="0"/>
              <a:t>. Hal </a:t>
            </a:r>
            <a:r>
              <a:rPr lang="en-US" sz="1400" dirty="0" err="1"/>
              <a:t>tersebut</a:t>
            </a:r>
            <a:r>
              <a:rPr lang="id-ID" sz="1400" dirty="0"/>
              <a:t> </a:t>
            </a:r>
            <a:r>
              <a:rPr lang="en-US" sz="1400" dirty="0" err="1"/>
              <a:t>digunakan</a:t>
            </a:r>
            <a:r>
              <a:rPr lang="en-US" sz="1400" dirty="0"/>
              <a:t> </a:t>
            </a:r>
            <a:r>
              <a:rPr lang="en-US" sz="1400" dirty="0" err="1"/>
              <a:t>untuk</a:t>
            </a:r>
            <a:r>
              <a:rPr lang="en-US" sz="1400" dirty="0"/>
              <a:t> </a:t>
            </a:r>
            <a:r>
              <a:rPr lang="en-US" sz="1400" dirty="0" err="1"/>
              <a:t>membandingkan</a:t>
            </a:r>
            <a:r>
              <a:rPr lang="en-US" sz="1400" dirty="0"/>
              <a:t> </a:t>
            </a:r>
            <a:r>
              <a:rPr lang="en-US" sz="1400" dirty="0" err="1"/>
              <a:t>akurasi</a:t>
            </a:r>
            <a:r>
              <a:rPr lang="en-US" sz="1400" dirty="0"/>
              <a:t> </a:t>
            </a:r>
            <a:r>
              <a:rPr lang="en-US" sz="1400" dirty="0" err="1"/>
              <a:t>peramalan</a:t>
            </a:r>
            <a:r>
              <a:rPr lang="en-US" sz="1400" dirty="0"/>
              <a:t> </a:t>
            </a:r>
            <a:r>
              <a:rPr lang="en-US" sz="1400" dirty="0" err="1"/>
              <a:t>dari</a:t>
            </a:r>
            <a:r>
              <a:rPr lang="en-US" sz="1400" dirty="0"/>
              <a:t> </a:t>
            </a:r>
            <a:r>
              <a:rPr lang="en-US" sz="1400" dirty="0" err="1"/>
              <a:t>setiap</a:t>
            </a:r>
            <a:r>
              <a:rPr lang="en-US" sz="1400" dirty="0"/>
              <a:t> </a:t>
            </a:r>
            <a:r>
              <a:rPr lang="en-US" sz="1400" dirty="0" err="1"/>
              <a:t>untuk</a:t>
            </a:r>
            <a:r>
              <a:rPr lang="en-US" sz="1400" dirty="0"/>
              <a:t> </a:t>
            </a:r>
            <a:r>
              <a:rPr lang="en-US" sz="1400" dirty="0" err="1"/>
              <a:t>melihat</a:t>
            </a:r>
            <a:r>
              <a:rPr lang="en-US" sz="1400" dirty="0"/>
              <a:t> </a:t>
            </a:r>
            <a:r>
              <a:rPr lang="en-US" sz="1400" dirty="0" err="1"/>
              <a:t>metode</a:t>
            </a:r>
            <a:r>
              <a:rPr lang="id-ID" sz="1400" dirty="0"/>
              <a:t> </a:t>
            </a:r>
            <a:r>
              <a:rPr lang="en-US" sz="1400" dirty="0"/>
              <a:t>mana yang paling </a:t>
            </a:r>
            <a:r>
              <a:rPr lang="en-US" sz="1400" dirty="0" err="1"/>
              <a:t>cocok</a:t>
            </a:r>
            <a:r>
              <a:rPr lang="en-US" sz="1400" dirty="0"/>
              <a:t> </a:t>
            </a:r>
            <a:r>
              <a:rPr lang="en-US" sz="1400" dirty="0" err="1"/>
              <a:t>digunakan</a:t>
            </a:r>
            <a:r>
              <a:rPr lang="en-US" sz="1400" dirty="0"/>
              <a:t> </a:t>
            </a:r>
            <a:r>
              <a:rPr lang="en-US" sz="1400" dirty="0" err="1"/>
              <a:t>dalam</a:t>
            </a:r>
            <a:r>
              <a:rPr lang="en-US" sz="1400" dirty="0"/>
              <a:t> </a:t>
            </a:r>
            <a:r>
              <a:rPr lang="id-ID" sz="1400" dirty="0"/>
              <a:t>prediksi</a:t>
            </a:r>
            <a:r>
              <a:rPr lang="en-US" sz="1400" dirty="0"/>
              <a:t> </a:t>
            </a:r>
            <a:r>
              <a:rPr lang="en-US" sz="1400" dirty="0" err="1"/>
              <a:t>jumlah</a:t>
            </a:r>
            <a:r>
              <a:rPr lang="en-US" sz="1400" dirty="0"/>
              <a:t> </a:t>
            </a:r>
            <a:r>
              <a:rPr lang="id-ID" sz="1400" dirty="0"/>
              <a:t>penjualan pada salah satu supermarket</a:t>
            </a:r>
            <a:r>
              <a:rPr lang="en-US" sz="1400" dirty="0"/>
              <a:t> </a:t>
            </a:r>
            <a:r>
              <a:rPr lang="en-US" sz="1400" dirty="0" err="1"/>
              <a:t>dinegara-negara</a:t>
            </a:r>
            <a:r>
              <a:rPr lang="en-US" sz="1400" dirty="0"/>
              <a:t> </a:t>
            </a:r>
            <a:r>
              <a:rPr lang="en-US" sz="1400" dirty="0" err="1"/>
              <a:t>tertentu</a:t>
            </a:r>
            <a:r>
              <a:rPr lang="en-US" sz="1400" dirty="0"/>
              <a:t>. Saran </a:t>
            </a:r>
            <a:r>
              <a:rPr lang="en-US" sz="1400" dirty="0" err="1"/>
              <a:t>untuk</a:t>
            </a:r>
            <a:r>
              <a:rPr lang="en-US" sz="1400" dirty="0"/>
              <a:t> </a:t>
            </a:r>
            <a:r>
              <a:rPr lang="en-US" sz="1400" dirty="0" err="1"/>
              <a:t>penelitian</a:t>
            </a:r>
            <a:r>
              <a:rPr lang="en-US" sz="1400" dirty="0"/>
              <a:t> </a:t>
            </a:r>
            <a:r>
              <a:rPr lang="en-US" sz="1400" dirty="0" err="1"/>
              <a:t>berikutnya</a:t>
            </a:r>
            <a:r>
              <a:rPr lang="en-US" sz="1400" dirty="0"/>
              <a:t>. </a:t>
            </a:r>
            <a:br>
              <a:rPr lang="en-US" sz="1400" dirty="0"/>
            </a:br>
            <a:endParaRPr lang="en-US" dirty="0"/>
          </a:p>
        </p:txBody>
      </p:sp>
      <p:sp>
        <p:nvSpPr>
          <p:cNvPr id="3" name="Title 2"/>
          <p:cNvSpPr>
            <a:spLocks noGrp="1"/>
          </p:cNvSpPr>
          <p:nvPr>
            <p:ph type="ctrTitle"/>
          </p:nvPr>
        </p:nvSpPr>
        <p:spPr/>
        <p:txBody>
          <a:bodyPr/>
          <a:lstStyle/>
          <a:p>
            <a:r>
              <a:rPr lang="id-ID" dirty="0"/>
              <a:t>SARAN</a:t>
            </a:r>
            <a:endParaRPr lang="en-US" dirty="0"/>
          </a:p>
        </p:txBody>
      </p:sp>
    </p:spTree>
    <p:extLst>
      <p:ext uri="{BB962C8B-B14F-4D97-AF65-F5344CB8AC3E}">
        <p14:creationId xmlns:p14="http://schemas.microsoft.com/office/powerpoint/2010/main" val="545472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334" y="296061"/>
            <a:ext cx="4142361" cy="429153"/>
          </a:xfrm>
        </p:spPr>
        <p:txBody>
          <a:bodyPr/>
          <a:lstStyle/>
          <a:p>
            <a:r>
              <a:rPr lang="id-ID" dirty="0"/>
              <a:t>DAFTAR PUSTAKA</a:t>
            </a:r>
            <a:endParaRPr lang="en-US" dirty="0"/>
          </a:p>
        </p:txBody>
      </p:sp>
      <p:sp>
        <p:nvSpPr>
          <p:cNvPr id="3" name="Text Placeholder 2"/>
          <p:cNvSpPr>
            <a:spLocks noGrp="1"/>
          </p:cNvSpPr>
          <p:nvPr>
            <p:ph type="body" idx="1"/>
          </p:nvPr>
        </p:nvSpPr>
        <p:spPr>
          <a:xfrm>
            <a:off x="419127" y="725213"/>
            <a:ext cx="7652817" cy="3279227"/>
          </a:xfrm>
        </p:spPr>
        <p:txBody>
          <a:bodyPr/>
          <a:lstStyle/>
          <a:p>
            <a:pPr lvl="0" algn="just"/>
            <a:r>
              <a:rPr lang="en-ID" sz="1400" dirty="0" err="1">
                <a:solidFill>
                  <a:schemeClr val="bg1"/>
                </a:solidFill>
              </a:rPr>
              <a:t>Kaggle</a:t>
            </a:r>
            <a:endParaRPr lang="en-ID" sz="1400" dirty="0">
              <a:solidFill>
                <a:schemeClr val="bg1"/>
              </a:solidFill>
            </a:endParaRPr>
          </a:p>
          <a:p>
            <a:pPr marL="114300" lvl="0" indent="0" algn="just">
              <a:buNone/>
            </a:pPr>
            <a:r>
              <a:rPr lang="en-ID" sz="1400" u="sng" dirty="0">
                <a:solidFill>
                  <a:srgbClr val="0070C0"/>
                </a:solidFill>
              </a:rPr>
              <a:t>https://www.kaggle.com/datasets/aungpyaeap/supermarket-sales</a:t>
            </a:r>
          </a:p>
          <a:p>
            <a:pPr lvl="0" algn="just"/>
            <a:endParaRPr lang="en-ID" sz="1400" dirty="0">
              <a:solidFill>
                <a:schemeClr val="bg1"/>
              </a:solidFill>
            </a:endParaRPr>
          </a:p>
          <a:p>
            <a:pPr lvl="0" algn="just"/>
            <a:r>
              <a:rPr lang="en-ID" sz="1400" dirty="0" err="1">
                <a:solidFill>
                  <a:schemeClr val="bg1"/>
                </a:solidFill>
              </a:rPr>
              <a:t>Buku</a:t>
            </a:r>
            <a:endParaRPr lang="id-ID" sz="1400" dirty="0">
              <a:solidFill>
                <a:schemeClr val="bg1"/>
              </a:solidFill>
            </a:endParaRPr>
          </a:p>
          <a:p>
            <a:pPr marL="114300" lvl="0" indent="0" algn="just">
              <a:buNone/>
            </a:pPr>
            <a:r>
              <a:rPr lang="en-US" sz="1400" dirty="0" smtClean="0">
                <a:solidFill>
                  <a:schemeClr val="bg1"/>
                </a:solidFill>
              </a:rPr>
              <a:t>-  Brownlee</a:t>
            </a:r>
            <a:r>
              <a:rPr lang="en-US" sz="1400" dirty="0">
                <a:solidFill>
                  <a:schemeClr val="bg1"/>
                </a:solidFill>
              </a:rPr>
              <a:t>, Jason. (2017). Deep Learning for Natural </a:t>
            </a:r>
            <a:r>
              <a:rPr lang="en-US" sz="1400" dirty="0" smtClean="0">
                <a:solidFill>
                  <a:schemeClr val="bg1"/>
                </a:solidFill>
              </a:rPr>
              <a:t>Language </a:t>
            </a:r>
            <a:r>
              <a:rPr lang="en-US" sz="1400" dirty="0">
                <a:solidFill>
                  <a:schemeClr val="bg1"/>
                </a:solidFill>
              </a:rPr>
              <a:t>Process, 1(1</a:t>
            </a:r>
            <a:r>
              <a:rPr lang="en-US" sz="1400" dirty="0" smtClean="0">
                <a:solidFill>
                  <a:schemeClr val="bg1"/>
                </a:solidFill>
              </a:rPr>
              <a:t>). </a:t>
            </a:r>
          </a:p>
          <a:p>
            <a:pPr marL="114300" lvl="0" indent="0" algn="just">
              <a:buNone/>
            </a:pPr>
            <a:r>
              <a:rPr lang="en-US" sz="1400" dirty="0" smtClean="0">
                <a:solidFill>
                  <a:schemeClr val="bg1"/>
                </a:solidFill>
              </a:rPr>
              <a:t>-  Theobald, Oliver.(2017).Machine Learning for sbdolute Beginners Second Edition.</a:t>
            </a:r>
            <a:endParaRPr lang="en-US" sz="1400" dirty="0" smtClean="0">
              <a:solidFill>
                <a:schemeClr val="bg1"/>
              </a:solidFill>
            </a:endParaRPr>
          </a:p>
          <a:p>
            <a:pPr marL="114300" lvl="0" indent="0" algn="just">
              <a:buNone/>
            </a:pPr>
            <a:endParaRPr lang="en-US" sz="1400" dirty="0">
              <a:solidFill>
                <a:schemeClr val="bg1"/>
              </a:solidFill>
            </a:endParaRPr>
          </a:p>
          <a:p>
            <a:pPr algn="just"/>
            <a:endParaRPr lang="en-ID" sz="1400" dirty="0">
              <a:solidFill>
                <a:schemeClr val="bg1"/>
              </a:solidFill>
            </a:endParaRPr>
          </a:p>
          <a:p>
            <a:pPr lvl="0" algn="just"/>
            <a:r>
              <a:rPr lang="en-ID" sz="1400" dirty="0" err="1">
                <a:solidFill>
                  <a:schemeClr val="bg1"/>
                </a:solidFill>
              </a:rPr>
              <a:t>Jurnal</a:t>
            </a:r>
            <a:endParaRPr lang="en-ID" sz="1400" dirty="0">
              <a:solidFill>
                <a:schemeClr val="bg1"/>
              </a:solidFill>
            </a:endParaRPr>
          </a:p>
          <a:p>
            <a:pPr marL="114300" lvl="0" indent="0" algn="just">
              <a:buNone/>
            </a:pPr>
            <a:r>
              <a:rPr lang="en-ID" sz="1400" dirty="0">
                <a:solidFill>
                  <a:schemeClr val="bg1"/>
                </a:solidFill>
              </a:rPr>
              <a:t>- </a:t>
            </a:r>
            <a:r>
              <a:rPr lang="en-ID" sz="1400" dirty="0" err="1">
                <a:solidFill>
                  <a:schemeClr val="bg1"/>
                </a:solidFill>
              </a:rPr>
              <a:t>Octaviani</a:t>
            </a:r>
            <a:r>
              <a:rPr lang="en-ID" sz="1400" dirty="0">
                <a:solidFill>
                  <a:schemeClr val="bg1"/>
                </a:solidFill>
              </a:rPr>
              <a:t>, P., </a:t>
            </a:r>
            <a:r>
              <a:rPr lang="en-ID" sz="1400" dirty="0" err="1">
                <a:solidFill>
                  <a:schemeClr val="bg1"/>
                </a:solidFill>
              </a:rPr>
              <a:t>Wilandari</a:t>
            </a:r>
            <a:r>
              <a:rPr lang="en-ID" sz="1400" dirty="0">
                <a:solidFill>
                  <a:schemeClr val="bg1"/>
                </a:solidFill>
              </a:rPr>
              <a:t>, Y. &amp; </a:t>
            </a:r>
            <a:r>
              <a:rPr lang="en-ID" sz="1400" dirty="0" err="1">
                <a:solidFill>
                  <a:schemeClr val="bg1"/>
                </a:solidFill>
              </a:rPr>
              <a:t>Ispriyanti</a:t>
            </a:r>
            <a:r>
              <a:rPr lang="en-ID" sz="1400" dirty="0">
                <a:solidFill>
                  <a:schemeClr val="bg1"/>
                </a:solidFill>
              </a:rPr>
              <a:t>, D. (2014). </a:t>
            </a:r>
            <a:r>
              <a:rPr lang="en-ID" sz="1400" dirty="0" err="1">
                <a:solidFill>
                  <a:schemeClr val="bg1"/>
                </a:solidFill>
              </a:rPr>
              <a:t>Penerapan</a:t>
            </a:r>
            <a:r>
              <a:rPr lang="en-ID" sz="1400" dirty="0">
                <a:solidFill>
                  <a:schemeClr val="bg1"/>
                </a:solidFill>
              </a:rPr>
              <a:t> </a:t>
            </a:r>
            <a:r>
              <a:rPr lang="en-ID" sz="1400" dirty="0" err="1">
                <a:solidFill>
                  <a:schemeClr val="bg1"/>
                </a:solidFill>
              </a:rPr>
              <a:t>Metode</a:t>
            </a:r>
            <a:r>
              <a:rPr lang="en-ID" sz="1400" dirty="0">
                <a:solidFill>
                  <a:schemeClr val="bg1"/>
                </a:solidFill>
              </a:rPr>
              <a:t> </a:t>
            </a:r>
            <a:r>
              <a:rPr lang="en-ID" sz="1400" dirty="0" err="1">
                <a:solidFill>
                  <a:schemeClr val="bg1"/>
                </a:solidFill>
              </a:rPr>
              <a:t>Klasifikasi</a:t>
            </a:r>
            <a:r>
              <a:rPr lang="en-ID" sz="1400" dirty="0">
                <a:solidFill>
                  <a:schemeClr val="bg1"/>
                </a:solidFill>
              </a:rPr>
              <a:t> Support Vector Machine (SVM) </a:t>
            </a:r>
            <a:r>
              <a:rPr lang="en-ID" sz="1400" dirty="0" err="1">
                <a:solidFill>
                  <a:schemeClr val="bg1"/>
                </a:solidFill>
              </a:rPr>
              <a:t>Pada</a:t>
            </a:r>
            <a:r>
              <a:rPr lang="en-ID" sz="1400" dirty="0">
                <a:solidFill>
                  <a:schemeClr val="bg1"/>
                </a:solidFill>
              </a:rPr>
              <a:t> Data </a:t>
            </a:r>
            <a:r>
              <a:rPr lang="en-ID" sz="1400" dirty="0" err="1">
                <a:solidFill>
                  <a:schemeClr val="bg1"/>
                </a:solidFill>
              </a:rPr>
              <a:t>Akreditasi</a:t>
            </a:r>
            <a:r>
              <a:rPr lang="en-ID" sz="1400" dirty="0">
                <a:solidFill>
                  <a:schemeClr val="bg1"/>
                </a:solidFill>
              </a:rPr>
              <a:t> </a:t>
            </a:r>
            <a:r>
              <a:rPr lang="en-ID" sz="1400" dirty="0" err="1">
                <a:solidFill>
                  <a:schemeClr val="bg1"/>
                </a:solidFill>
              </a:rPr>
              <a:t>Sekolah</a:t>
            </a:r>
            <a:r>
              <a:rPr lang="en-ID" sz="1400" dirty="0">
                <a:solidFill>
                  <a:schemeClr val="bg1"/>
                </a:solidFill>
              </a:rPr>
              <a:t> </a:t>
            </a:r>
            <a:r>
              <a:rPr lang="en-ID" sz="1400" dirty="0" err="1">
                <a:solidFill>
                  <a:schemeClr val="bg1"/>
                </a:solidFill>
              </a:rPr>
              <a:t>Dasar</a:t>
            </a:r>
            <a:r>
              <a:rPr lang="en-ID" sz="1400" dirty="0">
                <a:solidFill>
                  <a:schemeClr val="bg1"/>
                </a:solidFill>
              </a:rPr>
              <a:t> (SD) Di </a:t>
            </a:r>
            <a:r>
              <a:rPr lang="en-ID" sz="1400" dirty="0" err="1">
                <a:solidFill>
                  <a:schemeClr val="bg1"/>
                </a:solidFill>
              </a:rPr>
              <a:t>Kabupaten</a:t>
            </a:r>
            <a:r>
              <a:rPr lang="en-ID" sz="1400" dirty="0">
                <a:solidFill>
                  <a:schemeClr val="bg1"/>
                </a:solidFill>
              </a:rPr>
              <a:t> </a:t>
            </a:r>
            <a:r>
              <a:rPr lang="en-ID" sz="1400" dirty="0" err="1">
                <a:solidFill>
                  <a:schemeClr val="bg1"/>
                </a:solidFill>
              </a:rPr>
              <a:t>Magelang</a:t>
            </a:r>
            <a:r>
              <a:rPr lang="en-ID" sz="1400" dirty="0">
                <a:solidFill>
                  <a:schemeClr val="bg1"/>
                </a:solidFill>
              </a:rPr>
              <a:t>. </a:t>
            </a:r>
            <a:r>
              <a:rPr lang="en-ID" sz="1400" dirty="0" err="1">
                <a:solidFill>
                  <a:schemeClr val="bg1"/>
                </a:solidFill>
              </a:rPr>
              <a:t>Jurnal</a:t>
            </a:r>
            <a:r>
              <a:rPr lang="en-ID" sz="1400" dirty="0">
                <a:solidFill>
                  <a:schemeClr val="bg1"/>
                </a:solidFill>
              </a:rPr>
              <a:t> Gaussian, 3(4), 811 - 820.</a:t>
            </a:r>
          </a:p>
          <a:p>
            <a:pPr lvl="0" algn="just"/>
            <a:endParaRPr lang="id-ID" sz="1400" dirty="0">
              <a:solidFill>
                <a:schemeClr val="bg1"/>
              </a:solidFill>
            </a:endParaRPr>
          </a:p>
          <a:p>
            <a:pPr marL="114300" lvl="0" indent="0" algn="just">
              <a:buNone/>
            </a:pPr>
            <a:r>
              <a:rPr lang="en-ID" sz="1400" dirty="0">
                <a:solidFill>
                  <a:schemeClr val="bg1"/>
                </a:solidFill>
              </a:rPr>
              <a:t>- </a:t>
            </a:r>
            <a:r>
              <a:rPr lang="en-ID" sz="1400" dirty="0" err="1">
                <a:solidFill>
                  <a:schemeClr val="bg1"/>
                </a:solidFill>
              </a:rPr>
              <a:t>Munawarah</a:t>
            </a:r>
            <a:r>
              <a:rPr lang="en-ID" sz="1400" dirty="0">
                <a:solidFill>
                  <a:schemeClr val="bg1"/>
                </a:solidFill>
              </a:rPr>
              <a:t>, R., </a:t>
            </a:r>
            <a:r>
              <a:rPr lang="en-ID" sz="1400" dirty="0" err="1">
                <a:solidFill>
                  <a:schemeClr val="bg1"/>
                </a:solidFill>
              </a:rPr>
              <a:t>Soesanto</a:t>
            </a:r>
            <a:r>
              <a:rPr lang="en-ID" sz="1400" dirty="0">
                <a:solidFill>
                  <a:schemeClr val="bg1"/>
                </a:solidFill>
              </a:rPr>
              <a:t>, O. &amp; Faisal, M. (2016). </a:t>
            </a:r>
            <a:r>
              <a:rPr lang="en-ID" sz="1400" dirty="0" err="1">
                <a:solidFill>
                  <a:schemeClr val="bg1"/>
                </a:solidFill>
              </a:rPr>
              <a:t>Penerapan</a:t>
            </a:r>
            <a:r>
              <a:rPr lang="en-ID" sz="1400" dirty="0">
                <a:solidFill>
                  <a:schemeClr val="bg1"/>
                </a:solidFill>
              </a:rPr>
              <a:t> </a:t>
            </a:r>
            <a:r>
              <a:rPr lang="en-ID" sz="1400" dirty="0" err="1">
                <a:solidFill>
                  <a:schemeClr val="bg1"/>
                </a:solidFill>
              </a:rPr>
              <a:t>Metode</a:t>
            </a:r>
            <a:r>
              <a:rPr lang="en-ID" sz="1400" dirty="0">
                <a:solidFill>
                  <a:schemeClr val="bg1"/>
                </a:solidFill>
              </a:rPr>
              <a:t> Support Vector Machine </a:t>
            </a:r>
            <a:r>
              <a:rPr lang="en-ID" sz="1400" dirty="0" err="1">
                <a:solidFill>
                  <a:schemeClr val="bg1"/>
                </a:solidFill>
              </a:rPr>
              <a:t>Pada</a:t>
            </a:r>
            <a:r>
              <a:rPr lang="en-ID" sz="1400" dirty="0">
                <a:solidFill>
                  <a:schemeClr val="bg1"/>
                </a:solidFill>
              </a:rPr>
              <a:t> </a:t>
            </a:r>
            <a:r>
              <a:rPr lang="en-ID" sz="1400" dirty="0" err="1">
                <a:solidFill>
                  <a:schemeClr val="bg1"/>
                </a:solidFill>
              </a:rPr>
              <a:t>Diagnosa</a:t>
            </a:r>
            <a:r>
              <a:rPr lang="en-ID" sz="1400" dirty="0">
                <a:solidFill>
                  <a:schemeClr val="bg1"/>
                </a:solidFill>
              </a:rPr>
              <a:t> Hepatitis. Kumpulan </a:t>
            </a:r>
            <a:r>
              <a:rPr lang="en-ID" sz="1400" dirty="0" err="1">
                <a:solidFill>
                  <a:schemeClr val="bg1"/>
                </a:solidFill>
              </a:rPr>
              <a:t>jurnaL</a:t>
            </a:r>
            <a:r>
              <a:rPr lang="en-ID" sz="1400" dirty="0">
                <a:solidFill>
                  <a:schemeClr val="bg1"/>
                </a:solidFill>
              </a:rPr>
              <a:t> </a:t>
            </a:r>
            <a:r>
              <a:rPr lang="en-ID" sz="1400" dirty="0" err="1">
                <a:solidFill>
                  <a:schemeClr val="bg1"/>
                </a:solidFill>
              </a:rPr>
              <a:t>Ilmu</a:t>
            </a:r>
            <a:r>
              <a:rPr lang="en-ID" sz="1400" dirty="0">
                <a:solidFill>
                  <a:schemeClr val="bg1"/>
                </a:solidFill>
              </a:rPr>
              <a:t> </a:t>
            </a:r>
            <a:r>
              <a:rPr lang="en-ID" sz="1400" dirty="0" err="1">
                <a:solidFill>
                  <a:schemeClr val="bg1"/>
                </a:solidFill>
              </a:rPr>
              <a:t>Komputer</a:t>
            </a:r>
            <a:r>
              <a:rPr lang="en-ID" sz="1400" dirty="0">
                <a:solidFill>
                  <a:schemeClr val="bg1"/>
                </a:solidFill>
              </a:rPr>
              <a:t> (KLIK), 4(1).</a:t>
            </a:r>
          </a:p>
          <a:p>
            <a:pPr marL="114300" indent="0">
              <a:buNone/>
            </a:pPr>
            <a:endParaRPr lang="en-US" dirty="0"/>
          </a:p>
        </p:txBody>
      </p:sp>
    </p:spTree>
    <p:extLst>
      <p:ext uri="{BB962C8B-B14F-4D97-AF65-F5344CB8AC3E}">
        <p14:creationId xmlns:p14="http://schemas.microsoft.com/office/powerpoint/2010/main" val="374607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85880" y="1084838"/>
            <a:ext cx="3534300"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Support Vector Machine (SVM) adalah salah satu metode yang biasa digunakan untuk klasifikasi dan regresi. Berdasarkan jurnal Agustina mengenai Impementasi metode SVM untuk klasifikasi rumah layak huni tingkat akurasi tinggi mencapat 0.9777, sehingga baik digunakan untuk penelitian ini. Adapun teknik klasifikasi selain SVM antara lain decision tree, bayesian classifier, KNN dan lainnya.</a:t>
            </a:r>
            <a:endParaRPr sz="1400"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Metode SVM</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2487903" y="3970914"/>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err="1"/>
              <a:t>Bagaimana</a:t>
            </a:r>
            <a:r>
              <a:rPr lang="en-US" sz="1600" dirty="0"/>
              <a:t> </a:t>
            </a:r>
            <a:r>
              <a:rPr lang="en-US" sz="1600" dirty="0" err="1"/>
              <a:t>penerapan</a:t>
            </a:r>
            <a:r>
              <a:rPr lang="en-US" sz="1600" dirty="0"/>
              <a:t> </a:t>
            </a:r>
            <a:r>
              <a:rPr lang="en-US" sz="1600" dirty="0" err="1"/>
              <a:t>metode</a:t>
            </a:r>
            <a:r>
              <a:rPr lang="en-US" sz="1600" dirty="0"/>
              <a:t> SVM </a:t>
            </a:r>
            <a:r>
              <a:rPr lang="en-US" sz="1600" dirty="0" err="1"/>
              <a:t>dalam</a:t>
            </a:r>
            <a:r>
              <a:rPr lang="en-US" sz="1600" dirty="0"/>
              <a:t> </a:t>
            </a:r>
            <a:r>
              <a:rPr lang="en-US" sz="1600" dirty="0" err="1"/>
              <a:t>prediksi</a:t>
            </a:r>
            <a:r>
              <a:rPr lang="en-US" sz="1600" dirty="0"/>
              <a:t> data </a:t>
            </a:r>
            <a:r>
              <a:rPr lang="en-US" sz="1600" dirty="0" err="1"/>
              <a:t>penjualan</a:t>
            </a:r>
            <a:r>
              <a:rPr lang="en-US" sz="1600" dirty="0"/>
              <a:t> supermarket ?</a:t>
            </a:r>
            <a:endParaRPr sz="1600" dirty="0">
              <a:latin typeface="Maven Pro"/>
            </a:endParaRPr>
          </a:p>
        </p:txBody>
      </p:sp>
      <p:sp>
        <p:nvSpPr>
          <p:cNvPr id="476" name="Google Shape;476;p27"/>
          <p:cNvSpPr txBox="1">
            <a:spLocks noGrp="1"/>
          </p:cNvSpPr>
          <p:nvPr>
            <p:ph type="title" idx="3"/>
          </p:nvPr>
        </p:nvSpPr>
        <p:spPr>
          <a:xfrm>
            <a:off x="2487903" y="257779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02</a:t>
            </a:r>
            <a:endParaRPr dirty="0"/>
          </a:p>
        </p:txBody>
      </p:sp>
      <p:sp>
        <p:nvSpPr>
          <p:cNvPr id="478" name="Google Shape;478;p27"/>
          <p:cNvSpPr txBox="1">
            <a:spLocks noGrp="1"/>
          </p:cNvSpPr>
          <p:nvPr>
            <p:ph type="title" idx="6"/>
          </p:nvPr>
        </p:nvSpPr>
        <p:spPr>
          <a:xfrm>
            <a:off x="5207430" y="257779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03</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Ruang Lingkup Masalah</a:t>
            </a:r>
            <a:endParaRPr dirty="0"/>
          </a:p>
        </p:txBody>
      </p:sp>
      <p:sp>
        <p:nvSpPr>
          <p:cNvPr id="480" name="Google Shape;480;p27"/>
          <p:cNvSpPr txBox="1">
            <a:spLocks noGrp="1"/>
          </p:cNvSpPr>
          <p:nvPr>
            <p:ph type="title" idx="9"/>
          </p:nvPr>
        </p:nvSpPr>
        <p:spPr>
          <a:xfrm>
            <a:off x="7930307" y="257779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04</a:t>
            </a:r>
            <a:endParaRPr dirty="0"/>
          </a:p>
        </p:txBody>
      </p:sp>
      <p:sp>
        <p:nvSpPr>
          <p:cNvPr id="481" name="Google Shape;481;p27"/>
          <p:cNvSpPr/>
          <p:nvPr/>
        </p:nvSpPr>
        <p:spPr>
          <a:xfrm>
            <a:off x="2487903" y="1494657"/>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5207430" y="1494657"/>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7930307" y="1494657"/>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2487903" y="1906707"/>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5207430" y="1906707"/>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p:cNvCxnSpPr>
          <p:nvPr/>
        </p:nvCxnSpPr>
        <p:spPr>
          <a:xfrm>
            <a:off x="7930307" y="1906707"/>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3540603" y="1256619"/>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8754411" y="2318769"/>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2611352" y="1601174"/>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5340161" y="1616567"/>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8053771" y="1616554"/>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74;p27">
            <a:extLst>
              <a:ext uri="{FF2B5EF4-FFF2-40B4-BE49-F238E27FC236}">
                <a16:creationId xmlns="" xmlns:a16="http://schemas.microsoft.com/office/drawing/2014/main" id="{7F6762FE-16FF-4AF7-9E4E-919CDAAA8C34}"/>
              </a:ext>
            </a:extLst>
          </p:cNvPr>
          <p:cNvSpPr txBox="1">
            <a:spLocks/>
          </p:cNvSpPr>
          <p:nvPr/>
        </p:nvSpPr>
        <p:spPr>
          <a:xfrm>
            <a:off x="4871139" y="3993920"/>
            <a:ext cx="21525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sz="1600" dirty="0" err="1"/>
              <a:t>Metode</a:t>
            </a:r>
            <a:r>
              <a:rPr lang="en-US" sz="1600" dirty="0"/>
              <a:t> </a:t>
            </a:r>
            <a:r>
              <a:rPr lang="en-US" sz="1600" dirty="0" err="1"/>
              <a:t>manakah</a:t>
            </a:r>
            <a:r>
              <a:rPr lang="en-US" sz="1600" dirty="0"/>
              <a:t>   yang paling  </a:t>
            </a:r>
            <a:r>
              <a:rPr lang="en-US" sz="1600" dirty="0" err="1"/>
              <a:t>tepat</a:t>
            </a:r>
            <a:r>
              <a:rPr lang="en-US" sz="1600" dirty="0"/>
              <a:t> </a:t>
            </a:r>
            <a:r>
              <a:rPr lang="en-US" sz="1600" dirty="0" err="1"/>
              <a:t>dalam</a:t>
            </a:r>
            <a:r>
              <a:rPr lang="en-US" sz="1600" dirty="0"/>
              <a:t> </a:t>
            </a:r>
            <a:r>
              <a:rPr lang="en-US" sz="1600" dirty="0" err="1"/>
              <a:t>prediksi</a:t>
            </a:r>
            <a:r>
              <a:rPr lang="en-US" sz="1600" dirty="0"/>
              <a:t> data </a:t>
            </a:r>
            <a:r>
              <a:rPr lang="en-US" sz="1600" dirty="0" err="1"/>
              <a:t>penjualan</a:t>
            </a:r>
            <a:r>
              <a:rPr lang="en-US" sz="1600" dirty="0"/>
              <a:t> supermarket ?</a:t>
            </a:r>
          </a:p>
        </p:txBody>
      </p:sp>
      <p:sp>
        <p:nvSpPr>
          <p:cNvPr id="44" name="Google Shape;474;p27">
            <a:extLst>
              <a:ext uri="{FF2B5EF4-FFF2-40B4-BE49-F238E27FC236}">
                <a16:creationId xmlns="" xmlns:a16="http://schemas.microsoft.com/office/drawing/2014/main" id="{7B16B528-179A-4B13-9483-12DA66ACFB47}"/>
              </a:ext>
            </a:extLst>
          </p:cNvPr>
          <p:cNvSpPr txBox="1">
            <a:spLocks/>
          </p:cNvSpPr>
          <p:nvPr/>
        </p:nvSpPr>
        <p:spPr>
          <a:xfrm>
            <a:off x="7464445" y="4237112"/>
            <a:ext cx="21525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sz="1600" dirty="0" err="1"/>
              <a:t>Bagaimana</a:t>
            </a:r>
            <a:r>
              <a:rPr lang="en-US" sz="1600" dirty="0"/>
              <a:t> </a:t>
            </a:r>
            <a:r>
              <a:rPr lang="en-US" sz="1600" dirty="0" err="1"/>
              <a:t>hasil</a:t>
            </a:r>
            <a:r>
              <a:rPr lang="en-US" sz="1600" dirty="0"/>
              <a:t> </a:t>
            </a:r>
            <a:r>
              <a:rPr lang="en-US" sz="1600" dirty="0" err="1"/>
              <a:t>prediksi</a:t>
            </a:r>
            <a:r>
              <a:rPr lang="en-US" sz="1600" dirty="0"/>
              <a:t> data </a:t>
            </a:r>
            <a:r>
              <a:rPr lang="en-US" sz="1600" dirty="0" err="1"/>
              <a:t>penjualan</a:t>
            </a:r>
            <a:r>
              <a:rPr lang="en-US" sz="1600" dirty="0"/>
              <a:t> supermarket  </a:t>
            </a:r>
            <a:r>
              <a:rPr lang="en-US" sz="1600" dirty="0" err="1"/>
              <a:t>menggunakan</a:t>
            </a:r>
            <a:r>
              <a:rPr lang="en-US" sz="1600" dirty="0"/>
              <a:t> </a:t>
            </a:r>
            <a:r>
              <a:rPr lang="en-US" sz="1600" dirty="0" err="1"/>
              <a:t>metode</a:t>
            </a:r>
            <a:r>
              <a:rPr lang="en-US" sz="1600" dirty="0"/>
              <a:t> SVM  ?</a:t>
            </a:r>
          </a:p>
        </p:txBody>
      </p:sp>
      <p:sp>
        <p:nvSpPr>
          <p:cNvPr id="30" name="Google Shape;480;p27"/>
          <p:cNvSpPr txBox="1">
            <a:spLocks/>
          </p:cNvSpPr>
          <p:nvPr/>
        </p:nvSpPr>
        <p:spPr>
          <a:xfrm>
            <a:off x="466159" y="2577807"/>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smtClean="0">
                <a:solidFill>
                  <a:schemeClr val="tx2">
                    <a:lumMod val="50000"/>
                  </a:schemeClr>
                </a:solidFill>
              </a:rPr>
              <a:t>01</a:t>
            </a:r>
            <a:endParaRPr lang="en" dirty="0">
              <a:solidFill>
                <a:schemeClr val="tx2">
                  <a:lumMod val="50000"/>
                </a:schemeClr>
              </a:solidFill>
            </a:endParaRPr>
          </a:p>
        </p:txBody>
      </p:sp>
      <p:sp>
        <p:nvSpPr>
          <p:cNvPr id="31" name="Google Shape;483;p27"/>
          <p:cNvSpPr/>
          <p:nvPr/>
        </p:nvSpPr>
        <p:spPr>
          <a:xfrm>
            <a:off x="466159" y="1494670"/>
            <a:ext cx="824100" cy="824100"/>
          </a:xfrm>
          <a:prstGeom prst="rect">
            <a:avLst/>
          </a:pr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486;p27"/>
          <p:cNvCxnSpPr>
            <a:stCxn id="31" idx="1"/>
          </p:cNvCxnSpPr>
          <p:nvPr/>
        </p:nvCxnSpPr>
        <p:spPr>
          <a:xfrm>
            <a:off x="466159" y="190672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33" name="Google Shape;488;p27"/>
          <p:cNvSpPr/>
          <p:nvPr/>
        </p:nvSpPr>
        <p:spPr>
          <a:xfrm>
            <a:off x="1290263" y="231878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497;p27"/>
          <p:cNvGrpSpPr/>
          <p:nvPr/>
        </p:nvGrpSpPr>
        <p:grpSpPr>
          <a:xfrm>
            <a:off x="589623" y="1616567"/>
            <a:ext cx="583817" cy="580314"/>
            <a:chOff x="3541011" y="3367320"/>
            <a:chExt cx="348257" cy="346188"/>
          </a:xfrm>
        </p:grpSpPr>
        <p:sp>
          <p:nvSpPr>
            <p:cNvPr id="35"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474;p27">
            <a:extLst>
              <a:ext uri="{FF2B5EF4-FFF2-40B4-BE49-F238E27FC236}">
                <a16:creationId xmlns="" xmlns:a16="http://schemas.microsoft.com/office/drawing/2014/main" id="{7B16B528-179A-4B13-9483-12DA66ACFB47}"/>
              </a:ext>
            </a:extLst>
          </p:cNvPr>
          <p:cNvSpPr txBox="1">
            <a:spLocks/>
          </p:cNvSpPr>
          <p:nvPr/>
        </p:nvSpPr>
        <p:spPr>
          <a:xfrm>
            <a:off x="297" y="3237288"/>
            <a:ext cx="21525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sz="1600" dirty="0" smtClean="0"/>
              <a:t>Memvisualisasikan hasil penjualan</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792"/>
        <p:cNvGrpSpPr/>
        <p:nvPr/>
      </p:nvGrpSpPr>
      <p:grpSpPr>
        <a:xfrm>
          <a:off x="0" y="0"/>
          <a:ext cx="0" cy="0"/>
          <a:chOff x="0" y="0"/>
          <a:chExt cx="0" cy="0"/>
        </a:xfrm>
      </p:grpSpPr>
      <p:sp>
        <p:nvSpPr>
          <p:cNvPr id="8" name="Text Placeholder 7"/>
          <p:cNvSpPr>
            <a:spLocks noGrp="1"/>
          </p:cNvSpPr>
          <p:nvPr>
            <p:ph type="body" idx="1"/>
          </p:nvPr>
        </p:nvSpPr>
        <p:spPr/>
        <p:txBody>
          <a:bodyPr/>
          <a:lstStyle/>
          <a:p>
            <a:r>
              <a:rPr lang="id-ID" dirty="0"/>
              <a:t>GOOGLE COLLAB</a:t>
            </a:r>
            <a:endParaRPr lang="en-US" dirty="0"/>
          </a:p>
        </p:txBody>
      </p:sp>
      <p:sp>
        <p:nvSpPr>
          <p:cNvPr id="7" name="Title 6"/>
          <p:cNvSpPr>
            <a:spLocks noGrp="1"/>
          </p:cNvSpPr>
          <p:nvPr>
            <p:ph type="ctrTitle"/>
          </p:nvPr>
        </p:nvSpPr>
        <p:spPr/>
        <p:txBody>
          <a:bodyPr/>
          <a:lstStyle/>
          <a:p>
            <a:r>
              <a:rPr lang="id-ID" dirty="0"/>
              <a:t>TOOL</a:t>
            </a:r>
            <a:endParaRPr lang="en-US" dirty="0"/>
          </a:p>
        </p:txBody>
      </p:sp>
      <p:pic>
        <p:nvPicPr>
          <p:cNvPr id="9" name="Picture 8"/>
          <p:cNvPicPr>
            <a:picLocks noChangeAspect="1"/>
          </p:cNvPicPr>
          <p:nvPr/>
        </p:nvPicPr>
        <p:blipFill>
          <a:blip r:embed="rId3"/>
          <a:stretch>
            <a:fillRect/>
          </a:stretch>
        </p:blipFill>
        <p:spPr>
          <a:xfrm>
            <a:off x="781012" y="2278523"/>
            <a:ext cx="3209925" cy="14192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8629" y="1280341"/>
            <a:ext cx="3534300" cy="2090100"/>
          </a:xfrm>
        </p:spPr>
        <p:txBody>
          <a:bodyPr/>
          <a:lstStyle/>
          <a:p>
            <a:r>
              <a:rPr lang="en-US" dirty="0" smtClean="0"/>
              <a:t>Produk yang banyak dibeli pembeli yaitu home and lifestyle dan electronic accessories</a:t>
            </a:r>
            <a:endParaRPr lang="id-ID" dirty="0"/>
          </a:p>
        </p:txBody>
      </p:sp>
      <p:sp>
        <p:nvSpPr>
          <p:cNvPr id="5" name="Title 2"/>
          <p:cNvSpPr txBox="1">
            <a:spLocks/>
          </p:cNvSpPr>
          <p:nvPr/>
        </p:nvSpPr>
        <p:spPr>
          <a:xfrm>
            <a:off x="0" y="191177"/>
            <a:ext cx="806797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mtClean="0"/>
              <a:t>Memvisualisasikan hasil penjualan</a:t>
            </a:r>
            <a:endParaRPr lang="id-ID" dirty="0"/>
          </a:p>
        </p:txBody>
      </p:sp>
      <p:pic>
        <p:nvPicPr>
          <p:cNvPr id="6" name="Picture 5"/>
          <p:cNvPicPr>
            <a:picLocks noChangeAspect="1"/>
          </p:cNvPicPr>
          <p:nvPr/>
        </p:nvPicPr>
        <p:blipFill>
          <a:blip r:embed="rId2"/>
          <a:stretch>
            <a:fillRect/>
          </a:stretch>
        </p:blipFill>
        <p:spPr>
          <a:xfrm>
            <a:off x="4824007" y="862114"/>
            <a:ext cx="4029075" cy="3886200"/>
          </a:xfrm>
          <a:prstGeom prst="rect">
            <a:avLst/>
          </a:prstGeom>
        </p:spPr>
      </p:pic>
    </p:spTree>
    <p:extLst>
      <p:ext uri="{BB962C8B-B14F-4D97-AF65-F5344CB8AC3E}">
        <p14:creationId xmlns:p14="http://schemas.microsoft.com/office/powerpoint/2010/main" val="174378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24272" y="1082884"/>
            <a:ext cx="3534300" cy="2090100"/>
          </a:xfrm>
        </p:spPr>
        <p:txBody>
          <a:bodyPr/>
          <a:lstStyle/>
          <a:p>
            <a:r>
              <a:rPr lang="en-US" dirty="0" smtClean="0"/>
              <a:t>Produk yang banyak dibeli berdasarkan jenis kelamin yaitu home and lifestyle</a:t>
            </a:r>
            <a:endParaRPr lang="id-ID" dirty="0"/>
          </a:p>
        </p:txBody>
      </p:sp>
      <p:sp>
        <p:nvSpPr>
          <p:cNvPr id="5" name="Title 2"/>
          <p:cNvSpPr txBox="1">
            <a:spLocks/>
          </p:cNvSpPr>
          <p:nvPr/>
        </p:nvSpPr>
        <p:spPr>
          <a:xfrm>
            <a:off x="0" y="191177"/>
            <a:ext cx="806797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mtClean="0"/>
              <a:t>Memvisualisasikan hasil penjualan</a:t>
            </a:r>
            <a:endParaRPr lang="id-ID" dirty="0"/>
          </a:p>
        </p:txBody>
      </p:sp>
      <p:pic>
        <p:nvPicPr>
          <p:cNvPr id="6" name="Picture 5"/>
          <p:cNvPicPr>
            <a:picLocks noChangeAspect="1"/>
          </p:cNvPicPr>
          <p:nvPr/>
        </p:nvPicPr>
        <p:blipFill>
          <a:blip r:embed="rId2"/>
          <a:stretch>
            <a:fillRect/>
          </a:stretch>
        </p:blipFill>
        <p:spPr>
          <a:xfrm>
            <a:off x="4376636" y="848028"/>
            <a:ext cx="4495800" cy="3933825"/>
          </a:xfrm>
          <a:prstGeom prst="rect">
            <a:avLst/>
          </a:prstGeom>
        </p:spPr>
      </p:pic>
    </p:spTree>
    <p:extLst>
      <p:ext uri="{BB962C8B-B14F-4D97-AF65-F5344CB8AC3E}">
        <p14:creationId xmlns:p14="http://schemas.microsoft.com/office/powerpoint/2010/main" val="45564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ctrTitle"/>
          </p:nvPr>
        </p:nvSpPr>
        <p:spPr>
          <a:xfrm>
            <a:off x="0" y="191177"/>
            <a:ext cx="8067975" cy="577800"/>
          </a:xfrm>
        </p:spPr>
        <p:txBody>
          <a:bodyPr/>
          <a:lstStyle/>
          <a:p>
            <a:r>
              <a:rPr lang="en-US" dirty="0" smtClean="0"/>
              <a:t>Memvisualisasikan hasil penjualan</a:t>
            </a:r>
            <a:endParaRPr lang="id-ID" dirty="0"/>
          </a:p>
        </p:txBody>
      </p:sp>
      <p:sp>
        <p:nvSpPr>
          <p:cNvPr id="7" name="Text Placeholder 1"/>
          <p:cNvSpPr>
            <a:spLocks noGrp="1"/>
          </p:cNvSpPr>
          <p:nvPr>
            <p:ph type="body" idx="1"/>
          </p:nvPr>
        </p:nvSpPr>
        <p:spPr>
          <a:xfrm>
            <a:off x="424272" y="1082884"/>
            <a:ext cx="3534300" cy="2090100"/>
          </a:xfrm>
        </p:spPr>
        <p:txBody>
          <a:bodyPr/>
          <a:lstStyle/>
          <a:p>
            <a:r>
              <a:rPr lang="en-US" dirty="0" smtClean="0"/>
              <a:t>Produk yang banyak dibeli berdasarkan tipe pembeli yaitu home and lifestyle</a:t>
            </a:r>
            <a:endParaRPr lang="id-ID" dirty="0"/>
          </a:p>
        </p:txBody>
      </p:sp>
      <p:pic>
        <p:nvPicPr>
          <p:cNvPr id="8" name="Picture 7"/>
          <p:cNvPicPr>
            <a:picLocks noChangeAspect="1"/>
          </p:cNvPicPr>
          <p:nvPr/>
        </p:nvPicPr>
        <p:blipFill>
          <a:blip r:embed="rId2"/>
          <a:stretch>
            <a:fillRect/>
          </a:stretch>
        </p:blipFill>
        <p:spPr>
          <a:xfrm>
            <a:off x="4737471" y="964557"/>
            <a:ext cx="4124325" cy="3914775"/>
          </a:xfrm>
          <a:prstGeom prst="rect">
            <a:avLst/>
          </a:prstGeom>
        </p:spPr>
      </p:pic>
    </p:spTree>
    <p:extLst>
      <p:ext uri="{BB962C8B-B14F-4D97-AF65-F5344CB8AC3E}">
        <p14:creationId xmlns:p14="http://schemas.microsoft.com/office/powerpoint/2010/main" val="105339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18824" y="989475"/>
            <a:ext cx="2620487" cy="3729403"/>
          </a:xfrm>
        </p:spPr>
        <p:txBody>
          <a:bodyPr/>
          <a:lstStyle/>
          <a:p>
            <a:pPr marL="114300" indent="0">
              <a:buNone/>
            </a:pPr>
            <a:r>
              <a:rPr lang="en-US" dirty="0" smtClean="0"/>
              <a:t>Kota yang sering berkunjung di supermarket ini adalah Naypitaw</a:t>
            </a:r>
            <a:endParaRPr lang="id-ID" dirty="0"/>
          </a:p>
        </p:txBody>
      </p:sp>
      <p:sp>
        <p:nvSpPr>
          <p:cNvPr id="3" name="Title 2"/>
          <p:cNvSpPr>
            <a:spLocks noGrp="1"/>
          </p:cNvSpPr>
          <p:nvPr>
            <p:ph type="ctrTitle"/>
          </p:nvPr>
        </p:nvSpPr>
        <p:spPr>
          <a:xfrm>
            <a:off x="0" y="191177"/>
            <a:ext cx="8067975" cy="577800"/>
          </a:xfrm>
        </p:spPr>
        <p:txBody>
          <a:bodyPr/>
          <a:lstStyle/>
          <a:p>
            <a:r>
              <a:rPr lang="en-US" dirty="0" smtClean="0"/>
              <a:t>Memvisualisasikan hasil penjualan</a:t>
            </a:r>
            <a:endParaRPr lang="id-ID" dirty="0"/>
          </a:p>
        </p:txBody>
      </p:sp>
      <p:pic>
        <p:nvPicPr>
          <p:cNvPr id="7" name="Picture 6"/>
          <p:cNvPicPr>
            <a:picLocks noChangeAspect="1"/>
          </p:cNvPicPr>
          <p:nvPr/>
        </p:nvPicPr>
        <p:blipFill>
          <a:blip r:embed="rId2"/>
          <a:stretch>
            <a:fillRect/>
          </a:stretch>
        </p:blipFill>
        <p:spPr>
          <a:xfrm>
            <a:off x="4578485" y="1426926"/>
            <a:ext cx="4267200" cy="3028950"/>
          </a:xfrm>
          <a:prstGeom prst="rect">
            <a:avLst/>
          </a:prstGeom>
        </p:spPr>
      </p:pic>
    </p:spTree>
    <p:extLst>
      <p:ext uri="{BB962C8B-B14F-4D97-AF65-F5344CB8AC3E}">
        <p14:creationId xmlns:p14="http://schemas.microsoft.com/office/powerpoint/2010/main" val="328406650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TotalTime>
  <Words>1017</Words>
  <Application>Microsoft Office PowerPoint</Application>
  <PresentationFormat>On-screen Show (16:9)</PresentationFormat>
  <Paragraphs>95</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Advent Pro SemiBold</vt:lpstr>
      <vt:lpstr>Arial</vt:lpstr>
      <vt:lpstr>Fira Sans Extra Condensed Medium</vt:lpstr>
      <vt:lpstr>Livvic Light</vt:lpstr>
      <vt:lpstr>Maven Pro</vt:lpstr>
      <vt:lpstr>Nunito Light</vt:lpstr>
      <vt:lpstr>Share Tech</vt:lpstr>
      <vt:lpstr>Data Science Consulting by Slidesgo</vt:lpstr>
      <vt:lpstr>KELOMPOK 2</vt:lpstr>
      <vt:lpstr>Latar Belakang Masalah</vt:lpstr>
      <vt:lpstr>Metode SVM</vt:lpstr>
      <vt:lpstr>Bagaimana penerapan metode SVM dalam prediksi data penjualan supermarket ?</vt:lpstr>
      <vt:lpstr>TOOL</vt:lpstr>
      <vt:lpstr>PowerPoint Presentation</vt:lpstr>
      <vt:lpstr>PowerPoint Presentation</vt:lpstr>
      <vt:lpstr>Memvisualisasikan hasil penjualan</vt:lpstr>
      <vt:lpstr>Memvisualisasikan hasil penjualan</vt:lpstr>
      <vt:lpstr>Memvisualisasikan hasil penjualan</vt:lpstr>
      <vt:lpstr>ANALISA </vt:lpstr>
      <vt:lpstr>Perhatikan bahwa kita akan memeriksa budget dengan revenue. Keduanya memiliki tingkat korelasi sangat kuat, yaitu     1. Cogs adalah biaya yang dikeluarkan      oleh supermarket untuk menghasilkan       suatu produk.  2. Total adalah harga produk sudah      termasuk pajak.  Untuk memastikan kembali adanya korelasi Cogs dan Total, kita bisa plot dengan scatter plot.    </vt:lpstr>
      <vt:lpstr> kita akan melakukan training untuk membuat modelnya.</vt:lpstr>
      <vt:lpstr>PowerPoint Presentation</vt:lpstr>
      <vt:lpstr>ALGORITMA CODING</vt:lpstr>
      <vt:lpstr>HASIL PREDIKSI</vt:lpstr>
      <vt:lpstr>VALIDASI &amp; SCORE</vt:lpstr>
      <vt:lpstr>UJI COBA PROGRAM</vt:lpstr>
      <vt:lpstr>KESIMPULAN</vt:lpstr>
      <vt:lpstr>BATASAN MASALAH</vt:lpstr>
      <vt:lpstr>SARAN</vt:lpstr>
      <vt:lpstr>DAFTAR PUSTAKA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2</dc:title>
  <dc:creator>Perwira Abrianto</dc:creator>
  <cp:lastModifiedBy>serly delvi</cp:lastModifiedBy>
  <cp:revision>49</cp:revision>
  <dcterms:modified xsi:type="dcterms:W3CDTF">2022-06-26T16:20:37Z</dcterms:modified>
</cp:coreProperties>
</file>