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314" r:id="rId3"/>
    <p:sldId id="259" r:id="rId4"/>
    <p:sldId id="258" r:id="rId5"/>
    <p:sldId id="301" r:id="rId6"/>
    <p:sldId id="316" r:id="rId7"/>
    <p:sldId id="302" r:id="rId8"/>
    <p:sldId id="303" r:id="rId9"/>
    <p:sldId id="315" r:id="rId10"/>
    <p:sldId id="30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4EFA1D-3819-492B-B502-BBF68EF48838}">
  <a:tblStyle styleId="{E94EFA1D-3819-492B-B502-BBF68EF48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1394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1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0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7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72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63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2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5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71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648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3151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14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06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07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34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31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966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67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60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4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68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783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822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52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32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9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85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57300" y="253205"/>
            <a:ext cx="6020700" cy="837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1"/>
                </a:solidFill>
              </a:rPr>
              <a:t>KELOMPOK 2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17281" y="1480086"/>
            <a:ext cx="52315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PREDIKSI PENJUALAN SUPERMARKET MENGGUNAKAN METODE SVM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1132364" y="224676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7047944" y="279676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83592" y="671811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7521633" y="1382720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8655754" y="2293288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1211482" y="2838512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632645" y="2728452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09223D1D-6779-4D09-8467-44F74A109B87}"/>
              </a:ext>
            </a:extLst>
          </p:cNvPr>
          <p:cNvSpPr txBox="1">
            <a:spLocks/>
          </p:cNvSpPr>
          <p:nvPr/>
        </p:nvSpPr>
        <p:spPr>
          <a:xfrm>
            <a:off x="1931528" y="3170433"/>
            <a:ext cx="523152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REZA</a:t>
            </a:r>
          </a:p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SHERLY</a:t>
            </a:r>
          </a:p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WILLY</a:t>
            </a:r>
          </a:p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PERWIRA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27" y="725213"/>
            <a:ext cx="7652817" cy="3279227"/>
          </a:xfrm>
        </p:spPr>
        <p:txBody>
          <a:bodyPr/>
          <a:lstStyle/>
          <a:p>
            <a:pPr lvl="0" algn="just"/>
            <a:r>
              <a:rPr lang="en-ID" sz="1400" dirty="0" err="1">
                <a:solidFill>
                  <a:schemeClr val="bg1"/>
                </a:solidFill>
              </a:rPr>
              <a:t>Kaggle</a:t>
            </a:r>
            <a:endParaRPr lang="en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en-ID" sz="1400" u="sng" dirty="0">
                <a:solidFill>
                  <a:srgbClr val="0070C0"/>
                </a:solidFill>
              </a:rPr>
              <a:t>https://www.kaggle.com/datasets/aungpyaeap/supermarket-sales</a:t>
            </a:r>
          </a:p>
          <a:p>
            <a:pPr lvl="0" algn="just"/>
            <a:endParaRPr lang="en-ID" sz="1400" dirty="0">
              <a:solidFill>
                <a:schemeClr val="bg1"/>
              </a:solidFill>
            </a:endParaRPr>
          </a:p>
          <a:p>
            <a:pPr lvl="0" algn="just"/>
            <a:r>
              <a:rPr lang="en-ID" sz="1400" dirty="0" err="1">
                <a:solidFill>
                  <a:schemeClr val="bg1"/>
                </a:solidFill>
              </a:rPr>
              <a:t>Buku</a:t>
            </a:r>
            <a:endParaRPr lang="id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Brownlee, Jason. (2017). Deep Learning for Natural </a:t>
            </a:r>
            <a:r>
              <a:rPr lang="id-ID" sz="1400" dirty="0">
                <a:solidFill>
                  <a:schemeClr val="bg1"/>
                </a:solidFill>
              </a:rPr>
              <a:t>  </a:t>
            </a:r>
          </a:p>
          <a:p>
            <a:pPr marL="114300" indent="0" algn="just">
              <a:buNone/>
            </a:pP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Language Process, 1(1).</a:t>
            </a:r>
          </a:p>
          <a:p>
            <a:pPr algn="just"/>
            <a:endParaRPr lang="en-ID" sz="1400" dirty="0">
              <a:solidFill>
                <a:schemeClr val="bg1"/>
              </a:solidFill>
            </a:endParaRPr>
          </a:p>
          <a:p>
            <a:pPr lvl="0" algn="just"/>
            <a:r>
              <a:rPr lang="en-ID" sz="1400" dirty="0" err="1">
                <a:solidFill>
                  <a:schemeClr val="bg1"/>
                </a:solidFill>
              </a:rPr>
              <a:t>Jurnal</a:t>
            </a:r>
            <a:endParaRPr lang="en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en-ID" sz="1400" dirty="0">
                <a:solidFill>
                  <a:schemeClr val="bg1"/>
                </a:solidFill>
              </a:rPr>
              <a:t>- </a:t>
            </a:r>
            <a:r>
              <a:rPr lang="en-ID" sz="1400" dirty="0" err="1">
                <a:solidFill>
                  <a:schemeClr val="bg1"/>
                </a:solidFill>
              </a:rPr>
              <a:t>Octaviani</a:t>
            </a:r>
            <a:r>
              <a:rPr lang="en-ID" sz="1400" dirty="0">
                <a:solidFill>
                  <a:schemeClr val="bg1"/>
                </a:solidFill>
              </a:rPr>
              <a:t>, P., </a:t>
            </a:r>
            <a:r>
              <a:rPr lang="en-ID" sz="1400" dirty="0" err="1">
                <a:solidFill>
                  <a:schemeClr val="bg1"/>
                </a:solidFill>
              </a:rPr>
              <a:t>Wilandari</a:t>
            </a:r>
            <a:r>
              <a:rPr lang="en-ID" sz="1400" dirty="0">
                <a:solidFill>
                  <a:schemeClr val="bg1"/>
                </a:solidFill>
              </a:rPr>
              <a:t>, Y. &amp; </a:t>
            </a:r>
            <a:r>
              <a:rPr lang="en-ID" sz="1400" dirty="0" err="1">
                <a:solidFill>
                  <a:schemeClr val="bg1"/>
                </a:solidFill>
              </a:rPr>
              <a:t>Ispriyanti</a:t>
            </a:r>
            <a:r>
              <a:rPr lang="en-ID" sz="1400" dirty="0">
                <a:solidFill>
                  <a:schemeClr val="bg1"/>
                </a:solidFill>
              </a:rPr>
              <a:t>, D. (2014). </a:t>
            </a:r>
            <a:r>
              <a:rPr lang="en-ID" sz="1400" dirty="0" err="1">
                <a:solidFill>
                  <a:schemeClr val="bg1"/>
                </a:solidFill>
              </a:rPr>
              <a:t>Penerapan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Metode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Klasifikasi</a:t>
            </a:r>
            <a:r>
              <a:rPr lang="en-ID" sz="1400" dirty="0">
                <a:solidFill>
                  <a:schemeClr val="bg1"/>
                </a:solidFill>
              </a:rPr>
              <a:t> Support Vector Machine (SVM) </a:t>
            </a:r>
            <a:r>
              <a:rPr lang="en-ID" sz="1400" dirty="0" err="1">
                <a:solidFill>
                  <a:schemeClr val="bg1"/>
                </a:solidFill>
              </a:rPr>
              <a:t>Pada</a:t>
            </a:r>
            <a:r>
              <a:rPr lang="en-ID" sz="1400" dirty="0">
                <a:solidFill>
                  <a:schemeClr val="bg1"/>
                </a:solidFill>
              </a:rPr>
              <a:t> Data </a:t>
            </a:r>
            <a:r>
              <a:rPr lang="en-ID" sz="1400" dirty="0" err="1">
                <a:solidFill>
                  <a:schemeClr val="bg1"/>
                </a:solidFill>
              </a:rPr>
              <a:t>Akreditasi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Sekolah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Dasar</a:t>
            </a:r>
            <a:r>
              <a:rPr lang="en-ID" sz="1400" dirty="0">
                <a:solidFill>
                  <a:schemeClr val="bg1"/>
                </a:solidFill>
              </a:rPr>
              <a:t> (SD) Di </a:t>
            </a:r>
            <a:r>
              <a:rPr lang="en-ID" sz="1400" dirty="0" err="1">
                <a:solidFill>
                  <a:schemeClr val="bg1"/>
                </a:solidFill>
              </a:rPr>
              <a:t>Kabupaten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Magelang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  <a:r>
              <a:rPr lang="en-ID" sz="1400" dirty="0" err="1">
                <a:solidFill>
                  <a:schemeClr val="bg1"/>
                </a:solidFill>
              </a:rPr>
              <a:t>Jurnal</a:t>
            </a:r>
            <a:r>
              <a:rPr lang="en-ID" sz="1400" dirty="0">
                <a:solidFill>
                  <a:schemeClr val="bg1"/>
                </a:solidFill>
              </a:rPr>
              <a:t> Gaussian, 3(4), 811 - 820.</a:t>
            </a:r>
          </a:p>
          <a:p>
            <a:pPr lvl="0" algn="just"/>
            <a:endParaRPr lang="id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en-ID" sz="1400" dirty="0">
                <a:solidFill>
                  <a:schemeClr val="bg1"/>
                </a:solidFill>
              </a:rPr>
              <a:t>- </a:t>
            </a:r>
            <a:r>
              <a:rPr lang="en-ID" sz="1400" dirty="0" err="1">
                <a:solidFill>
                  <a:schemeClr val="bg1"/>
                </a:solidFill>
              </a:rPr>
              <a:t>Munawarah</a:t>
            </a:r>
            <a:r>
              <a:rPr lang="en-ID" sz="1400" dirty="0">
                <a:solidFill>
                  <a:schemeClr val="bg1"/>
                </a:solidFill>
              </a:rPr>
              <a:t>, R., </a:t>
            </a:r>
            <a:r>
              <a:rPr lang="en-ID" sz="1400" dirty="0" err="1">
                <a:solidFill>
                  <a:schemeClr val="bg1"/>
                </a:solidFill>
              </a:rPr>
              <a:t>Soesanto</a:t>
            </a:r>
            <a:r>
              <a:rPr lang="en-ID" sz="1400" dirty="0">
                <a:solidFill>
                  <a:schemeClr val="bg1"/>
                </a:solidFill>
              </a:rPr>
              <a:t>, O. &amp; Faisal, M. (2016). </a:t>
            </a:r>
            <a:r>
              <a:rPr lang="en-ID" sz="1400" dirty="0" err="1">
                <a:solidFill>
                  <a:schemeClr val="bg1"/>
                </a:solidFill>
              </a:rPr>
              <a:t>Penerapan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Metode</a:t>
            </a:r>
            <a:r>
              <a:rPr lang="en-ID" sz="1400" dirty="0">
                <a:solidFill>
                  <a:schemeClr val="bg1"/>
                </a:solidFill>
              </a:rPr>
              <a:t> Support Vector Machine </a:t>
            </a:r>
            <a:r>
              <a:rPr lang="en-ID" sz="1400" dirty="0" err="1">
                <a:solidFill>
                  <a:schemeClr val="bg1"/>
                </a:solidFill>
              </a:rPr>
              <a:t>Pada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Diagnosa</a:t>
            </a:r>
            <a:r>
              <a:rPr lang="en-ID" sz="1400" dirty="0">
                <a:solidFill>
                  <a:schemeClr val="bg1"/>
                </a:solidFill>
              </a:rPr>
              <a:t> Hepatitis. Kumpulan </a:t>
            </a:r>
            <a:r>
              <a:rPr lang="en-ID" sz="1400" dirty="0" err="1">
                <a:solidFill>
                  <a:schemeClr val="bg1"/>
                </a:solidFill>
              </a:rPr>
              <a:t>jurnaL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Ilmu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Komputer</a:t>
            </a:r>
            <a:r>
              <a:rPr lang="en-ID" sz="1400" dirty="0">
                <a:solidFill>
                  <a:schemeClr val="bg1"/>
                </a:solidFill>
              </a:rPr>
              <a:t> (KLIK), 4(1).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334" y="296061"/>
            <a:ext cx="4142361" cy="429153"/>
          </a:xfrm>
        </p:spPr>
        <p:txBody>
          <a:bodyPr/>
          <a:lstStyle/>
          <a:p>
            <a:r>
              <a:rPr lang="id-ID" dirty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9190" y="949490"/>
            <a:ext cx="7866900" cy="423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buNone/>
            </a:pPr>
            <a:r>
              <a:rPr lang="en-US" sz="1400" dirty="0"/>
              <a:t>Supermarket di Myanmar </a:t>
            </a:r>
            <a:r>
              <a:rPr lang="en-US" sz="1400" dirty="0" err="1"/>
              <a:t>membutuhkan</a:t>
            </a:r>
            <a:r>
              <a:rPr lang="en-US" sz="1400" dirty="0"/>
              <a:t> saran agar income </a:t>
            </a:r>
            <a:r>
              <a:rPr lang="en-US" sz="1400" dirty="0" err="1"/>
              <a:t>meningkat</a:t>
            </a:r>
            <a:r>
              <a:rPr lang="en-US" sz="1400" dirty="0"/>
              <a:t>,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faktor</a:t>
            </a:r>
            <a:r>
              <a:rPr lang="en-US" sz="1400" dirty="0"/>
              <a:t> – </a:t>
            </a:r>
            <a:r>
              <a:rPr lang="en-US" sz="1400" dirty="0" err="1"/>
              <a:t>faktor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lain :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dijual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Gender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Tanggal</a:t>
            </a:r>
            <a:r>
              <a:rPr lang="en-US" sz="1400" dirty="0"/>
              <a:t> </a:t>
            </a:r>
            <a:r>
              <a:rPr lang="en-US" sz="1400" dirty="0" err="1"/>
              <a:t>berapa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promosi</a:t>
            </a:r>
            <a:r>
              <a:rPr lang="en-US" sz="1400" dirty="0"/>
              <a:t>, </a:t>
            </a:r>
            <a:r>
              <a:rPr lang="en-US" sz="1400" dirty="0" err="1"/>
              <a:t>diskon</a:t>
            </a:r>
            <a:r>
              <a:rPr lang="en-US" sz="1400" dirty="0"/>
              <a:t>, bazar </a:t>
            </a:r>
            <a:r>
              <a:rPr lang="en-US" sz="1400" dirty="0" err="1"/>
              <a:t>dll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agar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Cabang supermarket mana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endParaRPr lang="en-US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8643" y="1669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Latar Belakang Masalah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978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66477" y="1542345"/>
            <a:ext cx="8240238" cy="107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SVM adalah </a:t>
            </a:r>
            <a:r>
              <a:rPr lang="fi-FI" sz="1400" dirty="0">
                <a:solidFill>
                  <a:srgbClr val="FFC000"/>
                </a:solidFill>
              </a:rPr>
              <a:t>metode yang biasanya digunakan untuk klasifikasi.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Linear Regression adalah </a:t>
            </a:r>
            <a:r>
              <a:rPr lang="fi-FI" sz="1400" dirty="0">
                <a:solidFill>
                  <a:srgbClr val="FFC000"/>
                </a:solidFill>
              </a:rPr>
              <a:t>mempelajari hubungan antar-variabel dan memprediksi.</a:t>
            </a: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KNN adalah </a:t>
            </a:r>
            <a:r>
              <a:rPr lang="fi-FI" sz="1400" dirty="0">
                <a:solidFill>
                  <a:srgbClr val="FFC000"/>
                </a:solidFill>
              </a:rPr>
              <a:t>klasifikasi suatu data berdasarkan data pembelajaran (train data sets), yang diambil dari k tetangga terdekatnya.</a:t>
            </a: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Naive Bayes adalah </a:t>
            </a:r>
            <a:r>
              <a:rPr lang="fi-FI" sz="1400" dirty="0">
                <a:solidFill>
                  <a:srgbClr val="FFC000"/>
                </a:solidFill>
              </a:rPr>
              <a:t>metode yang digunakan untuk menjelaskan hubungan antara variabel dependen dan variabel independen dengan mempertimbangkan informasi awal.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358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Perbandingan Metode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2208121" y="397091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penerapan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SVM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supermarket ?</a:t>
            </a:r>
            <a:endParaRPr sz="1600" dirty="0">
              <a:latin typeface="Maven Pro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2487903" y="25777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4"/>
          </p:nvPr>
        </p:nvSpPr>
        <p:spPr>
          <a:xfrm>
            <a:off x="3188547" y="216026"/>
            <a:ext cx="27568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Ruang Lingkup Masalah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07430" y="25777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7930307" y="25777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487903" y="1494657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207430" y="1494657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7930307" y="149465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2487903" y="190670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07430" y="190670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</p:cNvCxnSpPr>
          <p:nvPr/>
        </p:nvCxnSpPr>
        <p:spPr>
          <a:xfrm>
            <a:off x="7930307" y="190670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540603" y="125661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754411" y="231876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611352" y="1601174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340161" y="1616567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8053771" y="1616554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74;p27">
            <a:extLst>
              <a:ext uri="{FF2B5EF4-FFF2-40B4-BE49-F238E27FC236}">
                <a16:creationId xmlns:a16="http://schemas.microsoft.com/office/drawing/2014/main" id="{7F6762FE-16FF-4AF7-9E4E-919CDAAA8C34}"/>
              </a:ext>
            </a:extLst>
          </p:cNvPr>
          <p:cNvSpPr txBox="1">
            <a:spLocks/>
          </p:cNvSpPr>
          <p:nvPr/>
        </p:nvSpPr>
        <p:spPr>
          <a:xfrm>
            <a:off x="4741483" y="399392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manakah</a:t>
            </a:r>
            <a:r>
              <a:rPr lang="en-US" sz="1600" dirty="0"/>
              <a:t>   yang paling 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supermarket ?</a:t>
            </a:r>
          </a:p>
        </p:txBody>
      </p:sp>
      <p:sp>
        <p:nvSpPr>
          <p:cNvPr id="44" name="Google Shape;474;p27">
            <a:extLst>
              <a:ext uri="{FF2B5EF4-FFF2-40B4-BE49-F238E27FC236}">
                <a16:creationId xmlns:a16="http://schemas.microsoft.com/office/drawing/2014/main" id="{7B16B528-179A-4B13-9483-12DA66ACFB47}"/>
              </a:ext>
            </a:extLst>
          </p:cNvPr>
          <p:cNvSpPr txBox="1">
            <a:spLocks/>
          </p:cNvSpPr>
          <p:nvPr/>
        </p:nvSpPr>
        <p:spPr>
          <a:xfrm>
            <a:off x="6918534" y="4237112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supermarket 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SVM  ?</a:t>
            </a:r>
          </a:p>
        </p:txBody>
      </p:sp>
      <p:sp>
        <p:nvSpPr>
          <p:cNvPr id="30" name="Google Shape;480;p27"/>
          <p:cNvSpPr txBox="1">
            <a:spLocks/>
          </p:cNvSpPr>
          <p:nvPr/>
        </p:nvSpPr>
        <p:spPr>
          <a:xfrm>
            <a:off x="466159" y="257780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31" name="Google Shape;483;p27"/>
          <p:cNvSpPr/>
          <p:nvPr/>
        </p:nvSpPr>
        <p:spPr>
          <a:xfrm>
            <a:off x="466159" y="1494670"/>
            <a:ext cx="824100" cy="8241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486;p27"/>
          <p:cNvCxnSpPr>
            <a:stCxn id="31" idx="1"/>
          </p:cNvCxnSpPr>
          <p:nvPr/>
        </p:nvCxnSpPr>
        <p:spPr>
          <a:xfrm>
            <a:off x="466159" y="190672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488;p27"/>
          <p:cNvSpPr/>
          <p:nvPr/>
        </p:nvSpPr>
        <p:spPr>
          <a:xfrm>
            <a:off x="1290263" y="231878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97;p27"/>
          <p:cNvGrpSpPr/>
          <p:nvPr/>
        </p:nvGrpSpPr>
        <p:grpSpPr>
          <a:xfrm>
            <a:off x="589623" y="1616567"/>
            <a:ext cx="583817" cy="580314"/>
            <a:chOff x="3541011" y="3367320"/>
            <a:chExt cx="348257" cy="346188"/>
          </a:xfrm>
        </p:grpSpPr>
        <p:sp>
          <p:nvSpPr>
            <p:cNvPr id="35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74;p27">
            <a:extLst>
              <a:ext uri="{FF2B5EF4-FFF2-40B4-BE49-F238E27FC236}">
                <a16:creationId xmlns:a16="http://schemas.microsoft.com/office/drawing/2014/main" id="{7B16B528-179A-4B13-9483-12DA66ACFB47}"/>
              </a:ext>
            </a:extLst>
          </p:cNvPr>
          <p:cNvSpPr txBox="1">
            <a:spLocks/>
          </p:cNvSpPr>
          <p:nvPr/>
        </p:nvSpPr>
        <p:spPr>
          <a:xfrm>
            <a:off x="297" y="3237288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dirty="0" err="1"/>
              <a:t>Memvisualisasikan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24" y="283721"/>
            <a:ext cx="4615327" cy="577800"/>
          </a:xfrm>
        </p:spPr>
        <p:txBody>
          <a:bodyPr/>
          <a:lstStyle/>
          <a:p>
            <a:r>
              <a:rPr lang="id-ID" dirty="0"/>
              <a:t>ALGORITMA CODING</a:t>
            </a:r>
            <a:endParaRPr lang="en-US" dirty="0"/>
          </a:p>
        </p:txBody>
      </p:sp>
      <p:sp>
        <p:nvSpPr>
          <p:cNvPr id="83" name="Rectangle: Rounded Corners 17">
            <a:extLst>
              <a:ext uri="{FF2B5EF4-FFF2-40B4-BE49-F238E27FC236}">
                <a16:creationId xmlns:a16="http://schemas.microsoft.com/office/drawing/2014/main" id="{F2E445CB-9674-4D12-8FEF-AF47DD39D585}"/>
              </a:ext>
            </a:extLst>
          </p:cNvPr>
          <p:cNvSpPr/>
          <p:nvPr/>
        </p:nvSpPr>
        <p:spPr>
          <a:xfrm>
            <a:off x="1179318" y="992324"/>
            <a:ext cx="863125" cy="316194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Mulai</a:t>
            </a:r>
            <a:endParaRPr lang="en-US" sz="1000" dirty="0"/>
          </a:p>
        </p:txBody>
      </p:sp>
      <p:sp>
        <p:nvSpPr>
          <p:cNvPr id="84" name="Arrow: Down 20">
            <a:extLst>
              <a:ext uri="{FF2B5EF4-FFF2-40B4-BE49-F238E27FC236}">
                <a16:creationId xmlns:a16="http://schemas.microsoft.com/office/drawing/2014/main" id="{07530688-6652-4821-ADF5-42F6B701C7A0}"/>
              </a:ext>
            </a:extLst>
          </p:cNvPr>
          <p:cNvSpPr/>
          <p:nvPr/>
        </p:nvSpPr>
        <p:spPr>
          <a:xfrm>
            <a:off x="1510875" y="1329624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ata 84">
            <a:extLst>
              <a:ext uri="{FF2B5EF4-FFF2-40B4-BE49-F238E27FC236}">
                <a16:creationId xmlns:a16="http://schemas.microsoft.com/office/drawing/2014/main" id="{EC7A833D-D3B7-42E4-9C24-320000C9F278}"/>
              </a:ext>
            </a:extLst>
          </p:cNvPr>
          <p:cNvSpPr/>
          <p:nvPr/>
        </p:nvSpPr>
        <p:spPr>
          <a:xfrm>
            <a:off x="760637" y="1875062"/>
            <a:ext cx="1639311" cy="426470"/>
          </a:xfrm>
          <a:prstGeom prst="flowChartInputOutpu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Cleaning datasheet</a:t>
            </a:r>
            <a:endParaRPr lang="en-US" sz="1000" dirty="0"/>
          </a:p>
        </p:txBody>
      </p:sp>
      <p:sp>
        <p:nvSpPr>
          <p:cNvPr id="86" name="Arrow: Down 38">
            <a:extLst>
              <a:ext uri="{FF2B5EF4-FFF2-40B4-BE49-F238E27FC236}">
                <a16:creationId xmlns:a16="http://schemas.microsoft.com/office/drawing/2014/main" id="{0648674D-8C34-495E-AF7C-208E56F7982F}"/>
              </a:ext>
            </a:extLst>
          </p:cNvPr>
          <p:cNvSpPr/>
          <p:nvPr/>
        </p:nvSpPr>
        <p:spPr>
          <a:xfrm>
            <a:off x="1514615" y="2343165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Predefined Process 86">
            <a:extLst>
              <a:ext uri="{FF2B5EF4-FFF2-40B4-BE49-F238E27FC236}">
                <a16:creationId xmlns:a16="http://schemas.microsoft.com/office/drawing/2014/main" id="{99F0DC3C-1B7E-4136-9EC6-7F951DE816DA}"/>
              </a:ext>
            </a:extLst>
          </p:cNvPr>
          <p:cNvSpPr/>
          <p:nvPr/>
        </p:nvSpPr>
        <p:spPr>
          <a:xfrm>
            <a:off x="906317" y="2907604"/>
            <a:ext cx="1278272" cy="484405"/>
          </a:xfrm>
          <a:prstGeom prst="flowChartPredefinedProcess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Labeling</a:t>
            </a:r>
            <a:endParaRPr lang="en-US" sz="1000" dirty="0"/>
          </a:p>
        </p:txBody>
      </p:sp>
      <p:sp>
        <p:nvSpPr>
          <p:cNvPr id="88" name="Arrow: Down 41">
            <a:extLst>
              <a:ext uri="{FF2B5EF4-FFF2-40B4-BE49-F238E27FC236}">
                <a16:creationId xmlns:a16="http://schemas.microsoft.com/office/drawing/2014/main" id="{EE91D0AB-CE2A-4E99-AEB2-F38B1D0FE9DF}"/>
              </a:ext>
            </a:extLst>
          </p:cNvPr>
          <p:cNvSpPr/>
          <p:nvPr/>
        </p:nvSpPr>
        <p:spPr>
          <a:xfrm rot="16200000">
            <a:off x="2404070" y="2901349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Predefined Process 88">
            <a:extLst>
              <a:ext uri="{FF2B5EF4-FFF2-40B4-BE49-F238E27FC236}">
                <a16:creationId xmlns:a16="http://schemas.microsoft.com/office/drawing/2014/main" id="{599601B1-58D6-451B-B4DA-23948CBA8406}"/>
              </a:ext>
            </a:extLst>
          </p:cNvPr>
          <p:cNvSpPr/>
          <p:nvPr/>
        </p:nvSpPr>
        <p:spPr>
          <a:xfrm>
            <a:off x="2769868" y="2882557"/>
            <a:ext cx="1278272" cy="484405"/>
          </a:xfrm>
          <a:prstGeom prst="flowChartPredefinedProcess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Hasil</a:t>
            </a:r>
          </a:p>
          <a:p>
            <a:pPr algn="ctr"/>
            <a:r>
              <a:rPr lang="id-ID" sz="1000" dirty="0"/>
              <a:t>Predict</a:t>
            </a:r>
            <a:endParaRPr lang="en-US" sz="1000" dirty="0"/>
          </a:p>
        </p:txBody>
      </p:sp>
      <p:sp>
        <p:nvSpPr>
          <p:cNvPr id="90" name="Arrow: Down 43">
            <a:extLst>
              <a:ext uri="{FF2B5EF4-FFF2-40B4-BE49-F238E27FC236}">
                <a16:creationId xmlns:a16="http://schemas.microsoft.com/office/drawing/2014/main" id="{BC9DB84D-B11D-495B-A98E-DA970EE33734}"/>
              </a:ext>
            </a:extLst>
          </p:cNvPr>
          <p:cNvSpPr/>
          <p:nvPr/>
        </p:nvSpPr>
        <p:spPr>
          <a:xfrm rot="16200000">
            <a:off x="4267621" y="2925141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E9652471-9955-4D6F-B674-53F3A012BADC}"/>
              </a:ext>
            </a:extLst>
          </p:cNvPr>
          <p:cNvSpPr/>
          <p:nvPr/>
        </p:nvSpPr>
        <p:spPr>
          <a:xfrm>
            <a:off x="4485728" y="2957472"/>
            <a:ext cx="1639311" cy="426470"/>
          </a:xfrm>
          <a:prstGeom prst="flowChartInputOutpu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Validation &amp;</a:t>
            </a:r>
          </a:p>
          <a:p>
            <a:pPr algn="ctr"/>
            <a:r>
              <a:rPr lang="id-ID" sz="1000" dirty="0"/>
              <a:t>Score</a:t>
            </a:r>
            <a:endParaRPr lang="en-US" sz="1000" dirty="0"/>
          </a:p>
        </p:txBody>
      </p:sp>
      <p:sp>
        <p:nvSpPr>
          <p:cNvPr id="92" name="Arrow: Down 45">
            <a:extLst>
              <a:ext uri="{FF2B5EF4-FFF2-40B4-BE49-F238E27FC236}">
                <a16:creationId xmlns:a16="http://schemas.microsoft.com/office/drawing/2014/main" id="{D119725B-F4BE-49CF-BA49-4464B0EEB3CA}"/>
              </a:ext>
            </a:extLst>
          </p:cNvPr>
          <p:cNvSpPr/>
          <p:nvPr/>
        </p:nvSpPr>
        <p:spPr>
          <a:xfrm rot="16200000">
            <a:off x="6196829" y="2962937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44">
            <a:extLst>
              <a:ext uri="{FF2B5EF4-FFF2-40B4-BE49-F238E27FC236}">
                <a16:creationId xmlns:a16="http://schemas.microsoft.com/office/drawing/2014/main" id="{A6111898-1973-42DA-926D-A8E365C8A9E3}"/>
              </a:ext>
            </a:extLst>
          </p:cNvPr>
          <p:cNvSpPr/>
          <p:nvPr/>
        </p:nvSpPr>
        <p:spPr>
          <a:xfrm>
            <a:off x="6562627" y="3046909"/>
            <a:ext cx="863125" cy="316194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Selesai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242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88961" y="2571005"/>
            <a:ext cx="81075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Penjelasan Coding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(coding dibagi 4 orang)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setelah selesai balik lagi ke slide berikutnya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449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568" y="523246"/>
            <a:ext cx="3448678" cy="577800"/>
          </a:xfrm>
        </p:spPr>
        <p:txBody>
          <a:bodyPr/>
          <a:lstStyle/>
          <a:p>
            <a:r>
              <a:rPr lang="id-ID" b="1" dirty="0"/>
              <a:t>HASIL PREDIKSI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529" t="37593" r="37654" b="18452"/>
          <a:stretch/>
        </p:blipFill>
        <p:spPr>
          <a:xfrm>
            <a:off x="4675818" y="1104077"/>
            <a:ext cx="3700927" cy="264860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141152" y="1306489"/>
            <a:ext cx="40569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Score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rentangan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(0%-100%).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Semakin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mendekati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100,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semakin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akurat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model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kita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bangun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     </a:t>
            </a:r>
            <a:endParaRPr lang="en-US" altLang="en-US" dirty="0"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Score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kita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peroleh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memiliki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akurasi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sebesar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100%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cukup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akurat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48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8824" y="1177158"/>
            <a:ext cx="8102095" cy="2795751"/>
          </a:xfrm>
        </p:spPr>
        <p:txBody>
          <a:bodyPr/>
          <a:lstStyle/>
          <a:p>
            <a:pPr marL="114300" indent="0">
              <a:buNone/>
            </a:pPr>
            <a:r>
              <a:rPr lang="id-ID" sz="1400" dirty="0"/>
              <a:t>Dari beberapa metode yang kita coba berikut hasil scoring yang didapatkan :</a:t>
            </a:r>
          </a:p>
          <a:p>
            <a:pPr marL="114300" indent="0">
              <a:buNone/>
            </a:pPr>
            <a:endParaRPr lang="id-ID" sz="1400" dirty="0"/>
          </a:p>
          <a:p>
            <a:r>
              <a:rPr lang="id-ID" sz="1400" b="1" dirty="0"/>
              <a:t>SVM             = 100 %</a:t>
            </a:r>
          </a:p>
          <a:p>
            <a:r>
              <a:rPr lang="id-ID" sz="1400" b="1" dirty="0"/>
              <a:t>LINEAR       = 81.25699038857223 %</a:t>
            </a:r>
          </a:p>
          <a:p>
            <a:r>
              <a:rPr lang="id-ID" sz="1400" b="1" dirty="0"/>
              <a:t>KNN             = 63.800000000000004 %</a:t>
            </a:r>
          </a:p>
          <a:p>
            <a:r>
              <a:rPr lang="id-ID" sz="1400" b="1" dirty="0"/>
              <a:t>NAIVE          = 28.300000000000004 %</a:t>
            </a:r>
          </a:p>
          <a:p>
            <a:pPr marL="114300" indent="0">
              <a:buNone/>
            </a:pPr>
            <a:endParaRPr lang="id-ID" sz="1400" b="1" dirty="0"/>
          </a:p>
          <a:p>
            <a:pPr marL="114300" indent="0">
              <a:buNone/>
            </a:pPr>
            <a:r>
              <a:rPr lang="id-ID" sz="1400" dirty="0"/>
              <a:t>Maka dapat disimpulkan  bahwa dataset supermarket ini dapat dimaksimalkan dengan </a:t>
            </a:r>
          </a:p>
          <a:p>
            <a:pPr marL="114300" indent="0">
              <a:buNone/>
            </a:pPr>
            <a:r>
              <a:rPr lang="id-ID" sz="1400" dirty="0"/>
              <a:t>Algoritma </a:t>
            </a:r>
            <a:r>
              <a:rPr lang="en" sz="1400" dirty="0"/>
              <a:t>Support Vector Machine (SVM)</a:t>
            </a:r>
            <a:r>
              <a:rPr lang="id-ID" sz="1400" dirty="0"/>
              <a:t> dengan </a:t>
            </a:r>
          </a:p>
          <a:p>
            <a:pPr marL="114300" indent="0">
              <a:buNone/>
            </a:pPr>
            <a:r>
              <a:rPr lang="id-ID" sz="1400" dirty="0"/>
              <a:t>Akurasi meencapai 100 % </a:t>
            </a:r>
          </a:p>
          <a:p>
            <a:endParaRPr lang="en-US" sz="1400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953175" cy="577800"/>
          </a:xfrm>
        </p:spPr>
        <p:txBody>
          <a:bodyPr/>
          <a:lstStyle/>
          <a:p>
            <a:r>
              <a:rPr lang="id-ID" b="1" dirty="0">
                <a:solidFill>
                  <a:schemeClr val="tx1"/>
                </a:solidFill>
              </a:rPr>
              <a:t>VALIDASI &amp; SCORE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3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9190" y="949490"/>
            <a:ext cx="7866900" cy="423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dijual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Health and beauty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Gender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Female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Tanggal</a:t>
            </a:r>
            <a:r>
              <a:rPr lang="en-US" sz="1400" dirty="0"/>
              <a:t> </a:t>
            </a:r>
            <a:r>
              <a:rPr lang="en-US" sz="1400" dirty="0" err="1"/>
              <a:t>berapa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promosi</a:t>
            </a:r>
            <a:r>
              <a:rPr lang="en-US" sz="1400" dirty="0"/>
              <a:t>, </a:t>
            </a:r>
            <a:r>
              <a:rPr lang="en-US" sz="1400" dirty="0" err="1"/>
              <a:t>diskon</a:t>
            </a:r>
            <a:r>
              <a:rPr lang="en-US" sz="1400" dirty="0"/>
              <a:t>, bazar </a:t>
            </a:r>
            <a:r>
              <a:rPr lang="en-US" sz="1400" dirty="0" err="1"/>
              <a:t>dll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11-18 </a:t>
            </a:r>
            <a:r>
              <a:rPr lang="en-US" sz="1400" dirty="0" err="1">
                <a:solidFill>
                  <a:srgbClr val="FFC000"/>
                </a:solidFill>
              </a:rPr>
              <a:t>tiap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bulannya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karena</a:t>
            </a:r>
            <a:r>
              <a:rPr lang="en-US" sz="1400" dirty="0">
                <a:solidFill>
                  <a:srgbClr val="FFC000"/>
                </a:solidFill>
              </a:rPr>
              <a:t> pada </a:t>
            </a:r>
            <a:r>
              <a:rPr lang="en-US" sz="1400" dirty="0" err="1">
                <a:solidFill>
                  <a:srgbClr val="FFC000"/>
                </a:solidFill>
              </a:rPr>
              <a:t>tanggal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tersebut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sudah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mulai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ada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penurunan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transaksi</a:t>
            </a:r>
            <a:r>
              <a:rPr lang="en-US" sz="1400" dirty="0">
                <a:solidFill>
                  <a:srgbClr val="FFC000"/>
                </a:solidFill>
              </a:rPr>
              <a:t>.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agar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Harga mahal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Cabang supermarket mana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? </a:t>
            </a:r>
            <a:r>
              <a:rPr lang="en-US" sz="1400" dirty="0" err="1">
                <a:solidFill>
                  <a:srgbClr val="FFC000"/>
                </a:solidFill>
              </a:rPr>
              <a:t>naypitaw</a:t>
            </a:r>
            <a:endParaRPr lang="en-US" sz="1400" dirty="0">
              <a:solidFill>
                <a:srgbClr val="FFC000"/>
              </a:solidFill>
            </a:endParaRP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endParaRPr lang="en-US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8643" y="1669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Kesimpulan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5530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2648</TotalTime>
  <Words>485</Words>
  <Application>Microsoft Office PowerPoint</Application>
  <PresentationFormat>On-screen Show (16:9)</PresentationFormat>
  <Paragraphs>73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Advent Pro SemiBold</vt:lpstr>
      <vt:lpstr>Arial</vt:lpstr>
      <vt:lpstr>Century Gothic</vt:lpstr>
      <vt:lpstr>Fira Sans Extra Condensed Medium</vt:lpstr>
      <vt:lpstr>Livvic Light</vt:lpstr>
      <vt:lpstr>Maven Pro</vt:lpstr>
      <vt:lpstr>Nunito Light</vt:lpstr>
      <vt:lpstr>Share Tech</vt:lpstr>
      <vt:lpstr>Wingdings 3</vt:lpstr>
      <vt:lpstr>Ion</vt:lpstr>
      <vt:lpstr>KELOMPOK 2</vt:lpstr>
      <vt:lpstr>Latar Belakang Masalah</vt:lpstr>
      <vt:lpstr>Perbandingan Metode</vt:lpstr>
      <vt:lpstr>Bagaimana penerapan metode SVM dalam prediksi data penjualan supermarket ?</vt:lpstr>
      <vt:lpstr>ALGORITMA CODING</vt:lpstr>
      <vt:lpstr>Penjelasan Coding (coding dibagi 4 orang) setelah selesai balik lagi ke slide berikutnya</vt:lpstr>
      <vt:lpstr>HASIL PREDIKSI</vt:lpstr>
      <vt:lpstr>VALIDASI &amp; SCORE</vt:lpstr>
      <vt:lpstr>Kesimpulan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</dc:title>
  <dc:creator>Perwira Abrianto</dc:creator>
  <cp:lastModifiedBy>Perwira Abrianto</cp:lastModifiedBy>
  <cp:revision>49</cp:revision>
  <dcterms:modified xsi:type="dcterms:W3CDTF">2022-06-28T11:49:35Z</dcterms:modified>
</cp:coreProperties>
</file>